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06B471-B3DC-4058-882B-CE9963277D5F}" v="27" dt="2025-02-15T01:55:48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474D05C-2DD0-4998-B7A8-DF4CC675ECF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0A2DFA9-08BE-45A9-AA3D-BE81A5E5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05C-2DD0-4998-B7A8-DF4CC675ECF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DFA9-08BE-45A9-AA3D-BE81A5E5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8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05C-2DD0-4998-B7A8-DF4CC675ECF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DFA9-08BE-45A9-AA3D-BE81A5E5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49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05C-2DD0-4998-B7A8-DF4CC675ECF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DFA9-08BE-45A9-AA3D-BE81A5E5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74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05C-2DD0-4998-B7A8-DF4CC675ECF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DFA9-08BE-45A9-AA3D-BE81A5E5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7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05C-2DD0-4998-B7A8-DF4CC675ECF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DFA9-08BE-45A9-AA3D-BE81A5E5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36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05C-2DD0-4998-B7A8-DF4CC675ECF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DFA9-08BE-45A9-AA3D-BE81A5E5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0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474D05C-2DD0-4998-B7A8-DF4CC675ECF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DFA9-08BE-45A9-AA3D-BE81A5E5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76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474D05C-2DD0-4998-B7A8-DF4CC675ECF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DFA9-08BE-45A9-AA3D-BE81A5E5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3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05C-2DD0-4998-B7A8-DF4CC675ECF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DFA9-08BE-45A9-AA3D-BE81A5E5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3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05C-2DD0-4998-B7A8-DF4CC675ECF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DFA9-08BE-45A9-AA3D-BE81A5E5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7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05C-2DD0-4998-B7A8-DF4CC675ECF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DFA9-08BE-45A9-AA3D-BE81A5E5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8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05C-2DD0-4998-B7A8-DF4CC675ECF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DFA9-08BE-45A9-AA3D-BE81A5E5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05C-2DD0-4998-B7A8-DF4CC675ECF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DFA9-08BE-45A9-AA3D-BE81A5E5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05C-2DD0-4998-B7A8-DF4CC675ECF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DFA9-08BE-45A9-AA3D-BE81A5E5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8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05C-2DD0-4998-B7A8-DF4CC675ECF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DFA9-08BE-45A9-AA3D-BE81A5E5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9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D05C-2DD0-4998-B7A8-DF4CC675ECF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DFA9-08BE-45A9-AA3D-BE81A5E5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9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474D05C-2DD0-4998-B7A8-DF4CC675ECF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0A2DFA9-08BE-45A9-AA3D-BE81A5E59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ebsco.com/c/ix3dnl/viewer/html/ypwki2eftr" TargetMode="External"/><Relationship Id="rId2" Type="http://schemas.openxmlformats.org/officeDocument/2006/relationships/hyperlink" Target="https://research.ebsco.com/c/xp4pnu/search/details/tbfxle5mbr?db=nleb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90/app15010202" TargetMode="External"/><Relationship Id="rId5" Type="http://schemas.openxmlformats.org/officeDocument/2006/relationships/hyperlink" Target="https://www.atlassian.com/agile/scrum/roles" TargetMode="External"/><Relationship Id="rId4" Type="http://schemas.openxmlformats.org/officeDocument/2006/relationships/hyperlink" Target="https://doi.org/10.1109/IEMENTech53263.2021.961477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A803-36F7-C6C5-5AD5-38C04027B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8DD46-9926-F0CB-74B6-DF11AFA8A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Tanner Hunt</a:t>
            </a:r>
          </a:p>
          <a:p>
            <a:r>
              <a:rPr lang="en-US" dirty="0"/>
              <a:t>CS250 Software Development Lifecycle</a:t>
            </a:r>
          </a:p>
          <a:p>
            <a:r>
              <a:rPr lang="en-US" dirty="0"/>
              <a:t>Feb 14, 2025</a:t>
            </a:r>
          </a:p>
        </p:txBody>
      </p:sp>
    </p:spTree>
    <p:extLst>
      <p:ext uri="{BB962C8B-B14F-4D97-AF65-F5344CB8AC3E}">
        <p14:creationId xmlns:p14="http://schemas.microsoft.com/office/powerpoint/2010/main" val="410870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D06A-2EBD-0BD3-14F5-20932A8C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6DA75-C40A-1C67-48BE-6608422E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3 main roles:</a:t>
            </a:r>
          </a:p>
          <a:p>
            <a:pPr lvl="1"/>
            <a:r>
              <a:rPr lang="en-US" dirty="0"/>
              <a:t>Developer</a:t>
            </a:r>
          </a:p>
          <a:p>
            <a:pPr lvl="2"/>
            <a:r>
              <a:rPr lang="en-US" dirty="0"/>
              <a:t>Broad term that includes (West, 2025):</a:t>
            </a:r>
          </a:p>
          <a:p>
            <a:pPr lvl="3"/>
            <a:r>
              <a:rPr lang="en-US" dirty="0"/>
              <a:t>Designers</a:t>
            </a:r>
          </a:p>
          <a:p>
            <a:pPr lvl="3"/>
            <a:r>
              <a:rPr lang="en-US" dirty="0"/>
              <a:t>Writers</a:t>
            </a:r>
          </a:p>
          <a:p>
            <a:pPr lvl="3"/>
            <a:r>
              <a:rPr lang="en-US" dirty="0"/>
              <a:t>Programmers</a:t>
            </a:r>
          </a:p>
          <a:p>
            <a:pPr lvl="3"/>
            <a:r>
              <a:rPr lang="en-US" dirty="0"/>
              <a:t>testers</a:t>
            </a:r>
          </a:p>
          <a:p>
            <a:pPr lvl="1"/>
            <a:r>
              <a:rPr lang="en-US" dirty="0"/>
              <a:t>Product Owner (West, 2025)</a:t>
            </a:r>
          </a:p>
          <a:p>
            <a:pPr lvl="2"/>
            <a:r>
              <a:rPr lang="en-US" dirty="0"/>
              <a:t>Sets the direction for development</a:t>
            </a:r>
          </a:p>
          <a:p>
            <a:pPr lvl="2"/>
            <a:r>
              <a:rPr lang="en-US" dirty="0"/>
              <a:t>Gathers requirements from stakeholders</a:t>
            </a:r>
          </a:p>
          <a:p>
            <a:pPr lvl="1"/>
            <a:r>
              <a:rPr lang="en-US" dirty="0"/>
              <a:t>Scrum Master (West, 2025)</a:t>
            </a:r>
          </a:p>
          <a:p>
            <a:pPr lvl="2"/>
            <a:r>
              <a:rPr lang="en-US" dirty="0"/>
              <a:t>Facilitates Scrum events</a:t>
            </a:r>
          </a:p>
          <a:p>
            <a:pPr lvl="2"/>
            <a:r>
              <a:rPr lang="en-US" dirty="0"/>
              <a:t>Keeps the team on track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F006-BED3-A19D-5D84-B4646049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Agile Phases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3E76BC4-C50D-445E-DA8C-530BCC4D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74" y="2599509"/>
            <a:ext cx="5544751" cy="363945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000" dirty="0"/>
              <a:t>Release cycles are broken into 1–4-week blocks</a:t>
            </a:r>
          </a:p>
          <a:p>
            <a:r>
              <a:rPr lang="en-US" sz="2000" dirty="0"/>
              <a:t>Planning phase </a:t>
            </a:r>
            <a:r>
              <a:rPr lang="en-US" sz="1800" dirty="0"/>
              <a:t>(</a:t>
            </a:r>
            <a:r>
              <a:rPr lang="en-US" sz="1800" dirty="0" err="1"/>
              <a:t>Žáček</a:t>
            </a:r>
            <a:r>
              <a:rPr lang="en-US" sz="1800" dirty="0"/>
              <a:t> et al. 2025)</a:t>
            </a:r>
            <a:endParaRPr lang="en-US" sz="2000" dirty="0"/>
          </a:p>
          <a:p>
            <a:pPr lvl="1"/>
            <a:r>
              <a:rPr lang="en-US" sz="1600" dirty="0"/>
              <a:t>Requirements are gathered</a:t>
            </a:r>
          </a:p>
          <a:p>
            <a:pPr lvl="1"/>
            <a:r>
              <a:rPr lang="en-US" dirty="0"/>
              <a:t>Realistic goals are set</a:t>
            </a:r>
          </a:p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Testing and development done together</a:t>
            </a:r>
          </a:p>
          <a:p>
            <a:pPr lvl="1"/>
            <a:r>
              <a:rPr lang="en-US" dirty="0"/>
              <a:t>Daily standup meetings addresses development speed and hurdles</a:t>
            </a:r>
          </a:p>
          <a:p>
            <a:r>
              <a:rPr lang="en-US" dirty="0"/>
              <a:t>Release</a:t>
            </a:r>
          </a:p>
          <a:p>
            <a:pPr lvl="1"/>
            <a:r>
              <a:rPr lang="en-US" dirty="0"/>
              <a:t>Sprint retrospective for process improvement</a:t>
            </a:r>
          </a:p>
          <a:p>
            <a:pPr lvl="1"/>
            <a:r>
              <a:rPr lang="en-US" dirty="0"/>
              <a:t>New sprint is started for next features</a:t>
            </a:r>
          </a:p>
          <a:p>
            <a:pPr lvl="1"/>
            <a:r>
              <a:rPr lang="en-US" dirty="0"/>
              <a:t>Acceptance is gauged by the wider audience</a:t>
            </a:r>
          </a:p>
          <a:p>
            <a:endParaRPr lang="en-US" sz="2000" dirty="0"/>
          </a:p>
        </p:txBody>
      </p:sp>
      <p:pic>
        <p:nvPicPr>
          <p:cNvPr id="10" name="Picture 9" descr="A cartoon of a person standing next to arrows&#10;&#10;AI-generated content may be incorrect.">
            <a:extLst>
              <a:ext uri="{FF2B5EF4-FFF2-40B4-BE49-F238E27FC236}">
                <a16:creationId xmlns:a16="http://schemas.microsoft.com/office/drawing/2014/main" id="{EC23119D-1A47-B431-486F-C044035A4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05060"/>
            <a:ext cx="5135238" cy="22823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512A1A-47BC-8A68-2858-C33D5A477C8F}"/>
              </a:ext>
            </a:extLst>
          </p:cNvPr>
          <p:cNvSpPr txBox="1"/>
          <p:nvPr/>
        </p:nvSpPr>
        <p:spPr>
          <a:xfrm>
            <a:off x="6368577" y="5587388"/>
            <a:ext cx="471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Ahmed Suleiman, </a:t>
            </a:r>
            <a:r>
              <a:rPr lang="en-US" i="1" dirty="0" err="1"/>
              <a:t>Linkedin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4988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E82E-089B-44FE-E917-C6AFB7C8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889B-F635-C6EF-EB24-AC315536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7140747" cy="34163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waterfall method follows sequential development steps</a:t>
            </a:r>
          </a:p>
          <a:p>
            <a:r>
              <a:rPr lang="en-US" dirty="0"/>
              <a:t>If this were a waterfall project:</a:t>
            </a:r>
          </a:p>
          <a:p>
            <a:pPr lvl="1"/>
            <a:r>
              <a:rPr lang="en-US" dirty="0"/>
              <a:t>The requirements would be gathered and set at the start of development</a:t>
            </a:r>
          </a:p>
          <a:p>
            <a:pPr lvl="1"/>
            <a:r>
              <a:rPr lang="en-US" dirty="0"/>
              <a:t>Team meetings likely would not include an interdisciplinary team</a:t>
            </a:r>
          </a:p>
          <a:p>
            <a:pPr lvl="1"/>
            <a:r>
              <a:rPr lang="en-US" dirty="0"/>
              <a:t>The project would not easily pivot to focusing on health and wellness vacations</a:t>
            </a:r>
          </a:p>
          <a:p>
            <a:pPr lvl="1"/>
            <a:r>
              <a:rPr lang="en-US" dirty="0"/>
              <a:t>Testing would not start until the end of development (Lasky, 2025)</a:t>
            </a:r>
          </a:p>
          <a:p>
            <a:pPr lvl="1"/>
            <a:r>
              <a:rPr lang="en-US" dirty="0"/>
              <a:t>The project would only be released after final testing (Lasky, 2025)</a:t>
            </a:r>
          </a:p>
          <a:p>
            <a:pPr lvl="1"/>
            <a:endParaRPr lang="en-US" dirty="0"/>
          </a:p>
        </p:txBody>
      </p:sp>
      <p:pic>
        <p:nvPicPr>
          <p:cNvPr id="5" name="Picture 4" descr="A diagram of software components&#10;&#10;AI-generated content may be incorrect.">
            <a:extLst>
              <a:ext uri="{FF2B5EF4-FFF2-40B4-BE49-F238E27FC236}">
                <a16:creationId xmlns:a16="http://schemas.microsoft.com/office/drawing/2014/main" id="{E1E3C103-A7E7-736F-6546-B76C9BFAA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502" y="3007605"/>
            <a:ext cx="3120221" cy="2340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3D10B9-F4FF-84CB-F6FA-0B66B4C08D51}"/>
              </a:ext>
            </a:extLst>
          </p:cNvPr>
          <p:cNvSpPr txBox="1"/>
          <p:nvPr/>
        </p:nvSpPr>
        <p:spPr>
          <a:xfrm>
            <a:off x="8567421" y="5515000"/>
            <a:ext cx="2826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Image credit Peter Kemp/ Paul Smith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396073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7021-794E-E67A-D13B-CDCAB600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54DD5-F153-5D81-84FE-2C2FCD860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18465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Waterfall</a:t>
            </a:r>
          </a:p>
          <a:p>
            <a:r>
              <a:rPr lang="en-US" dirty="0">
                <a:solidFill>
                  <a:schemeClr val="tx1"/>
                </a:solidFill>
              </a:rPr>
              <a:t>More up front planning (Sinha &amp; Das, 2021)</a:t>
            </a:r>
          </a:p>
          <a:p>
            <a:r>
              <a:rPr lang="en-US" dirty="0">
                <a:solidFill>
                  <a:schemeClr val="tx1"/>
                </a:solidFill>
              </a:rPr>
              <a:t>Easier Budgeting (Sinha &amp; Das, 2021)</a:t>
            </a:r>
          </a:p>
          <a:p>
            <a:r>
              <a:rPr lang="en-US" dirty="0">
                <a:solidFill>
                  <a:schemeClr val="tx1"/>
                </a:solidFill>
              </a:rPr>
              <a:t>Lots of documentation (Cobb, 2015)</a:t>
            </a:r>
          </a:p>
          <a:p>
            <a:r>
              <a:rPr lang="en-US" dirty="0">
                <a:solidFill>
                  <a:schemeClr val="tx1"/>
                </a:solidFill>
              </a:rPr>
              <a:t>Errors may not be caught until late in development</a:t>
            </a:r>
          </a:p>
          <a:p>
            <a:r>
              <a:rPr lang="en-US" dirty="0">
                <a:solidFill>
                  <a:schemeClr val="tx1"/>
                </a:solidFill>
              </a:rPr>
              <a:t>Team may be divided into departments with little communication (Cobb, 2015)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33C3-DC94-AD4D-7DFE-F85C11CACA7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09806" y="2534193"/>
            <a:ext cx="4990011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Less up front planning (Cobb, 2015)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Embraces uncertainty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Smaller teams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Highly adaptable (Sinha &amp; Das, 2021)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Highly collaborative team environment (Cobb,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CC88B-8EEB-C058-315D-30F166EBDCC5}"/>
              </a:ext>
            </a:extLst>
          </p:cNvPr>
          <p:cNvSpPr txBox="1"/>
          <p:nvPr/>
        </p:nvSpPr>
        <p:spPr>
          <a:xfrm>
            <a:off x="1254034" y="4607320"/>
            <a:ext cx="102114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Overall, Agile development is more appropriate when the project calls for adaptability. </a:t>
            </a:r>
          </a:p>
          <a:p>
            <a:r>
              <a:rPr lang="en-US" dirty="0"/>
              <a:t>Agile was appropriate for this project because the websites design could change at any</a:t>
            </a:r>
          </a:p>
          <a:p>
            <a:r>
              <a:rPr lang="en-US" dirty="0"/>
              <a:t>time. The waterfall method is appropriate when the project calls for more upfront planning</a:t>
            </a:r>
          </a:p>
          <a:p>
            <a:r>
              <a:rPr lang="en-US" dirty="0"/>
              <a:t>And is unlikely to change.  Most projects will not be strictly agile or strictly waterfall, but</a:t>
            </a:r>
          </a:p>
          <a:p>
            <a:r>
              <a:rPr lang="en-US" dirty="0"/>
              <a:t>Be something in between (Cobb, 2015).</a:t>
            </a:r>
          </a:p>
        </p:txBody>
      </p:sp>
    </p:spTree>
    <p:extLst>
      <p:ext uri="{BB962C8B-B14F-4D97-AF65-F5344CB8AC3E}">
        <p14:creationId xmlns:p14="http://schemas.microsoft.com/office/powerpoint/2010/main" val="312365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6603-3C3F-1C28-682A-8125F7D2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C1AE-D741-3517-7FC6-C8BFDE949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Cobb, C. (2015). The Project Manager's Guide to Mastering Agile : Principles and Practices for an Adaptive Approach. </a:t>
            </a:r>
            <a:r>
              <a:rPr lang="en-US" i="1" dirty="0"/>
              <a:t>Wiley</a:t>
            </a:r>
            <a:r>
              <a:rPr lang="en-US" dirty="0"/>
              <a:t>. Retrieved from </a:t>
            </a:r>
            <a:r>
              <a:rPr lang="en-US" dirty="0">
                <a:hlinkClick r:id="rId2"/>
              </a:rPr>
              <a:t>https://research.ebsco.com/c/xp4pnu/search/details/tbfxle5mbr?db=nlebk</a:t>
            </a:r>
            <a:endParaRPr lang="en-US" dirty="0"/>
          </a:p>
          <a:p>
            <a:r>
              <a:rPr lang="en-US" dirty="0"/>
              <a:t>Lasky, J. (2025). Software Development. Retrieved from </a:t>
            </a:r>
            <a:r>
              <a:rPr lang="en-US" dirty="0">
                <a:hlinkClick r:id="rId3"/>
              </a:rPr>
              <a:t>https://research.ebsco.com/c/ix3dnl/viewer/html/ypwki2eftr</a:t>
            </a:r>
            <a:r>
              <a:rPr lang="en-US" dirty="0"/>
              <a:t>   </a:t>
            </a:r>
          </a:p>
          <a:p>
            <a:r>
              <a:rPr lang="en-US" dirty="0"/>
              <a:t>Sinha, A., Das, P. (2021). Agile Methodology Vs. Traditional Waterfall SDLC: A Case Study on Quality Assurance Process in Software Industry. </a:t>
            </a:r>
            <a:r>
              <a:rPr lang="en-US" i="1" dirty="0"/>
              <a:t>IEEE.</a:t>
            </a:r>
            <a:r>
              <a:rPr lang="en-US" dirty="0"/>
              <a:t> DOI </a:t>
            </a:r>
            <a:r>
              <a:rPr lang="en-US" dirty="0">
                <a:hlinkClick r:id="rId4"/>
              </a:rPr>
              <a:t>10.1109/IEMENTech53263.2021.9614779</a:t>
            </a:r>
            <a:endParaRPr lang="en-US" dirty="0"/>
          </a:p>
          <a:p>
            <a:r>
              <a:rPr lang="en-US" dirty="0"/>
              <a:t>West, D. (2025). Agile Scrum Roles and Responsibilities. </a:t>
            </a:r>
            <a:r>
              <a:rPr lang="en-US" i="1" dirty="0"/>
              <a:t>Atlassian</a:t>
            </a:r>
            <a:r>
              <a:rPr lang="en-US" dirty="0"/>
              <a:t>. </a:t>
            </a:r>
            <a:r>
              <a:rPr lang="en-US" dirty="0">
                <a:hlinkClick r:id="rId5"/>
              </a:rPr>
              <a:t>https://www.atlassian.com/agile/scrum/roles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Žáček</a:t>
            </a:r>
            <a:r>
              <a:rPr lang="en-US" dirty="0"/>
              <a:t>, M., </a:t>
            </a:r>
            <a:r>
              <a:rPr lang="en-US" dirty="0" err="1"/>
              <a:t>Hamplová</a:t>
            </a:r>
            <a:r>
              <a:rPr lang="en-US" dirty="0"/>
              <a:t>, A., </a:t>
            </a:r>
            <a:r>
              <a:rPr lang="en-US" dirty="0" err="1"/>
              <a:t>Tyrychtr</a:t>
            </a:r>
            <a:r>
              <a:rPr lang="en-US" dirty="0"/>
              <a:t>, J., Vrana, I. (2025). Improvements for the Planning Process in the Scrum Method. </a:t>
            </a:r>
            <a:r>
              <a:rPr lang="en-US" i="1" dirty="0"/>
              <a:t>MDPI</a:t>
            </a:r>
            <a:r>
              <a:rPr lang="en-US" dirty="0"/>
              <a:t>. DOI </a:t>
            </a:r>
            <a:r>
              <a:rPr lang="en-US" dirty="0">
                <a:hlinkClick r:id="rId6"/>
              </a:rPr>
              <a:t>https://doi.org/10.3390/app15010202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85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483</TotalTime>
  <Words>559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Agile Development</vt:lpstr>
      <vt:lpstr>Agile Roles</vt:lpstr>
      <vt:lpstr>Agile Phases</vt:lpstr>
      <vt:lpstr>Waterfall Model</vt:lpstr>
      <vt:lpstr>Waterfall vs. Agile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Tanner Hunt</dc:creator>
  <cp:lastModifiedBy>Tanner Hunt</cp:lastModifiedBy>
  <cp:revision>2</cp:revision>
  <dcterms:created xsi:type="dcterms:W3CDTF">2025-02-14T18:15:37Z</dcterms:created>
  <dcterms:modified xsi:type="dcterms:W3CDTF">2025-02-15T02:20:00Z</dcterms:modified>
</cp:coreProperties>
</file>