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4C2D93-1987-43CF-BBBA-B70DF11C96A6}" v="2" dt="2025-06-17T03:27:37.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96" d="100"/>
          <a:sy n="96" d="100"/>
        </p:scale>
        <p:origin x="53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ner Hunt" userId="9b8a9eff904a5714" providerId="LiveId" clId="{974C2D93-1987-43CF-BBBA-B70DF11C96A6}"/>
    <pc:docChg chg="undo custSel modSld">
      <pc:chgData name="Tanner Hunt" userId="9b8a9eff904a5714" providerId="LiveId" clId="{974C2D93-1987-43CF-BBBA-B70DF11C96A6}" dt="2025-06-18T00:41:58.964" v="12310" actId="5793"/>
      <pc:docMkLst>
        <pc:docMk/>
      </pc:docMkLst>
      <pc:sldChg chg="modSp mod modNotesTx">
        <pc:chgData name="Tanner Hunt" userId="9b8a9eff904a5714" providerId="LiveId" clId="{974C2D93-1987-43CF-BBBA-B70DF11C96A6}" dt="2025-06-18T00:40:08.561" v="12294" actId="20577"/>
        <pc:sldMkLst>
          <pc:docMk/>
          <pc:sldMk cId="409182036" sldId="258"/>
        </pc:sldMkLst>
        <pc:spChg chg="mod">
          <ac:chgData name="Tanner Hunt" userId="9b8a9eff904a5714" providerId="LiveId" clId="{974C2D93-1987-43CF-BBBA-B70DF11C96A6}" dt="2025-06-17T03:47:41.019" v="1406" actId="20577"/>
          <ac:spMkLst>
            <pc:docMk/>
            <pc:sldMk cId="409182036" sldId="258"/>
            <ac:spMk id="3" creationId="{00000000-0000-0000-0000-000000000000}"/>
          </ac:spMkLst>
        </pc:spChg>
      </pc:sldChg>
      <pc:sldChg chg="modSp mod modNotesTx">
        <pc:chgData name="Tanner Hunt" userId="9b8a9eff904a5714" providerId="LiveId" clId="{974C2D93-1987-43CF-BBBA-B70DF11C96A6}" dt="2025-06-18T00:41:58.964" v="12310" actId="5793"/>
        <pc:sldMkLst>
          <pc:docMk/>
          <pc:sldMk cId="1865885945" sldId="260"/>
        </pc:sldMkLst>
        <pc:spChg chg="mod">
          <ac:chgData name="Tanner Hunt" userId="9b8a9eff904a5714" providerId="LiveId" clId="{974C2D93-1987-43CF-BBBA-B70DF11C96A6}" dt="2025-06-17T03:42:27.637" v="535" actId="20577"/>
          <ac:spMkLst>
            <pc:docMk/>
            <pc:sldMk cId="1865885945" sldId="260"/>
            <ac:spMk id="3" creationId="{00000000-0000-0000-0000-000000000000}"/>
          </ac:spMkLst>
        </pc:spChg>
      </pc:sldChg>
      <pc:sldChg chg="addSp delSp modSp mod modNotesTx">
        <pc:chgData name="Tanner Hunt" userId="9b8a9eff904a5714" providerId="LiveId" clId="{974C2D93-1987-43CF-BBBA-B70DF11C96A6}" dt="2025-06-18T00:03:07.996" v="6264" actId="20577"/>
        <pc:sldMkLst>
          <pc:docMk/>
          <pc:sldMk cId="2776425341" sldId="261"/>
        </pc:sldMkLst>
        <pc:spChg chg="del mod">
          <ac:chgData name="Tanner Hunt" userId="9b8a9eff904a5714" providerId="LiveId" clId="{974C2D93-1987-43CF-BBBA-B70DF11C96A6}" dt="2025-06-17T03:26:54.940" v="4" actId="931"/>
          <ac:spMkLst>
            <pc:docMk/>
            <pc:sldMk cId="2776425341" sldId="261"/>
            <ac:spMk id="3" creationId="{00000000-0000-0000-0000-000000000000}"/>
          </ac:spMkLst>
        </pc:spChg>
        <pc:picChg chg="add mod">
          <ac:chgData name="Tanner Hunt" userId="9b8a9eff904a5714" providerId="LiveId" clId="{974C2D93-1987-43CF-BBBA-B70DF11C96A6}" dt="2025-06-17T03:27:11.249" v="11" actId="14100"/>
          <ac:picMkLst>
            <pc:docMk/>
            <pc:sldMk cId="2776425341" sldId="261"/>
            <ac:picMk id="5" creationId="{F870F0BF-A095-5535-A218-BEEF0AB497BB}"/>
          </ac:picMkLst>
        </pc:picChg>
      </pc:sldChg>
      <pc:sldChg chg="modSp mod modNotesTx">
        <pc:chgData name="Tanner Hunt" userId="9b8a9eff904a5714" providerId="LiveId" clId="{974C2D93-1987-43CF-BBBA-B70DF11C96A6}" dt="2025-06-18T00:26:55.272" v="11128" actId="20577"/>
        <pc:sldMkLst>
          <pc:docMk/>
          <pc:sldMk cId="376843144" sldId="263"/>
        </pc:sldMkLst>
        <pc:spChg chg="mod">
          <ac:chgData name="Tanner Hunt" userId="9b8a9eff904a5714" providerId="LiveId" clId="{974C2D93-1987-43CF-BBBA-B70DF11C96A6}" dt="2025-06-18T00:26:01.769" v="10875" actId="20577"/>
          <ac:spMkLst>
            <pc:docMk/>
            <pc:sldMk cId="376843144" sldId="263"/>
            <ac:spMk id="3" creationId="{00000000-0000-0000-0000-000000000000}"/>
          </ac:spMkLst>
        </pc:spChg>
      </pc:sldChg>
      <pc:sldChg chg="modSp mod modNotesTx">
        <pc:chgData name="Tanner Hunt" userId="9b8a9eff904a5714" providerId="LiveId" clId="{974C2D93-1987-43CF-BBBA-B70DF11C96A6}" dt="2025-06-18T00:32:48.876" v="12293" actId="20577"/>
        <pc:sldMkLst>
          <pc:docMk/>
          <pc:sldMk cId="3225141645" sldId="265"/>
        </pc:sldMkLst>
        <pc:spChg chg="mod">
          <ac:chgData name="Tanner Hunt" userId="9b8a9eff904a5714" providerId="LiveId" clId="{974C2D93-1987-43CF-BBBA-B70DF11C96A6}" dt="2025-06-17T03:47:21.552" v="1384" actId="20577"/>
          <ac:spMkLst>
            <pc:docMk/>
            <pc:sldMk cId="3225141645" sldId="265"/>
            <ac:spMk id="3" creationId="{00000000-0000-0000-0000-000000000000}"/>
          </ac:spMkLst>
        </pc:spChg>
      </pc:sldChg>
      <pc:sldChg chg="addSp delSp modSp mod modNotesTx">
        <pc:chgData name="Tanner Hunt" userId="9b8a9eff904a5714" providerId="LiveId" clId="{974C2D93-1987-43CF-BBBA-B70DF11C96A6}" dt="2025-06-18T00:13:15.553" v="8363" actId="20577"/>
        <pc:sldMkLst>
          <pc:docMk/>
          <pc:sldMk cId="3564055637" sldId="267"/>
        </pc:sldMkLst>
        <pc:spChg chg="del mod">
          <ac:chgData name="Tanner Hunt" userId="9b8a9eff904a5714" providerId="LiveId" clId="{974C2D93-1987-43CF-BBBA-B70DF11C96A6}" dt="2025-06-17T03:27:37.860" v="13" actId="931"/>
          <ac:spMkLst>
            <pc:docMk/>
            <pc:sldMk cId="3564055637" sldId="267"/>
            <ac:spMk id="3" creationId="{00000000-0000-0000-0000-000000000000}"/>
          </ac:spMkLst>
        </pc:spChg>
        <pc:picChg chg="add mod">
          <ac:chgData name="Tanner Hunt" userId="9b8a9eff904a5714" providerId="LiveId" clId="{974C2D93-1987-43CF-BBBA-B70DF11C96A6}" dt="2025-06-17T03:27:46.483" v="18" actId="14100"/>
          <ac:picMkLst>
            <pc:docMk/>
            <pc:sldMk cId="3564055637" sldId="267"/>
            <ac:picMk id="5" creationId="{73AFF283-6496-4407-DF51-CDAE34F3133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requirements are what we expect the website to do.  System requirements are broken down into functional and nonfunctional requirements.  You can think of functional requirements like actions someone can do with the website, like login to their account, or purchase a driving package – it’s things you can do.  Nonfunctional requirements are things you expect from the website that aren’t necessarily actions you take, like it loading fast, or being protected from hackers.</a:t>
            </a:r>
          </a:p>
          <a:p>
            <a:endParaRPr lang="en-US" dirty="0"/>
          </a:p>
          <a:p>
            <a:r>
              <a:rPr lang="en-US" dirty="0"/>
              <a:t>This design has a lot of requirements, but I’ve highlighted what I think are some of the most important requirements.  In the functional requirements category:</a:t>
            </a:r>
          </a:p>
          <a:p>
            <a:pPr marL="628650" lvl="1" indent="-171450">
              <a:buFont typeface="Arial" panose="020B0604020202020204" pitchFamily="34" charset="0"/>
              <a:buChar char="•"/>
            </a:pPr>
            <a:r>
              <a:rPr lang="en-US" dirty="0"/>
              <a:t>Students should be able to sign up and pay for their driving packages.  In an age of convenience, customers expect the ability to pay for your service through an online portal.</a:t>
            </a:r>
          </a:p>
          <a:p>
            <a:pPr marL="628650" lvl="1" indent="-171450">
              <a:buFont typeface="Arial" panose="020B0604020202020204" pitchFamily="34" charset="0"/>
              <a:buChar char="•"/>
            </a:pPr>
            <a:r>
              <a:rPr lang="en-US" dirty="0"/>
              <a:t>Students should also be able to sign up for driving classes with instructors.  This means they can see your instructors open time slots and request to be picked up and dropped off at certain locations.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In the nonfunctional requirements category:</a:t>
            </a:r>
          </a:p>
          <a:p>
            <a:pPr marL="628650" lvl="1" indent="-171450">
              <a:buFont typeface="Arial" panose="020B0604020202020204" pitchFamily="34" charset="0"/>
              <a:buChar char="•"/>
            </a:pPr>
            <a:r>
              <a:rPr lang="en-US" dirty="0"/>
              <a:t>This service should be accessible to anyone using a computer at home or their own smartphone.  Instead of downloading an app, they will interact with </a:t>
            </a:r>
            <a:r>
              <a:rPr lang="en-US" dirty="0" err="1"/>
              <a:t>DriverPass</a:t>
            </a:r>
            <a:r>
              <a:rPr lang="en-US" dirty="0"/>
              <a:t> through a website.  The benefit of using a design like this is that it reduces the time and cost of developing an app for every different kind of phone and computer.</a:t>
            </a:r>
          </a:p>
          <a:p>
            <a:pPr marL="628650" lvl="1" indent="-171450">
              <a:buFont typeface="Arial" panose="020B0604020202020204" pitchFamily="34" charset="0"/>
              <a:buChar char="•"/>
            </a:pPr>
            <a:r>
              <a:rPr lang="en-US" dirty="0"/>
              <a:t>The server technology for this design uses a third-party provider.  This means we pay someone else to run the application on their servers.  The benefit of this is that your company doesn’t have to hire staff to maintain the servers, purchase your own servers, or find the space for a secure server room</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Use Case diagram.  This is meant to create a big-picture idea of who uses the service and what they do while they’re on the website.  Based on our previous interviews, here is who I think we need to keep in mind while building this website and the core things the website needs to do:</a:t>
            </a:r>
          </a:p>
          <a:p>
            <a:endParaRPr lang="en-US" dirty="0"/>
          </a:p>
          <a:p>
            <a:pPr marL="171450" indent="-171450">
              <a:buFont typeface="Arial" panose="020B0604020202020204" pitchFamily="34" charset="0"/>
              <a:buChar char="•"/>
            </a:pPr>
            <a:r>
              <a:rPr lang="en-US" dirty="0"/>
              <a:t>The receptionist (secretary)</a:t>
            </a:r>
          </a:p>
          <a:p>
            <a:pPr marL="628650" lvl="1" indent="-171450">
              <a:buFont typeface="Arial" panose="020B0604020202020204" pitchFamily="34" charset="0"/>
              <a:buChar char="•"/>
            </a:pPr>
            <a:r>
              <a:rPr lang="en-US" dirty="0"/>
              <a:t>Should be able to help students with registration and payment</a:t>
            </a:r>
          </a:p>
          <a:p>
            <a:pPr marL="628650" lvl="1" indent="-171450">
              <a:buFont typeface="Arial" panose="020B0604020202020204" pitchFamily="34" charset="0"/>
              <a:buChar char="•"/>
            </a:pPr>
            <a:r>
              <a:rPr lang="en-US" dirty="0"/>
              <a:t>They should also be able to update a student's information, like their name or address</a:t>
            </a:r>
          </a:p>
          <a:p>
            <a:pPr marL="171450" lvl="0" indent="-171450">
              <a:buFont typeface="Arial" panose="020B0604020202020204" pitchFamily="34" charset="0"/>
              <a:buChar char="•"/>
            </a:pPr>
            <a:r>
              <a:rPr lang="en-US" dirty="0"/>
              <a:t>Students</a:t>
            </a:r>
          </a:p>
          <a:p>
            <a:pPr marL="628650" lvl="1" indent="-171450">
              <a:buFont typeface="Arial" panose="020B0604020202020204" pitchFamily="34" charset="0"/>
              <a:buChar char="•"/>
            </a:pPr>
            <a:r>
              <a:rPr lang="en-US" dirty="0"/>
              <a:t>Should also be able to create their own account.  They will be asked to select a driving package and make a payment at the time of account creation</a:t>
            </a:r>
          </a:p>
          <a:p>
            <a:pPr marL="628650" lvl="1" indent="-171450">
              <a:buFont typeface="Arial" panose="020B0604020202020204" pitchFamily="34" charset="0"/>
              <a:buChar char="•"/>
            </a:pPr>
            <a:r>
              <a:rPr lang="en-US" dirty="0"/>
              <a:t>They should be able to update their demographic information, like their preferred name, address, pickup/ </a:t>
            </a:r>
            <a:r>
              <a:rPr lang="en-US" dirty="0" err="1"/>
              <a:t>dropoff</a:t>
            </a:r>
            <a:r>
              <a:rPr lang="en-US" dirty="0"/>
              <a:t> location, and credit card information</a:t>
            </a:r>
          </a:p>
          <a:p>
            <a:pPr marL="628650" lvl="1" indent="-171450">
              <a:buFont typeface="Arial" panose="020B0604020202020204" pitchFamily="34" charset="0"/>
              <a:buChar char="•"/>
            </a:pPr>
            <a:r>
              <a:rPr lang="en-US" dirty="0"/>
              <a:t>They should be able to signup for driving time with an instructor.  This means they should see a calendar view of your instructors availability, and should only be able to signup for driving hours they’ve paid for</a:t>
            </a:r>
          </a:p>
          <a:p>
            <a:pPr marL="628650" lvl="1" indent="-171450">
              <a:buFont typeface="Arial" panose="020B0604020202020204" pitchFamily="34" charset="0"/>
              <a:buChar char="•"/>
            </a:pPr>
            <a:r>
              <a:rPr lang="en-US" dirty="0"/>
              <a:t>They should be able to see feedback their driving instructors have written about them</a:t>
            </a:r>
          </a:p>
          <a:p>
            <a:pPr marL="628650" lvl="1" indent="-171450">
              <a:buFont typeface="Arial" panose="020B0604020202020204" pitchFamily="34" charset="0"/>
              <a:buChar char="•"/>
            </a:pPr>
            <a:r>
              <a:rPr lang="en-US" dirty="0"/>
              <a:t>They should be able to view your online coursework, which includes taking their practice tests</a:t>
            </a:r>
          </a:p>
          <a:p>
            <a:pPr marL="171450" lvl="0" indent="-171450">
              <a:buFont typeface="Arial" panose="020B0604020202020204" pitchFamily="34" charset="0"/>
              <a:buChar char="•"/>
            </a:pPr>
            <a:r>
              <a:rPr lang="en-US" dirty="0"/>
              <a:t>Driving instructor</a:t>
            </a:r>
          </a:p>
          <a:p>
            <a:pPr marL="628650" lvl="1" indent="-171450">
              <a:buFont typeface="Arial" panose="020B0604020202020204" pitchFamily="34" charset="0"/>
              <a:buChar char="•"/>
            </a:pPr>
            <a:r>
              <a:rPr lang="en-US" dirty="0"/>
              <a:t>Your instructors should be able to see who they’ve driven with and write feedback to the students.</a:t>
            </a:r>
          </a:p>
          <a:p>
            <a:pPr marL="171450" lvl="0" indent="-171450">
              <a:buFont typeface="Arial" panose="020B0604020202020204" pitchFamily="34" charset="0"/>
              <a:buChar char="•"/>
            </a:pPr>
            <a:r>
              <a:rPr lang="en-US" dirty="0"/>
              <a:t>IT staff</a:t>
            </a:r>
          </a:p>
          <a:p>
            <a:pPr marL="628650" lvl="1" indent="-171450">
              <a:buFont typeface="Arial" panose="020B0604020202020204" pitchFamily="34" charset="0"/>
              <a:buChar char="•"/>
            </a:pPr>
            <a:r>
              <a:rPr lang="en-US" dirty="0"/>
              <a:t>Should be able to manage the website.  This means looking at and modifying account activity.</a:t>
            </a:r>
          </a:p>
          <a:p>
            <a:pPr marL="171450" lvl="0" indent="-171450">
              <a:buFont typeface="Arial" panose="020B0604020202020204" pitchFamily="34" charset="0"/>
              <a:buChar char="•"/>
            </a:pPr>
            <a:r>
              <a:rPr lang="en-US" dirty="0"/>
              <a:t>Manager</a:t>
            </a:r>
          </a:p>
          <a:p>
            <a:pPr marL="628650" lvl="1" indent="-171450">
              <a:buFont typeface="Arial" panose="020B0604020202020204" pitchFamily="34" charset="0"/>
              <a:buChar char="•"/>
            </a:pPr>
            <a:r>
              <a:rPr lang="en-US" dirty="0"/>
              <a:t>Should be able to manage the website.  This might mean creating new IT accounts, viewing account activity, and deleting accounts.</a:t>
            </a:r>
          </a:p>
          <a:p>
            <a:pPr marL="628650" lvl="1" indent="-171450">
              <a:buFont typeface="Arial" panose="020B0604020202020204" pitchFamily="34" charset="0"/>
              <a:buChar char="•"/>
            </a:pPr>
            <a:r>
              <a:rPr lang="en-US" dirty="0"/>
              <a:t>Should be able to download a report from the database for offline editing</a:t>
            </a:r>
          </a:p>
          <a:p>
            <a:pPr marL="171450" lvl="0" indent="-171450">
              <a:buFont typeface="Arial" panose="020B0604020202020204" pitchFamily="34" charset="0"/>
              <a:buChar char="•"/>
            </a:pPr>
            <a:r>
              <a:rPr lang="en-US" dirty="0"/>
              <a:t>DMV</a:t>
            </a:r>
          </a:p>
          <a:p>
            <a:pPr marL="628650" lvl="1" indent="-171450">
              <a:buFont typeface="Arial" panose="020B0604020202020204" pitchFamily="34" charset="0"/>
              <a:buChar char="•"/>
            </a:pPr>
            <a:r>
              <a:rPr lang="en-US" dirty="0"/>
              <a:t>Data should be pulled directly from the DMV website for your coursework and practice tests.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activity diagram.  It describes the steps an engineer takes to make the website works.  Importantly, it mirrors the steps you want your business to take when it’s doing a task.  This is so we can both be on the same page about how the website is supposed to behave.  This diagram describes how students sign up for lessons with one of your driving instructors.  To start, either you or the driver lets the website know what days and times they are available.  Then, when a student tries to sign up for a time slot, the website takes the following steps: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that the student has hours available to signup for a timeslot.  For example, if a student has paid for 8 hours on the road and has signed up for 6 hours of driving time, they can sign up for one more 2 hour timeslot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website then checks that the student has paid for their driving hours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student then chooses what timeslot to signup for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website then updates the instructor's availability.  This is so your instructors aren’t double booked.  Then both the student and the driving instructor are notified that the appointment was created.  Letting users know when something successfully happened is an important part of preventing frustration and miscommunication.  If the student has more hours to sign up for, the website will let them go back to sign up for more driving hours.  Otherwise, the activity is complete.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your website stores people's personal data, like their address and credit card information, it’s important that implement security measures on the website.  </a:t>
            </a:r>
          </a:p>
          <a:p>
            <a:endParaRPr lang="en-US" dirty="0"/>
          </a:p>
          <a:p>
            <a:r>
              <a:rPr lang="en-US" dirty="0"/>
              <a:t>The first security measure, and the one you’re most likely to be familiar with, is that you need to use an email and password to login to the website.  This means that everyone can only see information that is relevant to themselves.  Additionally, your students and employees accounts should lock and require a password reset after three failed login attempts.  Hackers can use a tool that guesses every possible password in a matter of minutes, so it’s important to stop them from guessing the correct one.</a:t>
            </a:r>
          </a:p>
          <a:p>
            <a:endParaRPr lang="en-US" dirty="0"/>
          </a:p>
          <a:p>
            <a:r>
              <a:rPr lang="en-US" dirty="0"/>
              <a:t>The next security measure is that the website checks everything anyone sends to it.  This means that a student shouldn’t be able to type “give me </a:t>
            </a:r>
            <a:r>
              <a:rPr lang="en-US" dirty="0" err="1"/>
              <a:t>everyones</a:t>
            </a:r>
            <a:r>
              <a:rPr lang="en-US" dirty="0"/>
              <a:t> credit card information” into the login screen and get everyone's credit card information.  </a:t>
            </a:r>
          </a:p>
          <a:p>
            <a:endParaRPr lang="en-US" dirty="0"/>
          </a:p>
          <a:p>
            <a:r>
              <a:rPr lang="en-US" dirty="0"/>
              <a:t>We’re also planning to encrypt everyone's data.  If you’re not familiar with encryption, this means jumbling up the data so it’s unreadable to anyone who doesn’t know how to unjumble it.  The way to unjumble the data is always unique to the business, so it makes it difficult for someone who steals our information to understand it.</a:t>
            </a:r>
          </a:p>
          <a:p>
            <a:endParaRPr lang="en-US" dirty="0"/>
          </a:p>
          <a:p>
            <a:r>
              <a:rPr lang="en-US" dirty="0"/>
              <a:t>The website should also record everything anyone does.  Despite our best efforts, security breaches are always possible.  After a security breach happens, it’s important we can track down what happened, who did it, and notify the correct people of any damages that was done to them.</a:t>
            </a:r>
          </a:p>
          <a:p>
            <a:endParaRPr lang="en-US" dirty="0"/>
          </a:p>
          <a:p>
            <a:r>
              <a:rPr lang="en-US" dirty="0"/>
              <a:t>Another security benefit we have is that we’re planning on using a third-party provider for our servers.  These providers already have security in place, which means that hackers can’t just walk into the server rooms and take what they want.</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we also address what the website can’t do and any potential harm that can be done from the website.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Because this is a website, both your students and staff won’t be able to work if there’s any kind of interruption to the internet.  In that instance, your business could come to a complete halt.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Similarly, the website could become frustratingly slow to use if you have a bad internet connection, or there’s a server outage.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also plan on giving both you and your IT staff a lot of power over the website.  This means that a mistake, or disgruntled staff member, could do a lot of harm to your business.  An example of this would be someone deleting all the drivers' appointments or leaking your students credit card 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may have heard of companies like Zoom or Skype during the COVID19 pandemic.  A lot of schools used these video chatrooms to host their classes.  The website doesn’t have that.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Tanner Hunt</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The system shall allow students to select and purchase different driving packages</a:t>
            </a:r>
          </a:p>
          <a:p>
            <a:pPr lvl="1"/>
            <a:r>
              <a:rPr lang="en-US" sz="2000" dirty="0">
                <a:solidFill>
                  <a:srgbClr val="000000"/>
                </a:solidFill>
              </a:rPr>
              <a:t>The system shall allow students to sign up for driving classes with instructors</a:t>
            </a:r>
          </a:p>
          <a:p>
            <a:r>
              <a:rPr lang="en-US" sz="2400" dirty="0">
                <a:solidFill>
                  <a:srgbClr val="000000"/>
                </a:solidFill>
              </a:rPr>
              <a:t>Nonfunctional Requirements</a:t>
            </a:r>
            <a:endParaRPr lang="en-US" sz="1200" dirty="0">
              <a:solidFill>
                <a:srgbClr val="000000"/>
              </a:solidFill>
            </a:endParaRPr>
          </a:p>
          <a:p>
            <a:pPr lvl="1"/>
            <a:r>
              <a:rPr lang="en-US" sz="2000" dirty="0">
                <a:solidFill>
                  <a:srgbClr val="000000"/>
                </a:solidFill>
              </a:rPr>
              <a:t>The service should run on any desktop or smartphone using a major browser</a:t>
            </a:r>
          </a:p>
          <a:p>
            <a:pPr lvl="1"/>
            <a:r>
              <a:rPr lang="en-US" sz="2000" dirty="0">
                <a:solidFill>
                  <a:srgbClr val="000000"/>
                </a:solidFill>
              </a:rPr>
              <a:t>The servers should run using a third-party provider, like Amazon Web Services</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diagram&#10;&#10;AI-generated content may be incorrect.">
            <a:extLst>
              <a:ext uri="{FF2B5EF4-FFF2-40B4-BE49-F238E27FC236}">
                <a16:creationId xmlns:a16="http://schemas.microsoft.com/office/drawing/2014/main" id="{F870F0BF-A095-5535-A218-BEEF0AB497B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451628" y="929640"/>
            <a:ext cx="6746570" cy="5135880"/>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company's process&#10;&#10;AI-generated content may be incorrect.">
            <a:extLst>
              <a:ext uri="{FF2B5EF4-FFF2-40B4-BE49-F238E27FC236}">
                <a16:creationId xmlns:a16="http://schemas.microsoft.com/office/drawing/2014/main" id="{73AFF283-6496-4407-DF51-CDAE34F3133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722190" y="0"/>
            <a:ext cx="4483958" cy="685324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Accounts are email and password protected</a:t>
            </a:r>
          </a:p>
          <a:p>
            <a:pPr lvl="1"/>
            <a:r>
              <a:rPr lang="en-US" sz="2000" dirty="0">
                <a:solidFill>
                  <a:srgbClr val="000000"/>
                </a:solidFill>
              </a:rPr>
              <a:t>An account locks after three failed login attempts</a:t>
            </a:r>
          </a:p>
          <a:p>
            <a:r>
              <a:rPr lang="en-US" sz="2400" dirty="0">
                <a:solidFill>
                  <a:srgbClr val="000000"/>
                </a:solidFill>
              </a:rPr>
              <a:t>All inputs are validated against hacking attacks</a:t>
            </a:r>
          </a:p>
          <a:p>
            <a:r>
              <a:rPr lang="en-US" sz="2400" dirty="0">
                <a:solidFill>
                  <a:srgbClr val="000000"/>
                </a:solidFill>
              </a:rPr>
              <a:t>Data is encrypted</a:t>
            </a:r>
          </a:p>
          <a:p>
            <a:r>
              <a:rPr lang="en-US" sz="2400" dirty="0">
                <a:solidFill>
                  <a:srgbClr val="000000"/>
                </a:solidFill>
              </a:rPr>
              <a:t>All activity is logged</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website won’t work if there is an internet outage</a:t>
            </a:r>
          </a:p>
          <a:p>
            <a:r>
              <a:rPr lang="en-US" sz="2400" dirty="0">
                <a:solidFill>
                  <a:srgbClr val="000000"/>
                </a:solidFill>
              </a:rPr>
              <a:t>The website will be slow if you have a bad connection</a:t>
            </a:r>
          </a:p>
          <a:p>
            <a:r>
              <a:rPr lang="en-US" sz="2400" dirty="0">
                <a:solidFill>
                  <a:srgbClr val="000000"/>
                </a:solidFill>
              </a:rPr>
              <a:t>Disgruntled IT staff can do irreparable harm to the databases</a:t>
            </a:r>
          </a:p>
          <a:p>
            <a:r>
              <a:rPr lang="en-US" sz="2400" dirty="0">
                <a:solidFill>
                  <a:srgbClr val="000000"/>
                </a:solidFill>
              </a:rPr>
              <a:t>The website does not support video streaming, like in a live classroom environment</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1713</TotalTime>
  <Words>1538</Words>
  <Application>Microsoft Office PowerPoint</Application>
  <PresentationFormat>Widescreen</PresentationFormat>
  <Paragraphs>79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Tanner Hunt</cp:lastModifiedBy>
  <cp:revision>20</cp:revision>
  <dcterms:created xsi:type="dcterms:W3CDTF">2019-10-14T02:36:52Z</dcterms:created>
  <dcterms:modified xsi:type="dcterms:W3CDTF">2025-06-18T00:42:00Z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