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282" r:id="rId2"/>
    <p:sldId id="315" r:id="rId3"/>
    <p:sldId id="283" r:id="rId4"/>
    <p:sldId id="284" r:id="rId5"/>
    <p:sldId id="286" r:id="rId6"/>
    <p:sldId id="291" r:id="rId7"/>
    <p:sldId id="289" r:id="rId8"/>
    <p:sldId id="292" r:id="rId9"/>
    <p:sldId id="293" r:id="rId10"/>
    <p:sldId id="294" r:id="rId11"/>
    <p:sldId id="295" r:id="rId12"/>
    <p:sldId id="288" r:id="rId13"/>
    <p:sldId id="296" r:id="rId14"/>
    <p:sldId id="297" r:id="rId15"/>
    <p:sldId id="317" r:id="rId16"/>
    <p:sldId id="298" r:id="rId17"/>
    <p:sldId id="300" r:id="rId18"/>
    <p:sldId id="301" r:id="rId19"/>
    <p:sldId id="302" r:id="rId20"/>
    <p:sldId id="303" r:id="rId21"/>
    <p:sldId id="304" r:id="rId22"/>
    <p:sldId id="305" r:id="rId23"/>
    <p:sldId id="316" r:id="rId24"/>
    <p:sldId id="313"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4612" autoAdjust="0"/>
  </p:normalViewPr>
  <p:slideViewPr>
    <p:cSldViewPr snapToGrid="0">
      <p:cViewPr varScale="1">
        <p:scale>
          <a:sx n="77" d="100"/>
          <a:sy n="77" d="100"/>
        </p:scale>
        <p:origin x="7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B32DB8-7B88-4FD0-B3BC-8B0419E09974}" type="datetimeFigureOut">
              <a:rPr lang="ru-RU" smtClean="0"/>
              <a:t>07.05.2024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52D757-698C-4E1D-B131-2019232B2A82}" type="slidenum">
              <a:rPr lang="ru-RU" smtClean="0"/>
              <a:t>‹#›</a:t>
            </a:fld>
            <a:endParaRPr lang="ru-RU"/>
          </a:p>
        </p:txBody>
      </p:sp>
    </p:spTree>
    <p:extLst>
      <p:ext uri="{BB962C8B-B14F-4D97-AF65-F5344CB8AC3E}">
        <p14:creationId xmlns:p14="http://schemas.microsoft.com/office/powerpoint/2010/main" val="7459069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C1B45-A8EE-4476-816C-C616A11F50F6}" type="datetimeFigureOut">
              <a:rPr lang="ru-RU" smtClean="0"/>
              <a:t>07.05.2024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ABAD0-A37B-455B-AD96-6E95BD7C8E7F}" type="slidenum">
              <a:rPr lang="ru-RU" smtClean="0"/>
              <a:t>‹#›</a:t>
            </a:fld>
            <a:endParaRPr lang="ru-RU"/>
          </a:p>
        </p:txBody>
      </p:sp>
    </p:spTree>
    <p:extLst>
      <p:ext uri="{BB962C8B-B14F-4D97-AF65-F5344CB8AC3E}">
        <p14:creationId xmlns:p14="http://schemas.microsoft.com/office/powerpoint/2010/main" val="36149670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C4ABAD0-A37B-455B-AD96-6E95BD7C8E7F}" type="slidenum">
              <a:rPr lang="ru-RU" smtClean="0"/>
              <a:t>22</a:t>
            </a:fld>
            <a:endParaRPr lang="ru-RU"/>
          </a:p>
        </p:txBody>
      </p:sp>
    </p:spTree>
    <p:extLst>
      <p:ext uri="{BB962C8B-B14F-4D97-AF65-F5344CB8AC3E}">
        <p14:creationId xmlns:p14="http://schemas.microsoft.com/office/powerpoint/2010/main" val="321097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dirty="0"/>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B015C1EF-A5C2-4D0C-9FC7-51793CB0D450}" type="datetime1">
              <a:rPr lang="ru-RU" smtClean="0"/>
              <a:t>07.05.2024</a:t>
            </a:fld>
            <a:endParaRPr lang="ru-RU" dirty="0"/>
          </a:p>
        </p:txBody>
      </p:sp>
      <p:sp>
        <p:nvSpPr>
          <p:cNvPr id="5" name="Нижний колонтитул 4"/>
          <p:cNvSpPr>
            <a:spLocks noGrp="1"/>
          </p:cNvSpPr>
          <p:nvPr>
            <p:ph type="ftr" sz="quarter" idx="11"/>
          </p:nvPr>
        </p:nvSpPr>
        <p:spPr>
          <a:xfrm>
            <a:off x="2375555" y="6356350"/>
            <a:ext cx="7343480" cy="365125"/>
          </a:xfrm>
        </p:spPr>
        <p:txBody>
          <a:bodyPr/>
          <a:lstStyle>
            <a:lvl1pPr>
              <a:defRPr sz="2800">
                <a:solidFill>
                  <a:schemeClr val="accent2">
                    <a:lumMod val="50000"/>
                  </a:schemeClr>
                </a:solidFill>
              </a:defRPr>
            </a:lvl1pPr>
          </a:lstStyle>
          <a:p>
            <a:r>
              <a:rPr lang="ru-RU" dirty="0"/>
              <a:t>Неорганическая теория происхождения нефти</a:t>
            </a:r>
          </a:p>
        </p:txBody>
      </p:sp>
      <p:sp>
        <p:nvSpPr>
          <p:cNvPr id="6" name="Номер слайда 5"/>
          <p:cNvSpPr>
            <a:spLocks noGrp="1"/>
          </p:cNvSpPr>
          <p:nvPr>
            <p:ph type="sldNum" sz="quarter" idx="12"/>
          </p:nvPr>
        </p:nvSpPr>
        <p:spPr>
          <a:noFill/>
        </p:spPr>
        <p:txBody>
          <a:bodyPr/>
          <a:lstStyle>
            <a:lvl1pPr>
              <a:defRPr sz="2800">
                <a:solidFill>
                  <a:schemeClr val="accent2">
                    <a:lumMod val="50000"/>
                  </a:schemeClr>
                </a:solidFill>
              </a:defRPr>
            </a:lvl1pPr>
          </a:lstStyle>
          <a:p>
            <a:fld id="{7CFB7831-D041-431E-BCB9-82EFDB8CAEDB}" type="slidenum">
              <a:rPr lang="ru-RU" smtClean="0"/>
              <a:pPr/>
              <a:t>‹#›</a:t>
            </a:fld>
            <a:endParaRPr lang="ru-RU" dirty="0"/>
          </a:p>
        </p:txBody>
      </p:sp>
      <p:cxnSp>
        <p:nvCxnSpPr>
          <p:cNvPr id="12" name="Прямая соединительная линия 11"/>
          <p:cNvCxnSpPr/>
          <p:nvPr userDrawn="1"/>
        </p:nvCxnSpPr>
        <p:spPr>
          <a:xfrm>
            <a:off x="558006" y="6086764"/>
            <a:ext cx="10795794" cy="0"/>
          </a:xfrm>
          <a:prstGeom prst="line">
            <a:avLst/>
          </a:prstGeom>
        </p:spPr>
        <p:style>
          <a:lnRef idx="1">
            <a:schemeClr val="accent2"/>
          </a:lnRef>
          <a:fillRef idx="0">
            <a:schemeClr val="accent2"/>
          </a:fillRef>
          <a:effectRef idx="0">
            <a:schemeClr val="accent2"/>
          </a:effectRef>
          <a:fontRef idx="minor">
            <a:schemeClr val="tx1"/>
          </a:fontRef>
        </p:style>
      </p:cxnSp>
      <p:sp>
        <p:nvSpPr>
          <p:cNvPr id="17" name="Рисунок 16"/>
          <p:cNvSpPr>
            <a:spLocks noGrp="1"/>
          </p:cNvSpPr>
          <p:nvPr>
            <p:ph type="pic" sz="quarter" idx="13"/>
          </p:nvPr>
        </p:nvSpPr>
        <p:spPr>
          <a:xfrm>
            <a:off x="381000" y="6288087"/>
            <a:ext cx="541337" cy="501650"/>
          </a:xfrm>
        </p:spPr>
        <p:txBody>
          <a:bodyPr/>
          <a:lstStyle/>
          <a:p>
            <a:endParaRPr lang="ru-RU" dirty="0"/>
          </a:p>
        </p:txBody>
      </p:sp>
    </p:spTree>
    <p:extLst>
      <p:ext uri="{BB962C8B-B14F-4D97-AF65-F5344CB8AC3E}">
        <p14:creationId xmlns:p14="http://schemas.microsoft.com/office/powerpoint/2010/main" val="212594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8151AD4-3A82-460B-BECE-B54C9347E1F8}" type="datetime1">
              <a:rPr lang="ru-RU" smtClean="0"/>
              <a:t>07.05.2024</a:t>
            </a:fld>
            <a:endParaRPr lang="ru-RU"/>
          </a:p>
        </p:txBody>
      </p:sp>
      <p:sp>
        <p:nvSpPr>
          <p:cNvPr id="5" name="Нижний колонтитул 4"/>
          <p:cNvSpPr>
            <a:spLocks noGrp="1"/>
          </p:cNvSpPr>
          <p:nvPr>
            <p:ph type="ftr" sz="quarter" idx="11"/>
          </p:nvPr>
        </p:nvSpPr>
        <p:spPr/>
        <p:txBody>
          <a:bodyPr/>
          <a:lstStyle/>
          <a:p>
            <a:r>
              <a:rPr lang="ru-RU"/>
              <a:t>Неорганическая теория происхождения нефти</a:t>
            </a:r>
          </a:p>
        </p:txBody>
      </p:sp>
      <p:sp>
        <p:nvSpPr>
          <p:cNvPr id="6" name="Номер слайда 5"/>
          <p:cNvSpPr>
            <a:spLocks noGrp="1"/>
          </p:cNvSpPr>
          <p:nvPr>
            <p:ph type="sldNum" sz="quarter" idx="12"/>
          </p:nvPr>
        </p:nvSpPr>
        <p:spPr/>
        <p:txBody>
          <a:bodyPr/>
          <a:lstStyle/>
          <a:p>
            <a:fld id="{7CFB7831-D041-431E-BCB9-82EFDB8CAEDB}" type="slidenum">
              <a:rPr lang="ru-RU" smtClean="0"/>
              <a:t>‹#›</a:t>
            </a:fld>
            <a:endParaRPr lang="ru-RU"/>
          </a:p>
        </p:txBody>
      </p:sp>
    </p:spTree>
    <p:extLst>
      <p:ext uri="{BB962C8B-B14F-4D97-AF65-F5344CB8AC3E}">
        <p14:creationId xmlns:p14="http://schemas.microsoft.com/office/powerpoint/2010/main" val="244553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D34CED1-B995-4A69-93EC-D89DA6F42BE8}" type="datetime1">
              <a:rPr lang="ru-RU" smtClean="0"/>
              <a:t>07.05.2024</a:t>
            </a:fld>
            <a:endParaRPr lang="ru-RU"/>
          </a:p>
        </p:txBody>
      </p:sp>
      <p:sp>
        <p:nvSpPr>
          <p:cNvPr id="5" name="Нижний колонтитул 4"/>
          <p:cNvSpPr>
            <a:spLocks noGrp="1"/>
          </p:cNvSpPr>
          <p:nvPr>
            <p:ph type="ftr" sz="quarter" idx="11"/>
          </p:nvPr>
        </p:nvSpPr>
        <p:spPr/>
        <p:txBody>
          <a:bodyPr/>
          <a:lstStyle/>
          <a:p>
            <a:r>
              <a:rPr lang="ru-RU"/>
              <a:t>Неорганическая теория происхождения нефти</a:t>
            </a:r>
          </a:p>
        </p:txBody>
      </p:sp>
      <p:sp>
        <p:nvSpPr>
          <p:cNvPr id="6" name="Номер слайда 5"/>
          <p:cNvSpPr>
            <a:spLocks noGrp="1"/>
          </p:cNvSpPr>
          <p:nvPr>
            <p:ph type="sldNum" sz="quarter" idx="12"/>
          </p:nvPr>
        </p:nvSpPr>
        <p:spPr/>
        <p:txBody>
          <a:bodyPr/>
          <a:lstStyle/>
          <a:p>
            <a:fld id="{7CFB7831-D041-431E-BCB9-82EFDB8CAEDB}" type="slidenum">
              <a:rPr lang="ru-RU" smtClean="0"/>
              <a:t>‹#›</a:t>
            </a:fld>
            <a:endParaRPr lang="ru-RU"/>
          </a:p>
        </p:txBody>
      </p:sp>
    </p:spTree>
    <p:extLst>
      <p:ext uri="{BB962C8B-B14F-4D97-AF65-F5344CB8AC3E}">
        <p14:creationId xmlns:p14="http://schemas.microsoft.com/office/powerpoint/2010/main" val="157895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0C111D0-2288-45ED-B92E-00CCBA9AFD5E}" type="datetime1">
              <a:rPr lang="ru-RU" smtClean="0"/>
              <a:t>07.05.2024</a:t>
            </a:fld>
            <a:endParaRPr lang="ru-RU"/>
          </a:p>
        </p:txBody>
      </p:sp>
      <p:sp>
        <p:nvSpPr>
          <p:cNvPr id="5" name="Нижний колонтитул 4"/>
          <p:cNvSpPr>
            <a:spLocks noGrp="1"/>
          </p:cNvSpPr>
          <p:nvPr>
            <p:ph type="ftr" sz="quarter" idx="11"/>
          </p:nvPr>
        </p:nvSpPr>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dirty="0"/>
          </a:p>
        </p:txBody>
      </p:sp>
      <p:sp>
        <p:nvSpPr>
          <p:cNvPr id="6" name="Номер слайда 5"/>
          <p:cNvSpPr>
            <a:spLocks noGrp="1"/>
          </p:cNvSpPr>
          <p:nvPr>
            <p:ph type="sldNum" sz="quarter" idx="12"/>
          </p:nvPr>
        </p:nvSpPr>
        <p:spPr/>
        <p:txBody>
          <a:bodyPr/>
          <a:lstStyle/>
          <a:p>
            <a:fld id="{7CFB7831-D041-431E-BCB9-82EFDB8CAEDB}" type="slidenum">
              <a:rPr lang="ru-RU" smtClean="0"/>
              <a:t>‹#›</a:t>
            </a:fld>
            <a:endParaRPr lang="ru-RU"/>
          </a:p>
        </p:txBody>
      </p:sp>
      <p:cxnSp>
        <p:nvCxnSpPr>
          <p:cNvPr id="7" name="Прямая соединительная линия 6"/>
          <p:cNvCxnSpPr/>
          <p:nvPr userDrawn="1"/>
        </p:nvCxnSpPr>
        <p:spPr>
          <a:xfrm>
            <a:off x="558006" y="6086764"/>
            <a:ext cx="10795794"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Рисунок 16"/>
          <p:cNvSpPr>
            <a:spLocks noGrp="1"/>
          </p:cNvSpPr>
          <p:nvPr>
            <p:ph type="pic" sz="quarter" idx="13"/>
          </p:nvPr>
        </p:nvSpPr>
        <p:spPr>
          <a:xfrm>
            <a:off x="381000" y="6288087"/>
            <a:ext cx="541337" cy="501650"/>
          </a:xfrm>
        </p:spPr>
        <p:txBody>
          <a:bodyPr/>
          <a:lstStyle/>
          <a:p>
            <a:endParaRPr lang="ru-RU" dirty="0"/>
          </a:p>
        </p:txBody>
      </p:sp>
    </p:spTree>
    <p:extLst>
      <p:ext uri="{BB962C8B-B14F-4D97-AF65-F5344CB8AC3E}">
        <p14:creationId xmlns:p14="http://schemas.microsoft.com/office/powerpoint/2010/main" val="151892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B7AD807-8633-44F5-BF1F-41C36268E085}" type="datetime1">
              <a:rPr lang="ru-RU" smtClean="0"/>
              <a:t>07.05.2024</a:t>
            </a:fld>
            <a:endParaRPr lang="ru-RU"/>
          </a:p>
        </p:txBody>
      </p:sp>
      <p:sp>
        <p:nvSpPr>
          <p:cNvPr id="5" name="Нижний колонтитул 4"/>
          <p:cNvSpPr>
            <a:spLocks noGrp="1"/>
          </p:cNvSpPr>
          <p:nvPr>
            <p:ph type="ftr" sz="quarter" idx="11"/>
          </p:nvPr>
        </p:nvSpPr>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dirty="0"/>
          </a:p>
        </p:txBody>
      </p:sp>
      <p:sp>
        <p:nvSpPr>
          <p:cNvPr id="6" name="Номер слайда 5"/>
          <p:cNvSpPr>
            <a:spLocks noGrp="1"/>
          </p:cNvSpPr>
          <p:nvPr>
            <p:ph type="sldNum" sz="quarter" idx="12"/>
          </p:nvPr>
        </p:nvSpPr>
        <p:spPr/>
        <p:txBody>
          <a:bodyPr/>
          <a:lstStyle/>
          <a:p>
            <a:fld id="{7CFB7831-D041-431E-BCB9-82EFDB8CAEDB}" type="slidenum">
              <a:rPr lang="ru-RU" smtClean="0"/>
              <a:t>‹#›</a:t>
            </a:fld>
            <a:endParaRPr lang="ru-RU"/>
          </a:p>
        </p:txBody>
      </p:sp>
      <p:cxnSp>
        <p:nvCxnSpPr>
          <p:cNvPr id="7" name="Прямая соединительная линия 6"/>
          <p:cNvCxnSpPr/>
          <p:nvPr userDrawn="1"/>
        </p:nvCxnSpPr>
        <p:spPr>
          <a:xfrm>
            <a:off x="558006" y="6086764"/>
            <a:ext cx="10795794"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Рисунок 16"/>
          <p:cNvSpPr>
            <a:spLocks noGrp="1"/>
          </p:cNvSpPr>
          <p:nvPr>
            <p:ph type="pic" sz="quarter" idx="13"/>
          </p:nvPr>
        </p:nvSpPr>
        <p:spPr>
          <a:xfrm>
            <a:off x="381000" y="6288087"/>
            <a:ext cx="541337" cy="501650"/>
          </a:xfrm>
        </p:spPr>
        <p:txBody>
          <a:bodyPr/>
          <a:lstStyle/>
          <a:p>
            <a:endParaRPr lang="ru-RU" dirty="0"/>
          </a:p>
        </p:txBody>
      </p:sp>
    </p:spTree>
    <p:extLst>
      <p:ext uri="{BB962C8B-B14F-4D97-AF65-F5344CB8AC3E}">
        <p14:creationId xmlns:p14="http://schemas.microsoft.com/office/powerpoint/2010/main" val="363533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6C3823F1-B9AF-44C4-BB44-D8984A2A2CD3}" type="datetime1">
              <a:rPr lang="ru-RU" smtClean="0"/>
              <a:t>07.05.2024</a:t>
            </a:fld>
            <a:endParaRPr lang="ru-RU"/>
          </a:p>
        </p:txBody>
      </p:sp>
      <p:sp>
        <p:nvSpPr>
          <p:cNvPr id="6" name="Нижний колонтитул 5"/>
          <p:cNvSpPr>
            <a:spLocks noGrp="1"/>
          </p:cNvSpPr>
          <p:nvPr>
            <p:ph type="ftr" sz="quarter" idx="11"/>
          </p:nvPr>
        </p:nvSpPr>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dirty="0"/>
          </a:p>
        </p:txBody>
      </p:sp>
      <p:sp>
        <p:nvSpPr>
          <p:cNvPr id="7" name="Номер слайда 6"/>
          <p:cNvSpPr>
            <a:spLocks noGrp="1"/>
          </p:cNvSpPr>
          <p:nvPr>
            <p:ph type="sldNum" sz="quarter" idx="12"/>
          </p:nvPr>
        </p:nvSpPr>
        <p:spPr/>
        <p:txBody>
          <a:bodyPr/>
          <a:lstStyle/>
          <a:p>
            <a:fld id="{7CFB7831-D041-431E-BCB9-82EFDB8CAEDB}" type="slidenum">
              <a:rPr lang="ru-RU" smtClean="0"/>
              <a:t>‹#›</a:t>
            </a:fld>
            <a:endParaRPr lang="ru-RU"/>
          </a:p>
        </p:txBody>
      </p:sp>
      <p:cxnSp>
        <p:nvCxnSpPr>
          <p:cNvPr id="8" name="Прямая соединительная линия 7"/>
          <p:cNvCxnSpPr/>
          <p:nvPr userDrawn="1"/>
        </p:nvCxnSpPr>
        <p:spPr>
          <a:xfrm>
            <a:off x="558006" y="6086764"/>
            <a:ext cx="10795794"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Рисунок 16"/>
          <p:cNvSpPr>
            <a:spLocks noGrp="1"/>
          </p:cNvSpPr>
          <p:nvPr>
            <p:ph type="pic" sz="quarter" idx="13"/>
          </p:nvPr>
        </p:nvSpPr>
        <p:spPr>
          <a:xfrm>
            <a:off x="381000" y="6288087"/>
            <a:ext cx="541337" cy="501650"/>
          </a:xfrm>
        </p:spPr>
        <p:txBody>
          <a:bodyPr/>
          <a:lstStyle/>
          <a:p>
            <a:endParaRPr lang="ru-RU" dirty="0"/>
          </a:p>
        </p:txBody>
      </p:sp>
    </p:spTree>
    <p:extLst>
      <p:ext uri="{BB962C8B-B14F-4D97-AF65-F5344CB8AC3E}">
        <p14:creationId xmlns:p14="http://schemas.microsoft.com/office/powerpoint/2010/main" val="310099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B5FD87A-CEC9-4208-A03A-F12952923000}" type="datetime1">
              <a:rPr lang="ru-RU" smtClean="0"/>
              <a:t>07.05.2024</a:t>
            </a:fld>
            <a:endParaRPr lang="ru-RU"/>
          </a:p>
        </p:txBody>
      </p:sp>
      <p:sp>
        <p:nvSpPr>
          <p:cNvPr id="8" name="Нижний колонтитул 7"/>
          <p:cNvSpPr>
            <a:spLocks noGrp="1"/>
          </p:cNvSpPr>
          <p:nvPr>
            <p:ph type="ftr" sz="quarter" idx="11"/>
          </p:nvPr>
        </p:nvSpPr>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dirty="0"/>
          </a:p>
        </p:txBody>
      </p:sp>
      <p:sp>
        <p:nvSpPr>
          <p:cNvPr id="9" name="Номер слайда 8"/>
          <p:cNvSpPr>
            <a:spLocks noGrp="1"/>
          </p:cNvSpPr>
          <p:nvPr>
            <p:ph type="sldNum" sz="quarter" idx="12"/>
          </p:nvPr>
        </p:nvSpPr>
        <p:spPr/>
        <p:txBody>
          <a:bodyPr/>
          <a:lstStyle/>
          <a:p>
            <a:fld id="{7CFB7831-D041-431E-BCB9-82EFDB8CAEDB}" type="slidenum">
              <a:rPr lang="ru-RU" smtClean="0"/>
              <a:t>‹#›</a:t>
            </a:fld>
            <a:endParaRPr lang="ru-RU"/>
          </a:p>
        </p:txBody>
      </p:sp>
      <p:cxnSp>
        <p:nvCxnSpPr>
          <p:cNvPr id="10" name="Прямая соединительная линия 9"/>
          <p:cNvCxnSpPr/>
          <p:nvPr userDrawn="1"/>
        </p:nvCxnSpPr>
        <p:spPr>
          <a:xfrm>
            <a:off x="558006" y="6086764"/>
            <a:ext cx="10795794"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Рисунок 16"/>
          <p:cNvSpPr>
            <a:spLocks noGrp="1"/>
          </p:cNvSpPr>
          <p:nvPr>
            <p:ph type="pic" sz="quarter" idx="13"/>
          </p:nvPr>
        </p:nvSpPr>
        <p:spPr>
          <a:xfrm>
            <a:off x="381000" y="6288087"/>
            <a:ext cx="541337" cy="501650"/>
          </a:xfrm>
        </p:spPr>
        <p:txBody>
          <a:bodyPr/>
          <a:lstStyle/>
          <a:p>
            <a:endParaRPr lang="ru-RU" dirty="0"/>
          </a:p>
        </p:txBody>
      </p:sp>
    </p:spTree>
    <p:extLst>
      <p:ext uri="{BB962C8B-B14F-4D97-AF65-F5344CB8AC3E}">
        <p14:creationId xmlns:p14="http://schemas.microsoft.com/office/powerpoint/2010/main" val="56829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6635D81-1CC7-4939-87C6-777B55243548}" type="datetime1">
              <a:rPr lang="ru-RU" smtClean="0"/>
              <a:t>07.05.2024</a:t>
            </a:fld>
            <a:endParaRPr lang="ru-RU"/>
          </a:p>
        </p:txBody>
      </p:sp>
      <p:sp>
        <p:nvSpPr>
          <p:cNvPr id="4" name="Нижний колонтитул 3"/>
          <p:cNvSpPr>
            <a:spLocks noGrp="1"/>
          </p:cNvSpPr>
          <p:nvPr>
            <p:ph type="ftr" sz="quarter" idx="11"/>
          </p:nvPr>
        </p:nvSpPr>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a:t>
            </a:fld>
            <a:endParaRPr lang="ru-RU"/>
          </a:p>
        </p:txBody>
      </p:sp>
      <p:cxnSp>
        <p:nvCxnSpPr>
          <p:cNvPr id="6" name="Прямая соединительная линия 5"/>
          <p:cNvCxnSpPr/>
          <p:nvPr userDrawn="1"/>
        </p:nvCxnSpPr>
        <p:spPr>
          <a:xfrm>
            <a:off x="558006" y="6086764"/>
            <a:ext cx="10795794"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Рисунок 16"/>
          <p:cNvSpPr>
            <a:spLocks noGrp="1"/>
          </p:cNvSpPr>
          <p:nvPr>
            <p:ph type="pic" sz="quarter" idx="13"/>
          </p:nvPr>
        </p:nvSpPr>
        <p:spPr>
          <a:xfrm>
            <a:off x="381000" y="6288087"/>
            <a:ext cx="541337" cy="501650"/>
          </a:xfrm>
        </p:spPr>
        <p:txBody>
          <a:bodyPr/>
          <a:lstStyle/>
          <a:p>
            <a:endParaRPr lang="ru-RU" dirty="0"/>
          </a:p>
        </p:txBody>
      </p:sp>
    </p:spTree>
    <p:extLst>
      <p:ext uri="{BB962C8B-B14F-4D97-AF65-F5344CB8AC3E}">
        <p14:creationId xmlns:p14="http://schemas.microsoft.com/office/powerpoint/2010/main" val="37347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E1AD1CB-01AA-4446-A399-7CD4134F7A57}" type="datetime1">
              <a:rPr lang="ru-RU" smtClean="0"/>
              <a:t>07.05.2024</a:t>
            </a:fld>
            <a:endParaRPr lang="ru-RU"/>
          </a:p>
        </p:txBody>
      </p:sp>
      <p:sp>
        <p:nvSpPr>
          <p:cNvPr id="3" name="Нижний колонтитул 2"/>
          <p:cNvSpPr>
            <a:spLocks noGrp="1"/>
          </p:cNvSpPr>
          <p:nvPr>
            <p:ph type="ftr" sz="quarter" idx="11"/>
          </p:nvPr>
        </p:nvSpPr>
        <p:spPr/>
        <p:txBody>
          <a:bodyPr/>
          <a:lstStyle/>
          <a:p>
            <a:r>
              <a:rPr lang="ru-RU"/>
              <a:t>Неорганическая теория происхождения нефти</a:t>
            </a:r>
          </a:p>
        </p:txBody>
      </p:sp>
      <p:sp>
        <p:nvSpPr>
          <p:cNvPr id="4" name="Номер слайда 3"/>
          <p:cNvSpPr>
            <a:spLocks noGrp="1"/>
          </p:cNvSpPr>
          <p:nvPr>
            <p:ph type="sldNum" sz="quarter" idx="12"/>
          </p:nvPr>
        </p:nvSpPr>
        <p:spPr/>
        <p:txBody>
          <a:bodyPr/>
          <a:lstStyle/>
          <a:p>
            <a:fld id="{7CFB7831-D041-431E-BCB9-82EFDB8CAEDB}" type="slidenum">
              <a:rPr lang="ru-RU" smtClean="0"/>
              <a:t>‹#›</a:t>
            </a:fld>
            <a:endParaRPr lang="ru-RU"/>
          </a:p>
        </p:txBody>
      </p:sp>
    </p:spTree>
    <p:extLst>
      <p:ext uri="{BB962C8B-B14F-4D97-AF65-F5344CB8AC3E}">
        <p14:creationId xmlns:p14="http://schemas.microsoft.com/office/powerpoint/2010/main" val="355360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A3DD24D-E2D3-4E00-9224-5270927D6F89}" type="datetime1">
              <a:rPr lang="ru-RU" smtClean="0"/>
              <a:t>07.05.2024</a:t>
            </a:fld>
            <a:endParaRPr lang="ru-RU"/>
          </a:p>
        </p:txBody>
      </p:sp>
      <p:sp>
        <p:nvSpPr>
          <p:cNvPr id="6" name="Нижний колонтитул 5"/>
          <p:cNvSpPr>
            <a:spLocks noGrp="1"/>
          </p:cNvSpPr>
          <p:nvPr>
            <p:ph type="ftr" sz="quarter" idx="11"/>
          </p:nvPr>
        </p:nvSpPr>
        <p:spPr/>
        <p:txBody>
          <a:bodyPr/>
          <a:lstStyle/>
          <a:p>
            <a:r>
              <a:rPr lang="ru-RU"/>
              <a:t>Неорганическая теория происхождения нефти</a:t>
            </a:r>
          </a:p>
        </p:txBody>
      </p:sp>
      <p:sp>
        <p:nvSpPr>
          <p:cNvPr id="7" name="Номер слайда 6"/>
          <p:cNvSpPr>
            <a:spLocks noGrp="1"/>
          </p:cNvSpPr>
          <p:nvPr>
            <p:ph type="sldNum" sz="quarter" idx="12"/>
          </p:nvPr>
        </p:nvSpPr>
        <p:spPr/>
        <p:txBody>
          <a:bodyPr/>
          <a:lstStyle/>
          <a:p>
            <a:fld id="{7CFB7831-D041-431E-BCB9-82EFDB8CAEDB}" type="slidenum">
              <a:rPr lang="ru-RU" smtClean="0"/>
              <a:t>‹#›</a:t>
            </a:fld>
            <a:endParaRPr lang="ru-RU"/>
          </a:p>
        </p:txBody>
      </p:sp>
    </p:spTree>
    <p:extLst>
      <p:ext uri="{BB962C8B-B14F-4D97-AF65-F5344CB8AC3E}">
        <p14:creationId xmlns:p14="http://schemas.microsoft.com/office/powerpoint/2010/main" val="269017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251949-E1D7-483E-97CB-32F8F101B486}" type="datetime1">
              <a:rPr lang="ru-RU" smtClean="0"/>
              <a:t>07.05.2024</a:t>
            </a:fld>
            <a:endParaRPr lang="ru-RU"/>
          </a:p>
        </p:txBody>
      </p:sp>
      <p:sp>
        <p:nvSpPr>
          <p:cNvPr id="6" name="Нижний колонтитул 5"/>
          <p:cNvSpPr>
            <a:spLocks noGrp="1"/>
          </p:cNvSpPr>
          <p:nvPr>
            <p:ph type="ftr" sz="quarter" idx="11"/>
          </p:nvPr>
        </p:nvSpPr>
        <p:spPr/>
        <p:txBody>
          <a:bodyPr/>
          <a:lstStyle/>
          <a:p>
            <a:r>
              <a:rPr lang="ru-RU"/>
              <a:t>Неорганическая теория происхождения нефти</a:t>
            </a:r>
          </a:p>
        </p:txBody>
      </p:sp>
      <p:sp>
        <p:nvSpPr>
          <p:cNvPr id="7" name="Номер слайда 6"/>
          <p:cNvSpPr>
            <a:spLocks noGrp="1"/>
          </p:cNvSpPr>
          <p:nvPr>
            <p:ph type="sldNum" sz="quarter" idx="12"/>
          </p:nvPr>
        </p:nvSpPr>
        <p:spPr/>
        <p:txBody>
          <a:bodyPr/>
          <a:lstStyle/>
          <a:p>
            <a:fld id="{7CFB7831-D041-431E-BCB9-82EFDB8CAEDB}" type="slidenum">
              <a:rPr lang="ru-RU" smtClean="0"/>
              <a:t>‹#›</a:t>
            </a:fld>
            <a:endParaRPr lang="ru-RU"/>
          </a:p>
        </p:txBody>
      </p:sp>
    </p:spTree>
    <p:extLst>
      <p:ext uri="{BB962C8B-B14F-4D97-AF65-F5344CB8AC3E}">
        <p14:creationId xmlns:p14="http://schemas.microsoft.com/office/powerpoint/2010/main" val="49001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850C4-D4CD-492A-8A58-14CEEA1C37F6}" type="datetime1">
              <a:rPr lang="ru-RU" smtClean="0"/>
              <a:t>07.05.2024</a:t>
            </a:fld>
            <a:endParaRPr lang="ru-RU"/>
          </a:p>
        </p:txBody>
      </p:sp>
      <p:sp>
        <p:nvSpPr>
          <p:cNvPr id="5" name="Нижний колонтитул 4"/>
          <p:cNvSpPr>
            <a:spLocks noGrp="1"/>
          </p:cNvSpPr>
          <p:nvPr>
            <p:ph type="ftr" sz="quarter" idx="3"/>
          </p:nvPr>
        </p:nvSpPr>
        <p:spPr>
          <a:xfrm>
            <a:off x="2498103" y="6356350"/>
            <a:ext cx="7334054" cy="365125"/>
          </a:xfrm>
          <a:prstGeom prst="rect">
            <a:avLst/>
          </a:prstGeom>
        </p:spPr>
        <p:txBody>
          <a:bodyPr vert="horz" lIns="91440" tIns="45720" rIns="91440" bIns="45720" rtlCol="0" anchor="ctr"/>
          <a:lstStyle>
            <a:lvl1pPr algn="ctr">
              <a:defRPr sz="2800">
                <a:solidFill>
                  <a:schemeClr val="accent2">
                    <a:lumMod val="50000"/>
                  </a:schemeClr>
                </a:solidFill>
              </a:defRPr>
            </a:lvl1pPr>
          </a:lstStyle>
          <a:p>
            <a:r>
              <a:rPr lang="ru-RU"/>
              <a:t>Неорганическая теория происхождения нефти</a:t>
            </a: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accent2">
                    <a:lumMod val="50000"/>
                  </a:schemeClr>
                </a:solidFill>
              </a:defRPr>
            </a:lvl1pPr>
          </a:lstStyle>
          <a:p>
            <a:fld id="{7CFB7831-D041-431E-BCB9-82EFDB8CAEDB}" type="slidenum">
              <a:rPr lang="ru-RU" smtClean="0"/>
              <a:pPr/>
              <a:t>‹#›</a:t>
            </a:fld>
            <a:endParaRPr lang="ru-RU" dirty="0"/>
          </a:p>
        </p:txBody>
      </p:sp>
    </p:spTree>
    <p:extLst>
      <p:ext uri="{BB962C8B-B14F-4D97-AF65-F5344CB8AC3E}">
        <p14:creationId xmlns:p14="http://schemas.microsoft.com/office/powerpoint/2010/main" val="1540600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158061"/>
            <a:ext cx="9144000" cy="2387600"/>
          </a:xfrm>
        </p:spPr>
        <p:txBody>
          <a:bodyPr>
            <a:noAutofit/>
          </a:bodyPr>
          <a:lstStyle/>
          <a:p>
            <a:r>
              <a:rPr lang="ru-RU" sz="4000" b="1" dirty="0">
                <a:solidFill>
                  <a:schemeClr val="accent2">
                    <a:lumMod val="75000"/>
                  </a:schemeClr>
                </a:solidFill>
              </a:rPr>
              <a:t>КУРСОВАЯ РАБОТА ПО ДИСЦИПЛИНЕ «Программирование баз данных» НА ТЕМУ</a:t>
            </a:r>
            <a:br>
              <a:rPr lang="ru-RU" sz="4000" b="1" dirty="0">
                <a:solidFill>
                  <a:schemeClr val="accent2">
                    <a:lumMod val="75000"/>
                  </a:schemeClr>
                </a:solidFill>
              </a:rPr>
            </a:br>
            <a:r>
              <a:rPr lang="ru-RU" sz="4000" b="1" dirty="0">
                <a:solidFill>
                  <a:schemeClr val="accent2">
                    <a:lumMod val="75000"/>
                  </a:schemeClr>
                </a:solidFill>
              </a:rPr>
              <a:t>«Дополнительные возможности </a:t>
            </a:r>
            <a:r>
              <a:rPr lang="en-US" sz="4000" b="1" dirty="0">
                <a:solidFill>
                  <a:schemeClr val="accent2">
                    <a:lumMod val="75000"/>
                  </a:schemeClr>
                </a:solidFill>
              </a:rPr>
              <a:t>PostgreSQL</a:t>
            </a:r>
            <a:r>
              <a:rPr lang="ru-RU" sz="4000" b="1" dirty="0">
                <a:solidFill>
                  <a:schemeClr val="accent2">
                    <a:lumMod val="75000"/>
                  </a:schemeClr>
                </a:solidFill>
              </a:rPr>
              <a:t>» </a:t>
            </a:r>
          </a:p>
        </p:txBody>
      </p:sp>
      <p:sp>
        <p:nvSpPr>
          <p:cNvPr id="3" name="Подзаголовок 2"/>
          <p:cNvSpPr>
            <a:spLocks noGrp="1"/>
          </p:cNvSpPr>
          <p:nvPr>
            <p:ph type="subTitle" idx="1"/>
          </p:nvPr>
        </p:nvSpPr>
        <p:spPr>
          <a:xfrm>
            <a:off x="1035698" y="4767943"/>
            <a:ext cx="9815804" cy="1166326"/>
          </a:xfrm>
        </p:spPr>
        <p:txBody>
          <a:bodyPr>
            <a:normAutofit lnSpcReduction="10000"/>
          </a:bodyPr>
          <a:lstStyle/>
          <a:p>
            <a:pPr algn="r"/>
            <a:r>
              <a:rPr lang="ru-RU" dirty="0">
                <a:solidFill>
                  <a:schemeClr val="accent2">
                    <a:lumMod val="50000"/>
                  </a:schemeClr>
                </a:solidFill>
              </a:rPr>
              <a:t>Задание приняли к выполнению: студенты  группы АМ-21-06 </a:t>
            </a:r>
            <a:r>
              <a:rPr lang="ru-RU" dirty="0" err="1">
                <a:solidFill>
                  <a:schemeClr val="accent2">
                    <a:lumMod val="50000"/>
                  </a:schemeClr>
                </a:solidFill>
              </a:rPr>
              <a:t>Улядуров</a:t>
            </a:r>
            <a:r>
              <a:rPr lang="ru-RU" dirty="0">
                <a:solidFill>
                  <a:schemeClr val="accent2">
                    <a:lumMod val="50000"/>
                  </a:schemeClr>
                </a:solidFill>
              </a:rPr>
              <a:t> А. А., Кадыров С. Н., Васильева С. О. </a:t>
            </a:r>
          </a:p>
          <a:p>
            <a:pPr algn="r"/>
            <a:r>
              <a:rPr lang="ru-RU" dirty="0">
                <a:solidFill>
                  <a:schemeClr val="accent2">
                    <a:lumMod val="50000"/>
                  </a:schemeClr>
                </a:solidFill>
              </a:rPr>
              <a:t>Руководители: к.т.н. </a:t>
            </a:r>
            <a:r>
              <a:rPr lang="ru-RU" dirty="0" err="1">
                <a:solidFill>
                  <a:schemeClr val="accent2">
                    <a:lumMod val="50000"/>
                  </a:schemeClr>
                </a:solidFill>
              </a:rPr>
              <a:t>Фомочкина</a:t>
            </a:r>
            <a:r>
              <a:rPr lang="ru-RU" dirty="0">
                <a:solidFill>
                  <a:schemeClr val="accent2">
                    <a:lumMod val="50000"/>
                  </a:schemeClr>
                </a:solidFill>
              </a:rPr>
              <a:t> А. С., к.т.н. Прядко С. А.</a:t>
            </a:r>
          </a:p>
        </p:txBody>
      </p:sp>
      <p:sp>
        <p:nvSpPr>
          <p:cNvPr id="4" name="Нижний колонтитул 3"/>
          <p:cNvSpPr>
            <a:spLocks noGrp="1"/>
          </p:cNvSpPr>
          <p:nvPr>
            <p:ph type="ftr" sz="quarter" idx="11"/>
          </p:nvPr>
        </p:nvSpPr>
        <p:spPr>
          <a:xfrm>
            <a:off x="1524000" y="6356350"/>
            <a:ext cx="9143999" cy="365125"/>
          </a:xfrm>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sz="2800" dirty="0">
              <a:solidFill>
                <a:schemeClr val="accent2">
                  <a:lumMod val="50000"/>
                </a:schemeClr>
              </a:solidFill>
            </a:endParaRPr>
          </a:p>
        </p:txBody>
      </p:sp>
      <p:sp>
        <p:nvSpPr>
          <p:cNvPr id="5" name="Номер слайда 4"/>
          <p:cNvSpPr>
            <a:spLocks noGrp="1"/>
          </p:cNvSpPr>
          <p:nvPr>
            <p:ph type="sldNum" sz="quarter" idx="12"/>
          </p:nvPr>
        </p:nvSpPr>
        <p:spPr/>
        <p:txBody>
          <a:bodyPr/>
          <a:lstStyle/>
          <a:p>
            <a:fld id="{7CFB7831-D041-431E-BCB9-82EFDB8CAEDB}" type="slidenum">
              <a:rPr lang="ru-RU" sz="2400" smtClean="0">
                <a:solidFill>
                  <a:schemeClr val="accent2">
                    <a:lumMod val="50000"/>
                  </a:schemeClr>
                </a:solidFill>
              </a:rPr>
              <a:t>1</a:t>
            </a:fld>
            <a:endParaRPr lang="ru-RU" sz="2400" dirty="0">
              <a:solidFill>
                <a:schemeClr val="accent2">
                  <a:lumMod val="50000"/>
                </a:schemeClr>
              </a:solidFill>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186130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Работа функций со сложными типами в качестве аргументов и выходных параметров</a:t>
            </a:r>
          </a:p>
        </p:txBody>
      </p:sp>
      <p:sp>
        <p:nvSpPr>
          <p:cNvPr id="3" name="Объект 2"/>
          <p:cNvSpPr>
            <a:spLocks noGrp="1"/>
          </p:cNvSpPr>
          <p:nvPr>
            <p:ph idx="1"/>
          </p:nvPr>
        </p:nvSpPr>
        <p:spPr>
          <a:xfrm>
            <a:off x="838200" y="1825625"/>
            <a:ext cx="10515600" cy="917575"/>
          </a:xfrm>
        </p:spPr>
        <p:txBody>
          <a:bodyPr/>
          <a:lstStyle/>
          <a:p>
            <a:r>
              <a:rPr lang="ru-RU" dirty="0"/>
              <a:t>функция возвращающая вновь созданный продукт (возвращаемая строка составная)</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10</a:t>
            </a:fld>
            <a:endParaRPr lang="ru-RU"/>
          </a:p>
        </p:txBody>
      </p:sp>
      <p:sp>
        <p:nvSpPr>
          <p:cNvPr id="6" name="Рисунок 5"/>
          <p:cNvSpPr>
            <a:spLocks noGrp="1"/>
          </p:cNvSpPr>
          <p:nvPr>
            <p:ph type="pic" sz="quarter" idx="13"/>
          </p:nvPr>
        </p:nvSpPr>
        <p:spPr/>
      </p:sp>
      <p:pic>
        <p:nvPicPr>
          <p:cNvPr id="7" name="Рисунок 6"/>
          <p:cNvPicPr/>
          <p:nvPr/>
        </p:nvPicPr>
        <p:blipFill>
          <a:blip r:embed="rId2"/>
          <a:stretch>
            <a:fillRect/>
          </a:stretch>
        </p:blipFill>
        <p:spPr>
          <a:xfrm>
            <a:off x="838200" y="2878137"/>
            <a:ext cx="10422835" cy="2623814"/>
          </a:xfrm>
          <a:prstGeom prst="rect">
            <a:avLst/>
          </a:prstGeom>
        </p:spPr>
      </p:pic>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204708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1668" y="29073"/>
            <a:ext cx="10515600" cy="1325563"/>
          </a:xfrm>
        </p:spPr>
        <p:txBody>
          <a:bodyPr/>
          <a:lstStyle/>
          <a:p>
            <a:r>
              <a:rPr lang="ru-RU" dirty="0"/>
              <a:t>Функции с выходными и заданными по умолчанию параметрами</a:t>
            </a:r>
          </a:p>
        </p:txBody>
      </p:sp>
      <p:sp>
        <p:nvSpPr>
          <p:cNvPr id="3" name="Объект 2"/>
          <p:cNvSpPr>
            <a:spLocks noGrp="1"/>
          </p:cNvSpPr>
          <p:nvPr>
            <p:ph idx="1"/>
          </p:nvPr>
        </p:nvSpPr>
        <p:spPr>
          <a:xfrm>
            <a:off x="264042" y="1373174"/>
            <a:ext cx="5888280" cy="1577317"/>
          </a:xfrm>
        </p:spPr>
        <p:txBody>
          <a:bodyPr>
            <a:normAutofit fontScale="70000" lnSpcReduction="20000"/>
          </a:bodyPr>
          <a:lstStyle/>
          <a:p>
            <a:pPr marL="0" indent="0">
              <a:buNone/>
            </a:pPr>
            <a:r>
              <a:rPr lang="ru-RU" dirty="0"/>
              <a:t>Функции с выходными параметрами</a:t>
            </a:r>
            <a:r>
              <a:rPr lang="en-US" dirty="0"/>
              <a:t>:</a:t>
            </a:r>
            <a:endParaRPr lang="ru-RU" dirty="0"/>
          </a:p>
          <a:p>
            <a:pPr marL="0" indent="0">
              <a:buNone/>
            </a:pPr>
            <a:r>
              <a:rPr lang="ru-RU" dirty="0"/>
              <a:t>Альтернативный способ описать вывод функции – в аргументах прописать </a:t>
            </a:r>
            <a:r>
              <a:rPr lang="en-US" b="1" dirty="0"/>
              <a:t>OUT</a:t>
            </a:r>
            <a:r>
              <a:rPr lang="ru-RU" dirty="0"/>
              <a:t>. Таким образом можно обозначать возвращаемые параметры. Также можно указывать их значение по умолчанию, либо делать произвольное число параметров.</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11</a:t>
            </a:fld>
            <a:endParaRPr lang="ru-RU"/>
          </a:p>
        </p:txBody>
      </p:sp>
      <p:sp>
        <p:nvSpPr>
          <p:cNvPr id="6" name="Рисунок 5"/>
          <p:cNvSpPr>
            <a:spLocks noGrp="1"/>
          </p:cNvSpPr>
          <p:nvPr>
            <p:ph type="pic" sz="quarter" idx="13"/>
          </p:nvPr>
        </p:nvSpPr>
        <p:spPr/>
      </p:sp>
      <p:pic>
        <p:nvPicPr>
          <p:cNvPr id="7" name="Рисунок 6"/>
          <p:cNvPicPr/>
          <p:nvPr/>
        </p:nvPicPr>
        <p:blipFill>
          <a:blip r:embed="rId2"/>
          <a:stretch>
            <a:fillRect/>
          </a:stretch>
        </p:blipFill>
        <p:spPr>
          <a:xfrm>
            <a:off x="24369" y="2968239"/>
            <a:ext cx="6227344" cy="2327069"/>
          </a:xfrm>
          <a:prstGeom prst="rect">
            <a:avLst/>
          </a:prstGeom>
        </p:spPr>
      </p:pic>
      <p:sp>
        <p:nvSpPr>
          <p:cNvPr id="9" name="Прямоугольник 8"/>
          <p:cNvSpPr/>
          <p:nvPr/>
        </p:nvSpPr>
        <p:spPr>
          <a:xfrm>
            <a:off x="6251714" y="1603040"/>
            <a:ext cx="5406886" cy="707886"/>
          </a:xfrm>
          <a:prstGeom prst="rect">
            <a:avLst/>
          </a:prstGeom>
        </p:spPr>
        <p:txBody>
          <a:bodyPr wrap="square">
            <a:spAutoFit/>
          </a:bodyPr>
          <a:lstStyle/>
          <a:p>
            <a:r>
              <a:rPr lang="ru-RU" sz="2000" dirty="0"/>
              <a:t>Пример функции с заданными по умолчанию параметрами:</a:t>
            </a:r>
          </a:p>
        </p:txBody>
      </p:sp>
      <p:pic>
        <p:nvPicPr>
          <p:cNvPr id="10" name="Рисунок 9"/>
          <p:cNvPicPr/>
          <p:nvPr/>
        </p:nvPicPr>
        <p:blipFill>
          <a:blip r:embed="rId3"/>
          <a:stretch>
            <a:fillRect/>
          </a:stretch>
        </p:blipFill>
        <p:spPr>
          <a:xfrm>
            <a:off x="6251713" y="2348001"/>
            <a:ext cx="5958389" cy="1257044"/>
          </a:xfrm>
          <a:prstGeom prst="rect">
            <a:avLst/>
          </a:prstGeom>
        </p:spPr>
      </p:pic>
      <p:pic>
        <p:nvPicPr>
          <p:cNvPr id="11" name="Рисунок 10"/>
          <p:cNvPicPr/>
          <p:nvPr/>
        </p:nvPicPr>
        <p:blipFill>
          <a:blip r:embed="rId4"/>
          <a:stretch>
            <a:fillRect/>
          </a:stretch>
        </p:blipFill>
        <p:spPr>
          <a:xfrm>
            <a:off x="6281859" y="3642120"/>
            <a:ext cx="3427810" cy="376387"/>
          </a:xfrm>
          <a:prstGeom prst="rect">
            <a:avLst/>
          </a:prstGeom>
        </p:spPr>
      </p:pic>
      <p:pic>
        <p:nvPicPr>
          <p:cNvPr id="12" name="Рисунок 11"/>
          <p:cNvPicPr/>
          <p:nvPr/>
        </p:nvPicPr>
        <p:blipFill>
          <a:blip r:embed="rId5"/>
          <a:stretch>
            <a:fillRect/>
          </a:stretch>
        </p:blipFill>
        <p:spPr>
          <a:xfrm>
            <a:off x="6270094" y="3993005"/>
            <a:ext cx="1830021" cy="1069226"/>
          </a:xfrm>
          <a:prstGeom prst="rect">
            <a:avLst/>
          </a:prstGeom>
        </p:spPr>
      </p:pic>
      <p:pic>
        <p:nvPicPr>
          <p:cNvPr id="13" name="Рисунок 12"/>
          <p:cNvPicPr/>
          <p:nvPr/>
        </p:nvPicPr>
        <p:blipFill>
          <a:blip r:embed="rId6">
            <a:extLst>
              <a:ext uri="{28A0092B-C50C-407E-A947-70E740481C1C}">
                <a14:useLocalDpi xmlns:a14="http://schemas.microsoft.com/office/drawing/2010/main" val="0"/>
              </a:ext>
            </a:extLst>
          </a:blip>
          <a:stretch>
            <a:fillRect/>
          </a:stretch>
        </p:blipFill>
        <p:spPr>
          <a:xfrm>
            <a:off x="9709668" y="3677133"/>
            <a:ext cx="2500433" cy="315872"/>
          </a:xfrm>
          <a:prstGeom prst="rect">
            <a:avLst/>
          </a:prstGeom>
        </p:spPr>
      </p:pic>
      <p:pic>
        <p:nvPicPr>
          <p:cNvPr id="14" name="Рисунок 13"/>
          <p:cNvPicPr/>
          <p:nvPr/>
        </p:nvPicPr>
        <p:blipFill>
          <a:blip r:embed="rId7">
            <a:extLst>
              <a:ext uri="{28A0092B-C50C-407E-A947-70E740481C1C}">
                <a14:useLocalDpi xmlns:a14="http://schemas.microsoft.com/office/drawing/2010/main" val="0"/>
              </a:ext>
            </a:extLst>
          </a:blip>
          <a:stretch>
            <a:fillRect/>
          </a:stretch>
        </p:blipFill>
        <p:spPr>
          <a:xfrm>
            <a:off x="9709667" y="3997786"/>
            <a:ext cx="1632366" cy="845332"/>
          </a:xfrm>
          <a:prstGeom prst="rect">
            <a:avLst/>
          </a:prstGeom>
        </p:spPr>
      </p:pic>
      <p:sp>
        <p:nvSpPr>
          <p:cNvPr id="15" name="Прямоугольник 14"/>
          <p:cNvSpPr/>
          <p:nvPr/>
        </p:nvSpPr>
        <p:spPr>
          <a:xfrm>
            <a:off x="6264000" y="1373174"/>
            <a:ext cx="18000" cy="43617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Рисунок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207333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5313" y="105672"/>
            <a:ext cx="10515600" cy="1325563"/>
          </a:xfrm>
        </p:spPr>
        <p:txBody>
          <a:bodyPr/>
          <a:lstStyle/>
          <a:p>
            <a:r>
              <a:rPr lang="ru-RU" dirty="0"/>
              <a:t>Пользовательские процедуры</a:t>
            </a:r>
          </a:p>
        </p:txBody>
      </p:sp>
      <p:sp>
        <p:nvSpPr>
          <p:cNvPr id="4" name="Объект 3"/>
          <p:cNvSpPr>
            <a:spLocks noGrp="1"/>
          </p:cNvSpPr>
          <p:nvPr>
            <p:ph sz="half" idx="2"/>
          </p:nvPr>
        </p:nvSpPr>
        <p:spPr>
          <a:xfrm>
            <a:off x="765313" y="1431235"/>
            <a:ext cx="10588487" cy="4745728"/>
          </a:xfrm>
        </p:spPr>
        <p:txBody>
          <a:bodyPr>
            <a:normAutofit lnSpcReduction="10000"/>
          </a:bodyPr>
          <a:lstStyle/>
          <a:p>
            <a:pPr marL="0" indent="0">
              <a:buNone/>
            </a:pPr>
            <a:r>
              <a:rPr lang="ru-RU" i="1" dirty="0"/>
              <a:t>Отличие процедур от функций</a:t>
            </a:r>
            <a:endParaRPr lang="en-US" i="1" dirty="0"/>
          </a:p>
          <a:p>
            <a:pPr marL="0" indent="0">
              <a:buNone/>
            </a:pPr>
            <a:r>
              <a:rPr lang="ru-RU" dirty="0"/>
              <a:t>•	Процедуры, в отличие от функций, </a:t>
            </a:r>
            <a:r>
              <a:rPr lang="ru-RU" b="1" dirty="0"/>
              <a:t>не возвращают значение</a:t>
            </a:r>
            <a:r>
              <a:rPr lang="ru-RU" dirty="0"/>
              <a:t>; поэтому в CREATE PROCEDURE отсутствует предложение RETURNS. Однако процедуры могут выдавать данные в вызывающий код через выходные параметры</a:t>
            </a:r>
            <a:r>
              <a:rPr lang="en-US" dirty="0"/>
              <a:t> OUT</a:t>
            </a:r>
            <a:r>
              <a:rPr lang="ru-RU" dirty="0"/>
              <a:t>.</a:t>
            </a:r>
          </a:p>
          <a:p>
            <a:pPr marL="0" indent="0">
              <a:buNone/>
            </a:pPr>
            <a:r>
              <a:rPr lang="ru-RU" dirty="0"/>
              <a:t>•	Функции вызываются как </a:t>
            </a:r>
            <a:r>
              <a:rPr lang="ru-RU" b="1" dirty="0"/>
              <a:t>часть</a:t>
            </a:r>
            <a:r>
              <a:rPr lang="ru-RU" dirty="0"/>
              <a:t> запроса или команды DML (SELECT, INSERT, UPDATE, DELETE), а процедуры вызываются </a:t>
            </a:r>
            <a:r>
              <a:rPr lang="ru-RU" b="1" dirty="0"/>
              <a:t>отдельно</a:t>
            </a:r>
            <a:r>
              <a:rPr lang="ru-RU" dirty="0"/>
              <a:t> командой CALL.</a:t>
            </a:r>
          </a:p>
          <a:p>
            <a:pPr marL="0" indent="0">
              <a:buNone/>
            </a:pPr>
            <a:r>
              <a:rPr lang="ru-RU" dirty="0"/>
              <a:t>•	Процедура, в отличие от функции, может фиксировать или откатывать </a:t>
            </a:r>
            <a:r>
              <a:rPr lang="ru-RU" b="1" dirty="0"/>
              <a:t>транзакции</a:t>
            </a:r>
            <a:r>
              <a:rPr lang="ru-RU" dirty="0"/>
              <a:t> во время её выполнения (а затем автоматически начинать новую транзакцию), если вызывающая команда CALL находится не в явном блоке транзакции.</a:t>
            </a:r>
          </a:p>
          <a:p>
            <a:endParaRPr lang="ru-RU" dirty="0"/>
          </a:p>
        </p:txBody>
      </p:sp>
      <p:sp>
        <p:nvSpPr>
          <p:cNvPr id="5" name="Нижний колонтитул 4"/>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6" name="Номер слайда 5"/>
          <p:cNvSpPr>
            <a:spLocks noGrp="1"/>
          </p:cNvSpPr>
          <p:nvPr>
            <p:ph type="sldNum" sz="quarter" idx="12"/>
          </p:nvPr>
        </p:nvSpPr>
        <p:spPr/>
        <p:txBody>
          <a:bodyPr/>
          <a:lstStyle/>
          <a:p>
            <a:fld id="{7CFB7831-D041-431E-BCB9-82EFDB8CAEDB}" type="slidenum">
              <a:rPr lang="ru-RU" smtClean="0"/>
              <a:t>12</a:t>
            </a:fld>
            <a:endParaRPr lang="ru-RU"/>
          </a:p>
        </p:txBody>
      </p:sp>
      <p:pic>
        <p:nvPicPr>
          <p:cNvPr id="3" name="Рисунок 2">
            <a:extLst>
              <a:ext uri="{FF2B5EF4-FFF2-40B4-BE49-F238E27FC236}">
                <a16:creationId xmlns:a16="http://schemas.microsoft.com/office/drawing/2014/main" id="{F1FD5150-6DA8-C8F6-F629-FFD5553A5B28}"/>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267088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9722" y="156403"/>
            <a:ext cx="10515600" cy="766689"/>
          </a:xfrm>
        </p:spPr>
        <p:txBody>
          <a:bodyPr/>
          <a:lstStyle/>
          <a:p>
            <a:r>
              <a:rPr lang="ru-RU" dirty="0"/>
              <a:t>Создание процедуры</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13</a:t>
            </a:fld>
            <a:endParaRPr lang="ru-RU"/>
          </a:p>
        </p:txBody>
      </p:sp>
      <p:sp>
        <p:nvSpPr>
          <p:cNvPr id="8" name="Объект 7"/>
          <p:cNvSpPr>
            <a:spLocks noGrp="1"/>
          </p:cNvSpPr>
          <p:nvPr>
            <p:ph idx="1"/>
          </p:nvPr>
        </p:nvSpPr>
        <p:spPr>
          <a:xfrm>
            <a:off x="589721" y="3336509"/>
            <a:ext cx="11118574" cy="2795934"/>
          </a:xfrm>
        </p:spPr>
        <p:txBody>
          <a:bodyPr>
            <a:normAutofit fontScale="62500" lnSpcReduction="20000"/>
          </a:bodyPr>
          <a:lstStyle/>
          <a:p>
            <a:r>
              <a:rPr lang="ru-RU" dirty="0"/>
              <a:t>Как и при создании функций, вызов </a:t>
            </a:r>
            <a:r>
              <a:rPr lang="ru-RU" b="1" dirty="0"/>
              <a:t>OR REPLACE </a:t>
            </a:r>
            <a:r>
              <a:rPr lang="ru-RU" dirty="0"/>
              <a:t>не дает изменить входные и выходные аргументы. Однако если попытаться нарушить это правило – будет создана новая отдельная процедура.</a:t>
            </a:r>
          </a:p>
          <a:p>
            <a:r>
              <a:rPr lang="ru-RU" b="1" dirty="0"/>
              <a:t>SET </a:t>
            </a:r>
            <a:r>
              <a:rPr lang="ru-RU" b="1" dirty="0" err="1"/>
              <a:t>value</a:t>
            </a:r>
            <a:r>
              <a:rPr lang="ru-RU" b="1" dirty="0"/>
              <a:t> </a:t>
            </a:r>
            <a:r>
              <a:rPr lang="ru-RU" dirty="0"/>
              <a:t>- при вызове процедуры указанный параметр конфигурации </a:t>
            </a:r>
            <a:r>
              <a:rPr lang="ru-RU" dirty="0" err="1"/>
              <a:t>configuration_parameter</a:t>
            </a:r>
            <a:r>
              <a:rPr lang="ru-RU" dirty="0"/>
              <a:t> будет </a:t>
            </a:r>
            <a:r>
              <a:rPr lang="ru-RU" b="1" dirty="0"/>
              <a:t>установлен</a:t>
            </a:r>
            <a:r>
              <a:rPr lang="ru-RU" dirty="0"/>
              <a:t> в значение </a:t>
            </a:r>
            <a:r>
              <a:rPr lang="ru-RU" dirty="0" err="1"/>
              <a:t>value</a:t>
            </a:r>
            <a:r>
              <a:rPr lang="ru-RU" dirty="0"/>
              <a:t>, а после выхода из процедуры – </a:t>
            </a:r>
            <a:r>
              <a:rPr lang="ru-RU" b="1" dirty="0"/>
              <a:t>вернется</a:t>
            </a:r>
            <a:r>
              <a:rPr lang="ru-RU" dirty="0"/>
              <a:t> к изначальному значению. Если установлено SET FROM CURRENT, то будет использовано значение, которое имеет параметр, на этапе выполнения CREATE PROCEDURE</a:t>
            </a:r>
          </a:p>
          <a:p>
            <a:r>
              <a:rPr lang="ru-RU" b="1" dirty="0" err="1"/>
              <a:t>definition</a:t>
            </a:r>
            <a:r>
              <a:rPr lang="ru-RU" dirty="0"/>
              <a:t> – строка-константа определение самого </a:t>
            </a:r>
            <a:r>
              <a:rPr lang="ru-RU" b="1" dirty="0"/>
              <a:t>кода</a:t>
            </a:r>
            <a:r>
              <a:rPr lang="ru-RU" dirty="0"/>
              <a:t> </a:t>
            </a:r>
            <a:r>
              <a:rPr lang="ru-RU" b="1" dirty="0"/>
              <a:t>реализации</a:t>
            </a:r>
            <a:r>
              <a:rPr lang="ru-RU" dirty="0"/>
              <a:t> процедуры. Её значение зависит от языка. Это может быть имя внутренней процедуры, путь к объектному файлу, команда SQL или код на процедурном языке.</a:t>
            </a:r>
          </a:p>
          <a:p>
            <a:r>
              <a:rPr lang="ru-RU" dirty="0" err="1"/>
              <a:t>obj_file</a:t>
            </a:r>
            <a:r>
              <a:rPr lang="ru-RU" dirty="0"/>
              <a:t>, </a:t>
            </a:r>
            <a:r>
              <a:rPr lang="ru-RU" dirty="0" err="1"/>
              <a:t>link_symbol</a:t>
            </a:r>
            <a:r>
              <a:rPr lang="ru-RU" dirty="0"/>
              <a:t> – нужны для загрузки процедуры из скомпилированного файла C.</a:t>
            </a:r>
          </a:p>
          <a:p>
            <a:r>
              <a:rPr lang="ru-RU" dirty="0" err="1"/>
              <a:t>sql_body</a:t>
            </a:r>
            <a:r>
              <a:rPr lang="ru-RU" dirty="0"/>
              <a:t> – </a:t>
            </a:r>
            <a:r>
              <a:rPr lang="ru-RU" b="1" dirty="0"/>
              <a:t>код процедуры </a:t>
            </a:r>
            <a:r>
              <a:rPr lang="ru-RU" dirty="0"/>
              <a:t>в стиле языка </a:t>
            </a:r>
            <a:r>
              <a:rPr lang="ru-RU" b="1" dirty="0"/>
              <a:t>SQL</a:t>
            </a:r>
            <a:r>
              <a:rPr lang="ru-RU" dirty="0"/>
              <a:t>, подобно </a:t>
            </a:r>
            <a:r>
              <a:rPr lang="ru-RU" dirty="0" err="1"/>
              <a:t>definition</a:t>
            </a:r>
            <a:r>
              <a:rPr lang="ru-RU" dirty="0"/>
              <a:t>, но работает только в стиле SQL.</a:t>
            </a:r>
          </a:p>
          <a:p>
            <a:endParaRPr lang="ru-RU" dirty="0"/>
          </a:p>
        </p:txBody>
      </p:sp>
      <p:pic>
        <p:nvPicPr>
          <p:cNvPr id="9" name="Рисунок 8"/>
          <p:cNvPicPr>
            <a:picLocks noChangeAspect="1"/>
          </p:cNvPicPr>
          <p:nvPr/>
        </p:nvPicPr>
        <p:blipFill>
          <a:blip r:embed="rId2"/>
          <a:stretch>
            <a:fillRect/>
          </a:stretch>
        </p:blipFill>
        <p:spPr>
          <a:xfrm>
            <a:off x="589721" y="788552"/>
            <a:ext cx="8206409" cy="2547957"/>
          </a:xfrm>
          <a:prstGeom prst="rect">
            <a:avLst/>
          </a:prstGeom>
        </p:spPr>
      </p:pic>
      <p:pic>
        <p:nvPicPr>
          <p:cNvPr id="3" name="Рисунок 2">
            <a:extLst>
              <a:ext uri="{FF2B5EF4-FFF2-40B4-BE49-F238E27FC236}">
                <a16:creationId xmlns:a16="http://schemas.microsoft.com/office/drawing/2014/main" id="{5E8662B3-6E24-8052-D9C9-CCBE5D987D05}"/>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163768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процедур</a:t>
            </a:r>
          </a:p>
        </p:txBody>
      </p:sp>
      <p:sp>
        <p:nvSpPr>
          <p:cNvPr id="3" name="Объект 2"/>
          <p:cNvSpPr>
            <a:spLocks noGrp="1"/>
          </p:cNvSpPr>
          <p:nvPr>
            <p:ph idx="1"/>
          </p:nvPr>
        </p:nvSpPr>
        <p:spPr>
          <a:xfrm>
            <a:off x="838200" y="1477756"/>
            <a:ext cx="10343322" cy="1146175"/>
          </a:xfrm>
        </p:spPr>
        <p:txBody>
          <a:bodyPr>
            <a:normAutofit lnSpcReduction="10000"/>
          </a:bodyPr>
          <a:lstStyle/>
          <a:p>
            <a:r>
              <a:rPr lang="ru-RU" dirty="0"/>
              <a:t>Различие процедуры от функции можно проследить на следующем примере возвращаемых параметров. Для процедуры они должны быть включены в аргументы через </a:t>
            </a:r>
            <a:r>
              <a:rPr lang="en-US" dirty="0"/>
              <a:t>OUT</a:t>
            </a:r>
            <a:endParaRPr lang="ru-RU" dirty="0"/>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14</a:t>
            </a:fld>
            <a:endParaRPr lang="ru-RU"/>
          </a:p>
        </p:txBody>
      </p:sp>
      <p:pic>
        <p:nvPicPr>
          <p:cNvPr id="9" name="Рисунок 8"/>
          <p:cNvPicPr>
            <a:picLocks noChangeAspect="1"/>
          </p:cNvPicPr>
          <p:nvPr/>
        </p:nvPicPr>
        <p:blipFill>
          <a:blip r:embed="rId2"/>
          <a:stretch>
            <a:fillRect/>
          </a:stretch>
        </p:blipFill>
        <p:spPr>
          <a:xfrm>
            <a:off x="500269" y="2751176"/>
            <a:ext cx="11539639" cy="1940094"/>
          </a:xfrm>
          <a:prstGeom prst="rect">
            <a:avLst/>
          </a:prstGeom>
        </p:spPr>
      </p:pic>
      <p:pic>
        <p:nvPicPr>
          <p:cNvPr id="10" name="Рисунок 9"/>
          <p:cNvPicPr/>
          <p:nvPr/>
        </p:nvPicPr>
        <p:blipFill>
          <a:blip r:embed="rId3"/>
          <a:stretch>
            <a:fillRect/>
          </a:stretch>
        </p:blipFill>
        <p:spPr>
          <a:xfrm>
            <a:off x="6520054" y="4163749"/>
            <a:ext cx="4181092" cy="1055042"/>
          </a:xfrm>
          <a:prstGeom prst="rect">
            <a:avLst/>
          </a:prstGeom>
        </p:spPr>
      </p:pic>
      <p:pic>
        <p:nvPicPr>
          <p:cNvPr id="8" name="Рисунок 7">
            <a:extLst>
              <a:ext uri="{FF2B5EF4-FFF2-40B4-BE49-F238E27FC236}">
                <a16:creationId xmlns:a16="http://schemas.microsoft.com/office/drawing/2014/main" id="{D216D593-B0B3-7D9A-8FBB-14D05EA4995E}"/>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158884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Использование процедур</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15</a:t>
            </a:fld>
            <a:endParaRPr lang="ru-RU"/>
          </a:p>
        </p:txBody>
      </p:sp>
      <p:sp>
        <p:nvSpPr>
          <p:cNvPr id="6" name="Рисунок 5"/>
          <p:cNvSpPr>
            <a:spLocks noGrp="1"/>
          </p:cNvSpPr>
          <p:nvPr>
            <p:ph type="pic" sz="quarter" idx="13"/>
          </p:nvPr>
        </p:nvSpPr>
        <p:spPr/>
      </p:sp>
      <p:pic>
        <p:nvPicPr>
          <p:cNvPr id="8" name="Рисунок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pic>
        <p:nvPicPr>
          <p:cNvPr id="9" name="Рисунок 8"/>
          <p:cNvPicPr/>
          <p:nvPr/>
        </p:nvPicPr>
        <p:blipFill>
          <a:blip r:embed="rId3"/>
          <a:stretch>
            <a:fillRect/>
          </a:stretch>
        </p:blipFill>
        <p:spPr>
          <a:xfrm>
            <a:off x="381000" y="2335511"/>
            <a:ext cx="10768784" cy="1214438"/>
          </a:xfrm>
          <a:prstGeom prst="rect">
            <a:avLst/>
          </a:prstGeom>
        </p:spPr>
      </p:pic>
      <p:pic>
        <p:nvPicPr>
          <p:cNvPr id="10" name="Объект 9"/>
          <p:cNvPicPr>
            <a:picLocks noGrp="1"/>
          </p:cNvPicPr>
          <p:nvPr>
            <p:ph idx="1"/>
          </p:nvPr>
        </p:nvPicPr>
        <p:blipFill>
          <a:blip r:embed="rId4"/>
          <a:stretch>
            <a:fillRect/>
          </a:stretch>
        </p:blipFill>
        <p:spPr>
          <a:xfrm>
            <a:off x="386824" y="4397870"/>
            <a:ext cx="7240708" cy="974034"/>
          </a:xfrm>
          <a:prstGeom prst="rect">
            <a:avLst/>
          </a:prstGeom>
        </p:spPr>
      </p:pic>
      <p:sp>
        <p:nvSpPr>
          <p:cNvPr id="11" name="Прямоугольник 10"/>
          <p:cNvSpPr/>
          <p:nvPr/>
        </p:nvSpPr>
        <p:spPr>
          <a:xfrm>
            <a:off x="381000" y="1632846"/>
            <a:ext cx="7481087" cy="461665"/>
          </a:xfrm>
          <a:prstGeom prst="rect">
            <a:avLst/>
          </a:prstGeom>
        </p:spPr>
        <p:txBody>
          <a:bodyPr wrap="none">
            <a:spAutoFit/>
          </a:bodyPr>
          <a:lstStyle/>
          <a:p>
            <a:r>
              <a:rPr lang="ru-RU" sz="2400" dirty="0"/>
              <a:t>Пример процедуры вставки данных в таблицу </a:t>
            </a:r>
            <a:r>
              <a:rPr lang="ru-RU" sz="2400" dirty="0" err="1"/>
              <a:t>products</a:t>
            </a:r>
            <a:r>
              <a:rPr lang="ru-RU" sz="2400" dirty="0"/>
              <a:t>.</a:t>
            </a:r>
          </a:p>
        </p:txBody>
      </p:sp>
      <p:sp>
        <p:nvSpPr>
          <p:cNvPr id="12" name="Прямоугольник 11"/>
          <p:cNvSpPr/>
          <p:nvPr/>
        </p:nvSpPr>
        <p:spPr>
          <a:xfrm>
            <a:off x="381000" y="3743077"/>
            <a:ext cx="4657685" cy="461665"/>
          </a:xfrm>
          <a:prstGeom prst="rect">
            <a:avLst/>
          </a:prstGeom>
        </p:spPr>
        <p:txBody>
          <a:bodyPr wrap="none">
            <a:spAutoFit/>
          </a:bodyPr>
          <a:lstStyle/>
          <a:p>
            <a:r>
              <a:rPr lang="ru-RU" sz="2400" dirty="0"/>
              <a:t>Результат выполнения процедуры</a:t>
            </a:r>
          </a:p>
        </p:txBody>
      </p:sp>
    </p:spTree>
    <p:extLst>
      <p:ext uri="{BB962C8B-B14F-4D97-AF65-F5344CB8AC3E}">
        <p14:creationId xmlns:p14="http://schemas.microsoft.com/office/powerpoint/2010/main" val="142969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3825" y="7406"/>
            <a:ext cx="10515600" cy="1325563"/>
          </a:xfrm>
        </p:spPr>
        <p:txBody>
          <a:bodyPr/>
          <a:lstStyle/>
          <a:p>
            <a:r>
              <a:rPr lang="ru-RU" dirty="0"/>
              <a:t>Триггеры</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16</a:t>
            </a:fld>
            <a:endParaRPr lang="ru-RU"/>
          </a:p>
        </p:txBody>
      </p:sp>
      <p:pic>
        <p:nvPicPr>
          <p:cNvPr id="7" name="Объект 6"/>
          <p:cNvPicPr>
            <a:picLocks noGrp="1"/>
          </p:cNvPicPr>
          <p:nvPr>
            <p:ph idx="1"/>
          </p:nvPr>
        </p:nvPicPr>
        <p:blipFill rotWithShape="1">
          <a:blip r:embed="rId2"/>
          <a:srcRect b="45851"/>
          <a:stretch/>
        </p:blipFill>
        <p:spPr>
          <a:xfrm>
            <a:off x="513825" y="1084491"/>
            <a:ext cx="8968105" cy="1938171"/>
          </a:xfrm>
          <a:prstGeom prst="rect">
            <a:avLst/>
          </a:prstGeom>
        </p:spPr>
      </p:pic>
      <p:sp>
        <p:nvSpPr>
          <p:cNvPr id="12" name="Прямоугольник 11"/>
          <p:cNvSpPr/>
          <p:nvPr/>
        </p:nvSpPr>
        <p:spPr>
          <a:xfrm>
            <a:off x="513825" y="3022662"/>
            <a:ext cx="31388575" cy="2585323"/>
          </a:xfrm>
          <a:prstGeom prst="rect">
            <a:avLst/>
          </a:prstGeom>
        </p:spPr>
        <p:txBody>
          <a:bodyPr wrap="square">
            <a:spAutoFit/>
          </a:bodyPr>
          <a:lstStyle/>
          <a:p>
            <a:r>
              <a:rPr lang="ru-RU" dirty="0"/>
              <a:t>•	</a:t>
            </a:r>
            <a:r>
              <a:rPr lang="ru-RU" b="1" dirty="0"/>
              <a:t>REPLACE</a:t>
            </a:r>
            <a:r>
              <a:rPr lang="ru-RU" dirty="0"/>
              <a:t> – заменит уже существующий триггер.</a:t>
            </a:r>
          </a:p>
          <a:p>
            <a:r>
              <a:rPr lang="ru-RU" dirty="0"/>
              <a:t>•	</a:t>
            </a:r>
            <a:r>
              <a:rPr lang="ru-RU" b="1" dirty="0"/>
              <a:t>{BEFORE | AFTER | INSTEAD OF}</a:t>
            </a:r>
            <a:r>
              <a:rPr lang="ru-RU" dirty="0"/>
              <a:t>. Ключевое слово BEFORE означает, что функция должна выполняться </a:t>
            </a:r>
          </a:p>
          <a:p>
            <a:r>
              <a:rPr lang="ru-RU" dirty="0"/>
              <a:t>перед попыткой выполнения операции, включая все встроенные проверки ограничений данных, реализуемые </a:t>
            </a:r>
          </a:p>
          <a:p>
            <a:r>
              <a:rPr lang="ru-RU" dirty="0"/>
              <a:t>при выполнении команд INSERT и DELETE. Ключевое слово AFTER означает, что функция вызывается после </a:t>
            </a:r>
          </a:p>
          <a:p>
            <a:r>
              <a:rPr lang="ru-RU" dirty="0"/>
              <a:t>завершения операции, приводящей в действие триггер. Ключевое слово INSTEAD OF указывает выполнить действия </a:t>
            </a:r>
          </a:p>
          <a:p>
            <a:r>
              <a:rPr lang="ru-RU" dirty="0"/>
              <a:t>из триггера вместо операции, на которую он сработал.  Работает это ключевое слово в случае вставки, обновления </a:t>
            </a:r>
          </a:p>
          <a:p>
            <a:r>
              <a:rPr lang="ru-RU" dirty="0"/>
              <a:t>или удаления в представлении.</a:t>
            </a:r>
          </a:p>
          <a:p>
            <a:r>
              <a:rPr lang="ru-RU" dirty="0"/>
              <a:t>•	</a:t>
            </a:r>
            <a:r>
              <a:rPr lang="ru-RU" b="1" dirty="0"/>
              <a:t>{</a:t>
            </a:r>
            <a:r>
              <a:rPr lang="ru-RU" b="1" dirty="0" err="1"/>
              <a:t>event</a:t>
            </a:r>
            <a:r>
              <a:rPr lang="ru-RU" b="1" dirty="0"/>
              <a:t> [OR …]} </a:t>
            </a:r>
            <a:r>
              <a:rPr lang="ru-RU" dirty="0"/>
              <a:t>– указываются события, на которые срабатывает триггер. Такими событиями могут быть</a:t>
            </a:r>
          </a:p>
          <a:p>
            <a:r>
              <a:rPr lang="ru-RU" dirty="0"/>
              <a:t> INSERT, UPDATE </a:t>
            </a:r>
          </a:p>
        </p:txBody>
      </p:sp>
      <p:pic>
        <p:nvPicPr>
          <p:cNvPr id="3" name="Рисунок 2">
            <a:extLst>
              <a:ext uri="{FF2B5EF4-FFF2-40B4-BE49-F238E27FC236}">
                <a16:creationId xmlns:a16="http://schemas.microsoft.com/office/drawing/2014/main" id="{30ED4AE4-B85B-707A-B2EA-3861A5E370F0}"/>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2043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Триггеры</a:t>
            </a:r>
          </a:p>
        </p:txBody>
      </p:sp>
      <p:sp>
        <p:nvSpPr>
          <p:cNvPr id="3" name="Объект 2"/>
          <p:cNvSpPr>
            <a:spLocks noGrp="1"/>
          </p:cNvSpPr>
          <p:nvPr>
            <p:ph idx="1"/>
          </p:nvPr>
        </p:nvSpPr>
        <p:spPr>
          <a:xfrm>
            <a:off x="549966" y="1690688"/>
            <a:ext cx="11098696" cy="4316758"/>
          </a:xfrm>
        </p:spPr>
        <p:txBody>
          <a:bodyPr>
            <a:normAutofit fontScale="47500" lnSpcReduction="20000"/>
          </a:bodyPr>
          <a:lstStyle/>
          <a:p>
            <a:r>
              <a:rPr lang="ru-RU" sz="3800" b="1" dirty="0"/>
              <a:t>ON </a:t>
            </a:r>
            <a:r>
              <a:rPr lang="ru-RU" sz="3800" b="1" dirty="0" err="1"/>
              <a:t>table_name</a:t>
            </a:r>
            <a:r>
              <a:rPr lang="ru-RU" sz="3800" b="1" dirty="0"/>
              <a:t> </a:t>
            </a:r>
            <a:r>
              <a:rPr lang="ru-RU" sz="3800" dirty="0"/>
              <a:t>– имя таблицы, к которой применяется операция, на которую срабатывает триггер.</a:t>
            </a:r>
          </a:p>
          <a:p>
            <a:r>
              <a:rPr lang="ru-RU" sz="3800" b="1" dirty="0"/>
              <a:t>FROM </a:t>
            </a:r>
            <a:r>
              <a:rPr lang="ru-RU" sz="3800" b="1" dirty="0" err="1"/>
              <a:t>referenced_table_name</a:t>
            </a:r>
            <a:r>
              <a:rPr lang="ru-RU" sz="3800" dirty="0"/>
              <a:t>. Имя другой таблицы, на которую ссылается ограничение. Эта опция используется для ограничений внешнего ключа и не рекомендуется для общего использования. Данную опцию можно указать только для триггеров ограничений.</a:t>
            </a:r>
          </a:p>
          <a:p>
            <a:r>
              <a:rPr lang="ru-RU" sz="3800" b="1" dirty="0"/>
              <a:t>REFERENCING</a:t>
            </a:r>
            <a:r>
              <a:rPr lang="ru-RU" sz="3800" dirty="0"/>
              <a:t> – далее указывается имена таблиц – переходных отношений появляющихся при выполнении целевого оператора (OLD TABLE, NEW TABLE).</a:t>
            </a:r>
          </a:p>
          <a:p>
            <a:r>
              <a:rPr lang="ru-RU" sz="3800" b="1" dirty="0" err="1"/>
              <a:t>transition_relation_name</a:t>
            </a:r>
            <a:r>
              <a:rPr lang="ru-RU" sz="3800" dirty="0"/>
              <a:t> – имя для переходного отношения.</a:t>
            </a:r>
          </a:p>
          <a:p>
            <a:r>
              <a:rPr lang="ru-RU" sz="3800" dirty="0"/>
              <a:t>Если триггер помечен опцией </a:t>
            </a:r>
            <a:r>
              <a:rPr lang="ru-RU" sz="3800" b="1" dirty="0"/>
              <a:t>FOR EACH ROW</a:t>
            </a:r>
            <a:r>
              <a:rPr lang="ru-RU" sz="3800" dirty="0"/>
              <a:t>, тогда функция вызывается для каждой строки, которая изменяется в результате события. Например, если сделать UPDATE для 10 строк, триггерная функция UPDATE будет вызываться 10 раз, по одному разу для каждой обновлённой строки. Опция FOR EACH STATEMENT вызовет функцию только один раз для каждого оператора, независимо от количества изменяемых строк.</a:t>
            </a:r>
          </a:p>
          <a:p>
            <a:r>
              <a:rPr lang="ru-RU" sz="3800" b="1" dirty="0" err="1"/>
              <a:t>condition</a:t>
            </a:r>
            <a:r>
              <a:rPr lang="ru-RU" sz="3800" dirty="0"/>
              <a:t> – выражение, если </a:t>
            </a:r>
            <a:r>
              <a:rPr lang="ru-RU" sz="3800" dirty="0" err="1"/>
              <a:t>True</a:t>
            </a:r>
            <a:r>
              <a:rPr lang="ru-RU" sz="3800" dirty="0"/>
              <a:t> – функция триггера будет выполняться. Может ссылаться на OLD|NEW TABLE, если установлено FOR EACH ROW. Триггеры INSTEAD OF не поддерживают условия WHEN.</a:t>
            </a:r>
          </a:p>
          <a:p>
            <a:r>
              <a:rPr lang="ru-RU" sz="3800" b="1" dirty="0"/>
              <a:t>EXECUTE </a:t>
            </a:r>
            <a:r>
              <a:rPr lang="ru-RU" sz="3800" b="1" dirty="0" err="1"/>
              <a:t>function_name</a:t>
            </a:r>
            <a:r>
              <a:rPr lang="ru-RU" sz="3800" b="1" dirty="0"/>
              <a:t> </a:t>
            </a:r>
            <a:r>
              <a:rPr lang="ru-RU" sz="3800" dirty="0"/>
              <a:t>– функция определенная как функция без аргументов, возвращающая </a:t>
            </a:r>
            <a:r>
              <a:rPr lang="ru-RU" sz="3800" dirty="0" err="1"/>
              <a:t>integer</a:t>
            </a:r>
            <a:r>
              <a:rPr lang="ru-RU" sz="3800" dirty="0"/>
              <a:t>.</a:t>
            </a:r>
          </a:p>
          <a:p>
            <a:r>
              <a:rPr lang="ru-RU" sz="3800" b="1" dirty="0" err="1"/>
              <a:t>arguments</a:t>
            </a:r>
            <a:r>
              <a:rPr lang="ru-RU" sz="3800" dirty="0"/>
              <a:t> – опциональные предоставленные пользователем аргументы, которые будут переданы функции при срабатывании триггера.</a:t>
            </a:r>
          </a:p>
          <a:p>
            <a:endParaRPr lang="ru-RU" dirty="0"/>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17</a:t>
            </a:fld>
            <a:endParaRPr lang="ru-RU"/>
          </a:p>
        </p:txBody>
      </p:sp>
      <p:pic>
        <p:nvPicPr>
          <p:cNvPr id="7" name="Рисунок 6">
            <a:extLst>
              <a:ext uri="{FF2B5EF4-FFF2-40B4-BE49-F238E27FC236}">
                <a16:creationId xmlns:a16="http://schemas.microsoft.com/office/drawing/2014/main" id="{7F1CD348-EF4E-4539-25A1-0AEA4E883C4B}"/>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371574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Триггерные функции</a:t>
            </a:r>
          </a:p>
        </p:txBody>
      </p:sp>
      <p:sp>
        <p:nvSpPr>
          <p:cNvPr id="3" name="Объект 2"/>
          <p:cNvSpPr>
            <a:spLocks noGrp="1"/>
          </p:cNvSpPr>
          <p:nvPr>
            <p:ph idx="1"/>
          </p:nvPr>
        </p:nvSpPr>
        <p:spPr/>
        <p:txBody>
          <a:bodyPr>
            <a:normAutofit fontScale="85000" lnSpcReduction="20000"/>
          </a:bodyPr>
          <a:lstStyle/>
          <a:p>
            <a:r>
              <a:rPr lang="ru-RU" dirty="0"/>
              <a:t>Для создания функции для триггера, необходимо будет прописать её реализацию на одном из языков программирования (не SQL).</a:t>
            </a:r>
          </a:p>
          <a:p>
            <a:r>
              <a:rPr lang="ru-RU" dirty="0" err="1"/>
              <a:t>PostgreSQL</a:t>
            </a:r>
            <a:r>
              <a:rPr lang="ru-RU" dirty="0"/>
              <a:t>, хоть триггеры и подразумевают написание пользовательских триггерных функций, также содержит и встроенные функции-триггеры.</a:t>
            </a:r>
          </a:p>
          <a:p>
            <a:r>
              <a:rPr lang="ru-RU" dirty="0" err="1"/>
              <a:t>suppress_redundant_updates_trigger</a:t>
            </a:r>
            <a:r>
              <a:rPr lang="ru-RU" dirty="0"/>
              <a:t>() - предотвращает изменения, не меняющие данные.</a:t>
            </a:r>
          </a:p>
          <a:p>
            <a:r>
              <a:rPr lang="ru-RU" dirty="0" err="1"/>
              <a:t>tsvector_update_trigger</a:t>
            </a:r>
            <a:r>
              <a:rPr lang="ru-RU" dirty="0"/>
              <a:t>() - автоматически обновляет содержимое столбца </a:t>
            </a:r>
            <a:r>
              <a:rPr lang="ru-RU" dirty="0" err="1"/>
              <a:t>tsvector</a:t>
            </a:r>
            <a:r>
              <a:rPr lang="ru-RU" dirty="0"/>
              <a:t> из связанных столбцов с обычным текстовым содержимым. Конфигурация текстового поиска, которая будет использоваться, задаётся по имени в аргументе триггера.</a:t>
            </a:r>
          </a:p>
          <a:p>
            <a:r>
              <a:rPr lang="ru-RU" dirty="0" err="1"/>
              <a:t>tsvector_update_trigger_column</a:t>
            </a:r>
            <a:r>
              <a:rPr lang="ru-RU" dirty="0"/>
              <a:t>() - автоматически обновляет содержимое столбца </a:t>
            </a:r>
            <a:r>
              <a:rPr lang="ru-RU" dirty="0" err="1"/>
              <a:t>tsvector</a:t>
            </a:r>
            <a:r>
              <a:rPr lang="ru-RU" dirty="0"/>
              <a:t> из связанных столбцов с обычным текстовым содержимым. Конфигурация текстового поиска, которая будет использоваться, определяется содержимым столбца </a:t>
            </a:r>
            <a:r>
              <a:rPr lang="ru-RU" dirty="0" err="1"/>
              <a:t>regconfig</a:t>
            </a:r>
            <a:r>
              <a:rPr lang="ru-RU" dirty="0"/>
              <a:t> целевой таблицы.</a:t>
            </a:r>
          </a:p>
          <a:p>
            <a:endParaRPr lang="ru-RU" dirty="0"/>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18</a:t>
            </a:fld>
            <a:endParaRPr lang="ru-RU"/>
          </a:p>
        </p:txBody>
      </p:sp>
      <p:pic>
        <p:nvPicPr>
          <p:cNvPr id="7" name="Рисунок 6">
            <a:extLst>
              <a:ext uri="{FF2B5EF4-FFF2-40B4-BE49-F238E27FC236}">
                <a16:creationId xmlns:a16="http://schemas.microsoft.com/office/drawing/2014/main" id="{16AF3852-FA69-DFA5-43FE-2AD25C5A8473}"/>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346578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использования </a:t>
            </a:r>
            <a:r>
              <a:rPr lang="en-US" dirty="0" err="1"/>
              <a:t>suppress_redundant_updates_trigger</a:t>
            </a:r>
            <a:r>
              <a:rPr lang="en-US" dirty="0"/>
              <a:t>()</a:t>
            </a:r>
            <a:endParaRPr lang="ru-RU" dirty="0"/>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19</a:t>
            </a:fld>
            <a:endParaRPr lang="ru-RU"/>
          </a:p>
        </p:txBody>
      </p:sp>
      <p:pic>
        <p:nvPicPr>
          <p:cNvPr id="7" name="Объект 6">
            <a:extLst>
              <a:ext uri="{FF2B5EF4-FFF2-40B4-BE49-F238E27FC236}">
                <a16:creationId xmlns:a16="http://schemas.microsoft.com/office/drawing/2014/main" id="{A5EA081A-B883-64FA-3E38-9B06D67B4F45}"/>
              </a:ext>
            </a:extLst>
          </p:cNvPr>
          <p:cNvPicPr>
            <a:picLocks noGrp="1" noChangeAspect="1"/>
          </p:cNvPicPr>
          <p:nvPr>
            <p:ph idx="1"/>
          </p:nvPr>
        </p:nvPicPr>
        <p:blipFill>
          <a:blip r:embed="rId2"/>
          <a:stretch>
            <a:fillRect/>
          </a:stretch>
        </p:blipFill>
        <p:spPr>
          <a:xfrm>
            <a:off x="381000" y="2175411"/>
            <a:ext cx="5830114" cy="3696216"/>
          </a:xfrm>
          <a:prstGeom prst="rect">
            <a:avLst/>
          </a:prstGeom>
        </p:spPr>
      </p:pic>
      <p:sp>
        <p:nvSpPr>
          <p:cNvPr id="8" name="TextBox 7">
            <a:extLst>
              <a:ext uri="{FF2B5EF4-FFF2-40B4-BE49-F238E27FC236}">
                <a16:creationId xmlns:a16="http://schemas.microsoft.com/office/drawing/2014/main" id="{AEBC2800-0E81-FDDC-4595-B4EAB03993DE}"/>
              </a:ext>
            </a:extLst>
          </p:cNvPr>
          <p:cNvSpPr txBox="1"/>
          <p:nvPr/>
        </p:nvSpPr>
        <p:spPr>
          <a:xfrm>
            <a:off x="233265" y="1758951"/>
            <a:ext cx="2428165" cy="461665"/>
          </a:xfrm>
          <a:prstGeom prst="rect">
            <a:avLst/>
          </a:prstGeom>
          <a:noFill/>
        </p:spPr>
        <p:txBody>
          <a:bodyPr wrap="none" rtlCol="0">
            <a:spAutoFit/>
          </a:bodyPr>
          <a:lstStyle/>
          <a:p>
            <a:r>
              <a:rPr lang="ru-RU" sz="2400" dirty="0"/>
              <a:t>Таблица </a:t>
            </a:r>
            <a:r>
              <a:rPr lang="en-US" sz="2400" dirty="0"/>
              <a:t>products</a:t>
            </a:r>
            <a:endParaRPr lang="ru-RU" sz="2400" dirty="0"/>
          </a:p>
        </p:txBody>
      </p:sp>
      <p:pic>
        <p:nvPicPr>
          <p:cNvPr id="9" name="Рисунок 8">
            <a:extLst>
              <a:ext uri="{FF2B5EF4-FFF2-40B4-BE49-F238E27FC236}">
                <a16:creationId xmlns:a16="http://schemas.microsoft.com/office/drawing/2014/main" id="{45AF54D1-6B14-F013-2829-09F56701CF9B}"/>
              </a:ext>
            </a:extLst>
          </p:cNvPr>
          <p:cNvPicPr>
            <a:picLocks noChangeAspect="1"/>
          </p:cNvPicPr>
          <p:nvPr/>
        </p:nvPicPr>
        <p:blipFill>
          <a:blip r:embed="rId3"/>
          <a:stretch>
            <a:fillRect/>
          </a:stretch>
        </p:blipFill>
        <p:spPr>
          <a:xfrm>
            <a:off x="6431280" y="2717641"/>
            <a:ext cx="5379720" cy="870585"/>
          </a:xfrm>
          <a:prstGeom prst="rect">
            <a:avLst/>
          </a:prstGeom>
        </p:spPr>
      </p:pic>
      <p:pic>
        <p:nvPicPr>
          <p:cNvPr id="3" name="Рисунок 2">
            <a:extLst>
              <a:ext uri="{FF2B5EF4-FFF2-40B4-BE49-F238E27FC236}">
                <a16:creationId xmlns:a16="http://schemas.microsoft.com/office/drawing/2014/main" id="{48E227D2-69C1-AB03-21FA-3F92E16D9C79}"/>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110691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559B87-36A4-A2AA-E214-98E69B46FD9B}"/>
              </a:ext>
            </a:extLst>
          </p:cNvPr>
          <p:cNvSpPr>
            <a:spLocks noGrp="1"/>
          </p:cNvSpPr>
          <p:nvPr>
            <p:ph type="title"/>
          </p:nvPr>
        </p:nvSpPr>
        <p:spPr/>
        <p:txBody>
          <a:bodyPr/>
          <a:lstStyle/>
          <a:p>
            <a:r>
              <a:rPr lang="ru-RU" dirty="0"/>
              <a:t>Введение</a:t>
            </a:r>
          </a:p>
        </p:txBody>
      </p:sp>
      <p:sp>
        <p:nvSpPr>
          <p:cNvPr id="3" name="Объект 2">
            <a:extLst>
              <a:ext uri="{FF2B5EF4-FFF2-40B4-BE49-F238E27FC236}">
                <a16:creationId xmlns:a16="http://schemas.microsoft.com/office/drawing/2014/main" id="{7F4B372E-2F76-2021-479A-B6074570DEC3}"/>
              </a:ext>
            </a:extLst>
          </p:cNvPr>
          <p:cNvSpPr>
            <a:spLocks noGrp="1"/>
          </p:cNvSpPr>
          <p:nvPr>
            <p:ph sz="half" idx="1"/>
          </p:nvPr>
        </p:nvSpPr>
        <p:spPr>
          <a:xfrm>
            <a:off x="838199" y="2141537"/>
            <a:ext cx="5181600" cy="4351338"/>
          </a:xfrm>
        </p:spPr>
        <p:txBody>
          <a:bodyPr>
            <a:normAutofit fontScale="92500" lnSpcReduction="10000"/>
          </a:bodyPr>
          <a:lstStyle/>
          <a:p>
            <a:r>
              <a:rPr lang="ru-RU" sz="2600" dirty="0"/>
              <a:t>Преимуществами данной СУБД можно считать:</a:t>
            </a:r>
          </a:p>
          <a:p>
            <a:pPr lvl="1"/>
            <a:r>
              <a:rPr lang="ru-RU" dirty="0"/>
              <a:t>полную SQL-совместимость; </a:t>
            </a:r>
          </a:p>
          <a:p>
            <a:pPr lvl="1"/>
            <a:r>
              <a:rPr lang="ru-RU" dirty="0"/>
              <a:t>постоянная поддержка, активное сообщество </a:t>
            </a:r>
            <a:r>
              <a:rPr lang="ru-RU" dirty="0" err="1"/>
              <a:t>PostgreSQL</a:t>
            </a:r>
            <a:r>
              <a:rPr lang="ru-RU" dirty="0"/>
              <a:t> поможет найти решение любой проблемы, связанной с СУБД, в любое время суток; </a:t>
            </a:r>
          </a:p>
          <a:p>
            <a:pPr lvl="1"/>
            <a:r>
              <a:rPr lang="ru-RU" dirty="0"/>
              <a:t>возможность программного расширения за счет хранимых процедур; </a:t>
            </a:r>
          </a:p>
          <a:p>
            <a:pPr lvl="1"/>
            <a:r>
              <a:rPr lang="ru-RU" dirty="0"/>
              <a:t>объектно-ориентированность; </a:t>
            </a:r>
          </a:p>
          <a:p>
            <a:pPr lvl="1"/>
            <a:r>
              <a:rPr lang="ru-RU" dirty="0"/>
              <a:t>бесплатное использование. </a:t>
            </a:r>
          </a:p>
          <a:p>
            <a:endParaRPr lang="ru-RU" dirty="0"/>
          </a:p>
        </p:txBody>
      </p:sp>
      <p:sp>
        <p:nvSpPr>
          <p:cNvPr id="4" name="Объект 3">
            <a:extLst>
              <a:ext uri="{FF2B5EF4-FFF2-40B4-BE49-F238E27FC236}">
                <a16:creationId xmlns:a16="http://schemas.microsoft.com/office/drawing/2014/main" id="{8FA1C333-5553-F279-9675-3EF7E5812172}"/>
              </a:ext>
            </a:extLst>
          </p:cNvPr>
          <p:cNvSpPr>
            <a:spLocks noGrp="1"/>
          </p:cNvSpPr>
          <p:nvPr>
            <p:ph sz="half" idx="2"/>
          </p:nvPr>
        </p:nvSpPr>
        <p:spPr>
          <a:xfrm>
            <a:off x="6172203" y="2141537"/>
            <a:ext cx="5181600" cy="4351338"/>
          </a:xfrm>
        </p:spPr>
        <p:txBody>
          <a:bodyPr>
            <a:normAutofit/>
          </a:bodyPr>
          <a:lstStyle/>
          <a:p>
            <a:r>
              <a:rPr lang="ru-RU" sz="2400" dirty="0"/>
              <a:t>Недостатками, которых становится всё меньше и меньше со временем из-за развития </a:t>
            </a:r>
            <a:r>
              <a:rPr lang="ru-RU" sz="2400" dirty="0" err="1"/>
              <a:t>PostgreSQL</a:t>
            </a:r>
            <a:r>
              <a:rPr lang="ru-RU" sz="2400" dirty="0"/>
              <a:t>, являются:</a:t>
            </a:r>
            <a:endParaRPr lang="en-US" sz="2400" dirty="0"/>
          </a:p>
          <a:p>
            <a:pPr lvl="1"/>
            <a:r>
              <a:rPr lang="ru-RU" sz="2200" dirty="0"/>
              <a:t>производительность: в некоторых ситуациях производительность </a:t>
            </a:r>
            <a:r>
              <a:rPr lang="ru-RU" sz="2200" dirty="0" err="1"/>
              <a:t>PostgreSQL</a:t>
            </a:r>
            <a:r>
              <a:rPr lang="ru-RU" sz="2200" dirty="0"/>
              <a:t> ниже, чем у, например, MySQL; </a:t>
            </a:r>
          </a:p>
          <a:p>
            <a:pPr lvl="1"/>
            <a:r>
              <a:rPr lang="ru-RU" sz="2200" dirty="0"/>
              <a:t>невысокая популярность</a:t>
            </a:r>
            <a:r>
              <a:rPr lang="ru-RU" sz="2000" dirty="0"/>
              <a:t>.</a:t>
            </a:r>
          </a:p>
          <a:p>
            <a:endParaRPr lang="ru-RU" sz="2400" dirty="0"/>
          </a:p>
        </p:txBody>
      </p:sp>
      <p:sp>
        <p:nvSpPr>
          <p:cNvPr id="5" name="Нижний колонтитул 4">
            <a:extLst>
              <a:ext uri="{FF2B5EF4-FFF2-40B4-BE49-F238E27FC236}">
                <a16:creationId xmlns:a16="http://schemas.microsoft.com/office/drawing/2014/main" id="{75082167-C4A7-2F0B-A5F9-7C41D0D6EFBC}"/>
              </a:ext>
            </a:extLst>
          </p:cNvPr>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6" name="Номер слайда 5">
            <a:extLst>
              <a:ext uri="{FF2B5EF4-FFF2-40B4-BE49-F238E27FC236}">
                <a16:creationId xmlns:a16="http://schemas.microsoft.com/office/drawing/2014/main" id="{2A29C868-DEC6-E320-5325-E1264E083A5B}"/>
              </a:ext>
            </a:extLst>
          </p:cNvPr>
          <p:cNvSpPr>
            <a:spLocks noGrp="1"/>
          </p:cNvSpPr>
          <p:nvPr>
            <p:ph type="sldNum" sz="quarter" idx="12"/>
          </p:nvPr>
        </p:nvSpPr>
        <p:spPr/>
        <p:txBody>
          <a:bodyPr/>
          <a:lstStyle/>
          <a:p>
            <a:fld id="{7CFB7831-D041-431E-BCB9-82EFDB8CAEDB}" type="slidenum">
              <a:rPr lang="ru-RU" smtClean="0"/>
              <a:t>2</a:t>
            </a:fld>
            <a:endParaRPr lang="ru-RU"/>
          </a:p>
        </p:txBody>
      </p:sp>
      <p:sp>
        <p:nvSpPr>
          <p:cNvPr id="8" name="Текст 8">
            <a:extLst>
              <a:ext uri="{FF2B5EF4-FFF2-40B4-BE49-F238E27FC236}">
                <a16:creationId xmlns:a16="http://schemas.microsoft.com/office/drawing/2014/main" id="{A671FA91-F47D-FAB1-37C8-DDC46971B4A7}"/>
              </a:ext>
            </a:extLst>
          </p:cNvPr>
          <p:cNvSpPr txBox="1">
            <a:spLocks/>
          </p:cNvSpPr>
          <p:nvPr/>
        </p:nvSpPr>
        <p:spPr>
          <a:xfrm>
            <a:off x="651668" y="1202103"/>
            <a:ext cx="11375491" cy="1156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49580" algn="just">
              <a:lnSpc>
                <a:spcPct val="110000"/>
              </a:lnSpc>
              <a:spcAft>
                <a:spcPts val="800"/>
              </a:spcAft>
            </a:pPr>
            <a:r>
              <a:rPr lang="ru-RU" sz="2400" kern="100" dirty="0" err="1">
                <a:effectLst/>
                <a:latin typeface="+mj-lt"/>
                <a:ea typeface="Calibri" panose="020F0502020204030204" pitchFamily="34" charset="0"/>
              </a:rPr>
              <a:t>PostgreSQL</a:t>
            </a:r>
            <a:r>
              <a:rPr lang="ru-RU" sz="2400" kern="100" dirty="0">
                <a:effectLst/>
                <a:latin typeface="+mj-lt"/>
                <a:ea typeface="Calibri" panose="020F0502020204030204" pitchFamily="34" charset="0"/>
              </a:rPr>
              <a:t> – это распределенная объектно-реляционная система управления базами данных с открытым исходным кодом, основанная на </a:t>
            </a:r>
            <a:r>
              <a:rPr lang="ru-RU" sz="2400" dirty="0">
                <a:effectLst/>
                <a:latin typeface="+mj-lt"/>
                <a:ea typeface="Calibri" panose="020F0502020204030204" pitchFamily="34" charset="0"/>
              </a:rPr>
              <a:t>POSTGRES</a:t>
            </a:r>
            <a:endParaRPr lang="ru-RU" sz="3600" dirty="0">
              <a:latin typeface="+mj-lt"/>
            </a:endParaRPr>
          </a:p>
        </p:txBody>
      </p:sp>
      <p:pic>
        <p:nvPicPr>
          <p:cNvPr id="9" name="Рисунок 8">
            <a:extLst>
              <a:ext uri="{FF2B5EF4-FFF2-40B4-BE49-F238E27FC236}">
                <a16:creationId xmlns:a16="http://schemas.microsoft.com/office/drawing/2014/main" id="{89D215AB-A161-70AE-9FE8-2C20AA220833}"/>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233697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использования триггеров</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20</a:t>
            </a:fld>
            <a:endParaRPr lang="ru-RU"/>
          </a:p>
        </p:txBody>
      </p:sp>
      <p:pic>
        <p:nvPicPr>
          <p:cNvPr id="11" name="Рисунок 10">
            <a:extLst>
              <a:ext uri="{FF2B5EF4-FFF2-40B4-BE49-F238E27FC236}">
                <a16:creationId xmlns:a16="http://schemas.microsoft.com/office/drawing/2014/main" id="{735C546D-29C6-BB32-2293-34A35B8E85ED}"/>
              </a:ext>
            </a:extLst>
          </p:cNvPr>
          <p:cNvPicPr>
            <a:picLocks noChangeAspect="1"/>
          </p:cNvPicPr>
          <p:nvPr/>
        </p:nvPicPr>
        <p:blipFill rotWithShape="1">
          <a:blip r:embed="rId2"/>
          <a:srcRect t="1769"/>
          <a:stretch/>
        </p:blipFill>
        <p:spPr bwMode="auto">
          <a:xfrm>
            <a:off x="297024" y="2111764"/>
            <a:ext cx="6150429" cy="3111068"/>
          </a:xfrm>
          <a:prstGeom prst="rect">
            <a:avLst/>
          </a:prstGeom>
          <a:ln>
            <a:noFill/>
          </a:ln>
          <a:extLst>
            <a:ext uri="{53640926-AAD7-44D8-BBD7-CCE9431645EC}">
              <a14:shadowObscured xmlns:a14="http://schemas.microsoft.com/office/drawing/2010/main"/>
            </a:ext>
          </a:extLst>
        </p:spPr>
      </p:pic>
      <p:pic>
        <p:nvPicPr>
          <p:cNvPr id="12" name="Объект 11">
            <a:extLst>
              <a:ext uri="{FF2B5EF4-FFF2-40B4-BE49-F238E27FC236}">
                <a16:creationId xmlns:a16="http://schemas.microsoft.com/office/drawing/2014/main" id="{A846C40A-C1E6-B1F4-B336-0259B54FAA05}"/>
              </a:ext>
            </a:extLst>
          </p:cNvPr>
          <p:cNvPicPr>
            <a:picLocks noGrp="1" noChangeAspect="1"/>
          </p:cNvPicPr>
          <p:nvPr>
            <p:ph idx="1"/>
          </p:nvPr>
        </p:nvPicPr>
        <p:blipFill>
          <a:blip r:embed="rId3"/>
          <a:stretch>
            <a:fillRect/>
          </a:stretch>
        </p:blipFill>
        <p:spPr>
          <a:xfrm>
            <a:off x="5814709" y="2463282"/>
            <a:ext cx="6377291" cy="3627450"/>
          </a:xfrm>
          <a:prstGeom prst="rect">
            <a:avLst/>
          </a:prstGeom>
        </p:spPr>
      </p:pic>
      <p:sp>
        <p:nvSpPr>
          <p:cNvPr id="13" name="TextBox 12">
            <a:extLst>
              <a:ext uri="{FF2B5EF4-FFF2-40B4-BE49-F238E27FC236}">
                <a16:creationId xmlns:a16="http://schemas.microsoft.com/office/drawing/2014/main" id="{9E446B17-98AE-ABF7-4EF6-7D80B00F36A5}"/>
              </a:ext>
            </a:extLst>
          </p:cNvPr>
          <p:cNvSpPr txBox="1"/>
          <p:nvPr/>
        </p:nvSpPr>
        <p:spPr>
          <a:xfrm>
            <a:off x="651668" y="1598355"/>
            <a:ext cx="2629951" cy="461665"/>
          </a:xfrm>
          <a:prstGeom prst="rect">
            <a:avLst/>
          </a:prstGeom>
          <a:noFill/>
        </p:spPr>
        <p:txBody>
          <a:bodyPr wrap="none" rtlCol="0">
            <a:spAutoFit/>
          </a:bodyPr>
          <a:lstStyle/>
          <a:p>
            <a:r>
              <a:rPr lang="ru-RU" sz="2400" dirty="0"/>
              <a:t>Создание триггера</a:t>
            </a:r>
          </a:p>
        </p:txBody>
      </p:sp>
      <p:sp>
        <p:nvSpPr>
          <p:cNvPr id="14" name="TextBox 13">
            <a:extLst>
              <a:ext uri="{FF2B5EF4-FFF2-40B4-BE49-F238E27FC236}">
                <a16:creationId xmlns:a16="http://schemas.microsoft.com/office/drawing/2014/main" id="{02651A98-85C0-AE91-C909-FBA214E26115}"/>
              </a:ext>
            </a:extLst>
          </p:cNvPr>
          <p:cNvSpPr txBox="1"/>
          <p:nvPr/>
        </p:nvSpPr>
        <p:spPr>
          <a:xfrm>
            <a:off x="7623110" y="2008902"/>
            <a:ext cx="3730690" cy="461665"/>
          </a:xfrm>
          <a:prstGeom prst="rect">
            <a:avLst/>
          </a:prstGeom>
          <a:noFill/>
        </p:spPr>
        <p:txBody>
          <a:bodyPr wrap="square" rtlCol="0">
            <a:spAutoFit/>
          </a:bodyPr>
          <a:lstStyle/>
          <a:p>
            <a:r>
              <a:rPr lang="ru-RU" sz="2400" dirty="0"/>
              <a:t>Результат работы запроса</a:t>
            </a:r>
          </a:p>
        </p:txBody>
      </p:sp>
      <p:pic>
        <p:nvPicPr>
          <p:cNvPr id="3" name="Рисунок 2">
            <a:extLst>
              <a:ext uri="{FF2B5EF4-FFF2-40B4-BE49-F238E27FC236}">
                <a16:creationId xmlns:a16="http://schemas.microsoft.com/office/drawing/2014/main" id="{98748ADF-C654-4A3D-5A77-098FE6075E2E}"/>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236113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использования триггеров</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21</a:t>
            </a:fld>
            <a:endParaRPr lang="ru-RU"/>
          </a:p>
        </p:txBody>
      </p:sp>
      <p:pic>
        <p:nvPicPr>
          <p:cNvPr id="10" name="Рисунок 9">
            <a:extLst>
              <a:ext uri="{FF2B5EF4-FFF2-40B4-BE49-F238E27FC236}">
                <a16:creationId xmlns:a16="http://schemas.microsoft.com/office/drawing/2014/main" id="{5F5A547E-3BCC-21ED-7A71-2E3BAA39EC13}"/>
              </a:ext>
            </a:extLst>
          </p:cNvPr>
          <p:cNvPicPr>
            <a:picLocks noChangeAspect="1"/>
          </p:cNvPicPr>
          <p:nvPr/>
        </p:nvPicPr>
        <p:blipFill rotWithShape="1">
          <a:blip r:embed="rId2"/>
          <a:srcRect r="23457"/>
          <a:stretch/>
        </p:blipFill>
        <p:spPr bwMode="auto">
          <a:xfrm>
            <a:off x="306574" y="2311019"/>
            <a:ext cx="3742910" cy="1468992"/>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B9B8C34C-8581-AF88-C3F4-33A6306BE63A}"/>
              </a:ext>
            </a:extLst>
          </p:cNvPr>
          <p:cNvSpPr txBox="1"/>
          <p:nvPr/>
        </p:nvSpPr>
        <p:spPr>
          <a:xfrm>
            <a:off x="651668" y="1817041"/>
            <a:ext cx="3313023" cy="461665"/>
          </a:xfrm>
          <a:prstGeom prst="rect">
            <a:avLst/>
          </a:prstGeom>
          <a:noFill/>
        </p:spPr>
        <p:txBody>
          <a:bodyPr wrap="none" rtlCol="0">
            <a:spAutoFit/>
          </a:bodyPr>
          <a:lstStyle/>
          <a:p>
            <a:r>
              <a:rPr lang="ru-RU" sz="2400" dirty="0"/>
              <a:t>Таблица </a:t>
            </a:r>
            <a:r>
              <a:rPr lang="en-US" sz="2400" dirty="0" err="1"/>
              <a:t>product_groups</a:t>
            </a:r>
            <a:endParaRPr lang="ru-RU" sz="2400" dirty="0"/>
          </a:p>
        </p:txBody>
      </p:sp>
      <p:pic>
        <p:nvPicPr>
          <p:cNvPr id="12" name="Объект 11">
            <a:extLst>
              <a:ext uri="{FF2B5EF4-FFF2-40B4-BE49-F238E27FC236}">
                <a16:creationId xmlns:a16="http://schemas.microsoft.com/office/drawing/2014/main" id="{0E8FE832-77B1-B543-4FC9-0D6BC24ED122}"/>
              </a:ext>
            </a:extLst>
          </p:cNvPr>
          <p:cNvPicPr>
            <a:picLocks noGrp="1" noChangeAspect="1"/>
          </p:cNvPicPr>
          <p:nvPr>
            <p:ph idx="1"/>
          </p:nvPr>
        </p:nvPicPr>
        <p:blipFill rotWithShape="1">
          <a:blip r:embed="rId3"/>
          <a:srcRect t="2015"/>
          <a:stretch/>
        </p:blipFill>
        <p:spPr bwMode="auto">
          <a:xfrm>
            <a:off x="4567180" y="2057192"/>
            <a:ext cx="7973163" cy="3784424"/>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DE8A2666-01B9-D859-4BED-D2EEC70480BE}"/>
              </a:ext>
            </a:extLst>
          </p:cNvPr>
          <p:cNvSpPr txBox="1"/>
          <p:nvPr/>
        </p:nvSpPr>
        <p:spPr>
          <a:xfrm>
            <a:off x="6096000" y="1586208"/>
            <a:ext cx="2629951" cy="461665"/>
          </a:xfrm>
          <a:prstGeom prst="rect">
            <a:avLst/>
          </a:prstGeom>
          <a:noFill/>
        </p:spPr>
        <p:txBody>
          <a:bodyPr wrap="none" rtlCol="0">
            <a:spAutoFit/>
          </a:bodyPr>
          <a:lstStyle/>
          <a:p>
            <a:r>
              <a:rPr lang="ru-RU" sz="2400" dirty="0"/>
              <a:t>Создание триггера</a:t>
            </a:r>
          </a:p>
        </p:txBody>
      </p:sp>
      <p:pic>
        <p:nvPicPr>
          <p:cNvPr id="14" name="Рисунок 13">
            <a:extLst>
              <a:ext uri="{FF2B5EF4-FFF2-40B4-BE49-F238E27FC236}">
                <a16:creationId xmlns:a16="http://schemas.microsoft.com/office/drawing/2014/main" id="{3D7E60CD-656A-D75D-A634-FA4B218C8273}"/>
              </a:ext>
            </a:extLst>
          </p:cNvPr>
          <p:cNvPicPr>
            <a:picLocks noChangeAspect="1"/>
          </p:cNvPicPr>
          <p:nvPr/>
        </p:nvPicPr>
        <p:blipFill>
          <a:blip r:embed="rId4"/>
          <a:stretch>
            <a:fillRect/>
          </a:stretch>
        </p:blipFill>
        <p:spPr>
          <a:xfrm>
            <a:off x="152276" y="4721135"/>
            <a:ext cx="4553585" cy="1304925"/>
          </a:xfrm>
          <a:prstGeom prst="rect">
            <a:avLst/>
          </a:prstGeom>
        </p:spPr>
      </p:pic>
      <p:sp>
        <p:nvSpPr>
          <p:cNvPr id="15" name="TextBox 14">
            <a:extLst>
              <a:ext uri="{FF2B5EF4-FFF2-40B4-BE49-F238E27FC236}">
                <a16:creationId xmlns:a16="http://schemas.microsoft.com/office/drawing/2014/main" id="{6FD9130A-DCB0-3E81-AFED-655F59145221}"/>
              </a:ext>
            </a:extLst>
          </p:cNvPr>
          <p:cNvSpPr txBox="1"/>
          <p:nvPr/>
        </p:nvSpPr>
        <p:spPr>
          <a:xfrm>
            <a:off x="521517" y="4160012"/>
            <a:ext cx="3676969" cy="461665"/>
          </a:xfrm>
          <a:prstGeom prst="rect">
            <a:avLst/>
          </a:prstGeom>
          <a:noFill/>
        </p:spPr>
        <p:txBody>
          <a:bodyPr wrap="none" rtlCol="0">
            <a:spAutoFit/>
          </a:bodyPr>
          <a:lstStyle/>
          <a:p>
            <a:r>
              <a:rPr lang="ru-RU" sz="2400" dirty="0"/>
              <a:t>Результат работы запроса</a:t>
            </a:r>
          </a:p>
        </p:txBody>
      </p:sp>
      <p:pic>
        <p:nvPicPr>
          <p:cNvPr id="3" name="Рисунок 2">
            <a:extLst>
              <a:ext uri="{FF2B5EF4-FFF2-40B4-BE49-F238E27FC236}">
                <a16:creationId xmlns:a16="http://schemas.microsoft.com/office/drawing/2014/main" id="{3B983C3A-FACC-5651-75A4-50B856A06486}"/>
              </a:ext>
            </a:extLst>
          </p:cNvPr>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310428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использования триггеров</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22</a:t>
            </a:fld>
            <a:endParaRPr lang="ru-RU"/>
          </a:p>
        </p:txBody>
      </p:sp>
      <p:pic>
        <p:nvPicPr>
          <p:cNvPr id="7" name="Объект 6">
            <a:extLst>
              <a:ext uri="{FF2B5EF4-FFF2-40B4-BE49-F238E27FC236}">
                <a16:creationId xmlns:a16="http://schemas.microsoft.com/office/drawing/2014/main" id="{589600F8-5A4F-5890-60F4-C33F5D23702A}"/>
              </a:ext>
            </a:extLst>
          </p:cNvPr>
          <p:cNvPicPr>
            <a:picLocks noGrp="1" noChangeAspect="1"/>
          </p:cNvPicPr>
          <p:nvPr>
            <p:ph idx="1"/>
          </p:nvPr>
        </p:nvPicPr>
        <p:blipFill>
          <a:blip r:embed="rId3"/>
          <a:stretch>
            <a:fillRect/>
          </a:stretch>
        </p:blipFill>
        <p:spPr>
          <a:xfrm>
            <a:off x="651668" y="1847850"/>
            <a:ext cx="6002515" cy="4351338"/>
          </a:xfrm>
          <a:prstGeom prst="rect">
            <a:avLst/>
          </a:prstGeom>
        </p:spPr>
      </p:pic>
      <p:pic>
        <p:nvPicPr>
          <p:cNvPr id="8" name="Рисунок 7">
            <a:extLst>
              <a:ext uri="{FF2B5EF4-FFF2-40B4-BE49-F238E27FC236}">
                <a16:creationId xmlns:a16="http://schemas.microsoft.com/office/drawing/2014/main" id="{8155AF6B-6680-573F-E6F1-88C6A390FA75}"/>
              </a:ext>
            </a:extLst>
          </p:cNvPr>
          <p:cNvPicPr>
            <a:picLocks noChangeAspect="1"/>
          </p:cNvPicPr>
          <p:nvPr/>
        </p:nvPicPr>
        <p:blipFill>
          <a:blip r:embed="rId4"/>
          <a:stretch>
            <a:fillRect/>
          </a:stretch>
        </p:blipFill>
        <p:spPr>
          <a:xfrm>
            <a:off x="6313665" y="3429000"/>
            <a:ext cx="5940425" cy="1720850"/>
          </a:xfrm>
          <a:prstGeom prst="rect">
            <a:avLst/>
          </a:prstGeom>
        </p:spPr>
      </p:pic>
      <p:sp>
        <p:nvSpPr>
          <p:cNvPr id="3" name="TextBox 2">
            <a:extLst>
              <a:ext uri="{FF2B5EF4-FFF2-40B4-BE49-F238E27FC236}">
                <a16:creationId xmlns:a16="http://schemas.microsoft.com/office/drawing/2014/main" id="{10CF920D-673D-6E99-7306-C5836300FB46}"/>
              </a:ext>
            </a:extLst>
          </p:cNvPr>
          <p:cNvSpPr txBox="1"/>
          <p:nvPr/>
        </p:nvSpPr>
        <p:spPr>
          <a:xfrm>
            <a:off x="189723" y="1386185"/>
            <a:ext cx="8881727" cy="461665"/>
          </a:xfrm>
          <a:prstGeom prst="rect">
            <a:avLst/>
          </a:prstGeom>
          <a:noFill/>
        </p:spPr>
        <p:txBody>
          <a:bodyPr wrap="none" rtlCol="0">
            <a:spAutoFit/>
          </a:bodyPr>
          <a:lstStyle/>
          <a:p>
            <a:r>
              <a:rPr lang="ru-RU" sz="2400" dirty="0"/>
              <a:t>Создание триггера и запроса, вызывающего ошибку из-за триггера</a:t>
            </a:r>
          </a:p>
        </p:txBody>
      </p:sp>
      <p:sp>
        <p:nvSpPr>
          <p:cNvPr id="9" name="TextBox 8">
            <a:extLst>
              <a:ext uri="{FF2B5EF4-FFF2-40B4-BE49-F238E27FC236}">
                <a16:creationId xmlns:a16="http://schemas.microsoft.com/office/drawing/2014/main" id="{8EC4D3E8-C883-6331-F378-D229805EE77B}"/>
              </a:ext>
            </a:extLst>
          </p:cNvPr>
          <p:cNvSpPr txBox="1"/>
          <p:nvPr/>
        </p:nvSpPr>
        <p:spPr>
          <a:xfrm>
            <a:off x="6754579" y="2967335"/>
            <a:ext cx="4925451" cy="461665"/>
          </a:xfrm>
          <a:prstGeom prst="rect">
            <a:avLst/>
          </a:prstGeom>
          <a:noFill/>
        </p:spPr>
        <p:txBody>
          <a:bodyPr wrap="none" rtlCol="0">
            <a:spAutoFit/>
          </a:bodyPr>
          <a:lstStyle/>
          <a:p>
            <a:r>
              <a:rPr lang="ru-RU" sz="2400" dirty="0"/>
              <a:t>Запрос, который триггер пропускает</a:t>
            </a:r>
          </a:p>
        </p:txBody>
      </p:sp>
      <p:pic>
        <p:nvPicPr>
          <p:cNvPr id="10" name="Рисунок 9">
            <a:extLst>
              <a:ext uri="{FF2B5EF4-FFF2-40B4-BE49-F238E27FC236}">
                <a16:creationId xmlns:a16="http://schemas.microsoft.com/office/drawing/2014/main" id="{D297CF0A-497F-970B-7DE6-908AACD6913B}"/>
              </a:ext>
            </a:extLst>
          </p:cNvPr>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188780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973767-6515-4FBD-BC78-F17F367FAE27}"/>
              </a:ext>
            </a:extLst>
          </p:cNvPr>
          <p:cNvSpPr>
            <a:spLocks noGrp="1"/>
          </p:cNvSpPr>
          <p:nvPr>
            <p:ph type="title"/>
          </p:nvPr>
        </p:nvSpPr>
        <p:spPr/>
        <p:txBody>
          <a:bodyPr/>
          <a:lstStyle/>
          <a:p>
            <a:r>
              <a:rPr lang="ru-RU" dirty="0"/>
              <a:t>Заключение</a:t>
            </a:r>
          </a:p>
        </p:txBody>
      </p:sp>
      <p:sp>
        <p:nvSpPr>
          <p:cNvPr id="3" name="Объект 2">
            <a:extLst>
              <a:ext uri="{FF2B5EF4-FFF2-40B4-BE49-F238E27FC236}">
                <a16:creationId xmlns:a16="http://schemas.microsoft.com/office/drawing/2014/main" id="{95627314-6338-596E-9B1D-5F58DFDB993E}"/>
              </a:ext>
            </a:extLst>
          </p:cNvPr>
          <p:cNvSpPr>
            <a:spLocks noGrp="1"/>
          </p:cNvSpPr>
          <p:nvPr>
            <p:ph idx="1"/>
          </p:nvPr>
        </p:nvSpPr>
        <p:spPr>
          <a:xfrm>
            <a:off x="838200" y="1203648"/>
            <a:ext cx="10515600" cy="4935149"/>
          </a:xfrm>
        </p:spPr>
        <p:txBody>
          <a:bodyPr>
            <a:normAutofit fontScale="92500" lnSpcReduction="20000"/>
          </a:bodyPr>
          <a:lstStyle/>
          <a:p>
            <a:r>
              <a:rPr lang="ru-RU" dirty="0"/>
              <a:t>Рассмотрен функционал процедур, функций, триггеров и триггерных функций</a:t>
            </a:r>
          </a:p>
          <a:p>
            <a:r>
              <a:rPr lang="ru-RU" dirty="0"/>
              <a:t>Использование функций и процедур заметно упрощает работу с базой данных, поскольку дает возможность сделать более удобным использование SQL, позволяя реализовать продвинутую логику базы данных</a:t>
            </a:r>
          </a:p>
          <a:p>
            <a:r>
              <a:rPr lang="ru-RU" dirty="0"/>
              <a:t>Также использование функций и процедур позволяет реализовывать более продвинутые способы работы с базой данных, а именно триггеры. Использование триггеров оптимизирует работу с базой данных, так как позволять выполнять меньше операций вручную, может обеспечить целостность данных, отслеживает изменения базы данных</a:t>
            </a:r>
          </a:p>
          <a:p>
            <a:r>
              <a:rPr lang="ru-RU" dirty="0"/>
              <a:t>Также разобрана работа с полнотекстовым видом данных, а также функционал полезных функций взаимодействия с ним: </a:t>
            </a:r>
            <a:r>
              <a:rPr lang="ru-RU" dirty="0" err="1"/>
              <a:t>ts_rewrite</a:t>
            </a:r>
            <a:r>
              <a:rPr lang="ru-RU" dirty="0"/>
              <a:t> и </a:t>
            </a:r>
            <a:r>
              <a:rPr lang="ru-RU" dirty="0" err="1"/>
              <a:t>ts_stat</a:t>
            </a:r>
            <a:r>
              <a:rPr lang="ru-RU" dirty="0"/>
              <a:t>, которые предоставляют преимущества в обработке текстовых данных, а именно: более гибкий поиск, анализ запросов и т.д..</a:t>
            </a:r>
          </a:p>
        </p:txBody>
      </p:sp>
      <p:sp>
        <p:nvSpPr>
          <p:cNvPr id="4" name="Нижний колонтитул 3">
            <a:extLst>
              <a:ext uri="{FF2B5EF4-FFF2-40B4-BE49-F238E27FC236}">
                <a16:creationId xmlns:a16="http://schemas.microsoft.com/office/drawing/2014/main" id="{5D19A42E-C85C-29CA-D776-9D7DF1D0933B}"/>
              </a:ext>
            </a:extLst>
          </p:cNvPr>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a:extLst>
              <a:ext uri="{FF2B5EF4-FFF2-40B4-BE49-F238E27FC236}">
                <a16:creationId xmlns:a16="http://schemas.microsoft.com/office/drawing/2014/main" id="{8C04D8BD-B361-1CFC-5CF4-DC370E2206F1}"/>
              </a:ext>
            </a:extLst>
          </p:cNvPr>
          <p:cNvSpPr>
            <a:spLocks noGrp="1"/>
          </p:cNvSpPr>
          <p:nvPr>
            <p:ph type="sldNum" sz="quarter" idx="12"/>
          </p:nvPr>
        </p:nvSpPr>
        <p:spPr/>
        <p:txBody>
          <a:bodyPr/>
          <a:lstStyle/>
          <a:p>
            <a:fld id="{7CFB7831-D041-431E-BCB9-82EFDB8CAEDB}" type="slidenum">
              <a:rPr lang="ru-RU" smtClean="0"/>
              <a:t>23</a:t>
            </a:fld>
            <a:endParaRPr lang="ru-RU"/>
          </a:p>
        </p:txBody>
      </p:sp>
      <p:pic>
        <p:nvPicPr>
          <p:cNvPr id="7" name="Рисунок 6">
            <a:extLst>
              <a:ext uri="{FF2B5EF4-FFF2-40B4-BE49-F238E27FC236}">
                <a16:creationId xmlns:a16="http://schemas.microsoft.com/office/drawing/2014/main" id="{539A62A4-E9F3-14D3-B334-940EFFDDEC5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1495013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B7CF57-2AE4-6A91-C7AF-06D7FE23AFA5}"/>
              </a:ext>
            </a:extLst>
          </p:cNvPr>
          <p:cNvSpPr>
            <a:spLocks noGrp="1"/>
          </p:cNvSpPr>
          <p:nvPr>
            <p:ph type="title"/>
          </p:nvPr>
        </p:nvSpPr>
        <p:spPr/>
        <p:txBody>
          <a:bodyPr/>
          <a:lstStyle/>
          <a:p>
            <a:r>
              <a:rPr lang="ru-RU" dirty="0"/>
              <a:t>Список использованных источников</a:t>
            </a:r>
          </a:p>
        </p:txBody>
      </p:sp>
      <p:sp>
        <p:nvSpPr>
          <p:cNvPr id="3" name="Объект 2">
            <a:extLst>
              <a:ext uri="{FF2B5EF4-FFF2-40B4-BE49-F238E27FC236}">
                <a16:creationId xmlns:a16="http://schemas.microsoft.com/office/drawing/2014/main" id="{29027E94-A34C-21BF-C7ED-4CD6F4DE1912}"/>
              </a:ext>
            </a:extLst>
          </p:cNvPr>
          <p:cNvSpPr>
            <a:spLocks noGrp="1"/>
          </p:cNvSpPr>
          <p:nvPr>
            <p:ph idx="1"/>
          </p:nvPr>
        </p:nvSpPr>
        <p:spPr>
          <a:xfrm>
            <a:off x="838200" y="1758156"/>
            <a:ext cx="10515600" cy="4530725"/>
          </a:xfrm>
        </p:spPr>
        <p:txBody>
          <a:bodyPr>
            <a:normAutofit fontScale="77500" lnSpcReduction="20000"/>
          </a:bodyPr>
          <a:lstStyle/>
          <a:p>
            <a:r>
              <a:rPr lang="ru-RU" dirty="0"/>
              <a:t>Компания </a:t>
            </a:r>
            <a:r>
              <a:rPr lang="ru-RU" dirty="0" err="1"/>
              <a:t>Postgres</a:t>
            </a:r>
            <a:r>
              <a:rPr lang="ru-RU" dirty="0"/>
              <a:t> Professional [Электронный ресурс]. URL: postgrespro.ru (Дата обращения: 24.11.2023).</a:t>
            </a:r>
          </a:p>
          <a:p>
            <a:r>
              <a:rPr lang="ru-RU" dirty="0"/>
              <a:t>Официальный сайт </a:t>
            </a:r>
            <a:r>
              <a:rPr lang="ru-RU" dirty="0" err="1"/>
              <a:t>PostgreSQL</a:t>
            </a:r>
            <a:r>
              <a:rPr lang="ru-RU" dirty="0"/>
              <a:t>[Электронный ресурс]. URL: https://www.postgresql.org (Дата обращения: 24.11.2023).</a:t>
            </a:r>
          </a:p>
          <a:p>
            <a:r>
              <a:rPr lang="ru-RU" dirty="0" err="1"/>
              <a:t>Папилина</a:t>
            </a:r>
            <a:r>
              <a:rPr lang="ru-RU" dirty="0"/>
              <a:t> Т.М., Прядко С.А., </a:t>
            </a:r>
            <a:r>
              <a:rPr lang="ru-RU" dirty="0" err="1"/>
              <a:t>Фомочкина</a:t>
            </a:r>
            <a:r>
              <a:rPr lang="ru-RU" dirty="0"/>
              <a:t> А.С. Основы построения запросов на языке SQL / </a:t>
            </a:r>
            <a:r>
              <a:rPr lang="ru-RU" dirty="0" err="1"/>
              <a:t>Папилина</a:t>
            </a:r>
            <a:r>
              <a:rPr lang="ru-RU" dirty="0"/>
              <a:t> Т.М., Прядко С.А., </a:t>
            </a:r>
            <a:r>
              <a:rPr lang="ru-RU" dirty="0" err="1"/>
              <a:t>Фомочкина</a:t>
            </a:r>
            <a:r>
              <a:rPr lang="ru-RU" dirty="0"/>
              <a:t> А.С. — М. РГУ нефти и газа (НИУ) имени И.М. Губкина, 2021. — 171 с., 1,67 Мб (Библиотека РГУ нефти и газа) [Электронный ресурс] URL: http://elib.gubkin.ru/content/24806 (режим доступа: по паролю)</a:t>
            </a:r>
          </a:p>
          <a:p>
            <a:r>
              <a:rPr lang="ru-RU" dirty="0"/>
              <a:t>Создание триггеров в </a:t>
            </a:r>
            <a:r>
              <a:rPr lang="ru-RU" dirty="0" err="1"/>
              <a:t>PostgreSql</a:t>
            </a:r>
            <a:r>
              <a:rPr lang="ru-RU" dirty="0"/>
              <a:t> [Электронный ресурс]. URL: https://ciu.nstu.ru/kaf/persons/1914/study/baz_dannh/trigger (Дата обращения: 24.11.2023).</a:t>
            </a:r>
          </a:p>
          <a:p>
            <a:r>
              <a:rPr lang="ru-RU" dirty="0"/>
              <a:t>Функции и хранимые процедуры в SQL: зачем нужны и как применять в реальных примерах [Электронный ресурс]. URL: https://proglib.io/p/funkcii-i-hranimye-procedury-v-sql-zachem-nuzhny-i-kak-primenyat-v-realnyh-primerah-2022-10-07 (Дата обращения: 24.11.2023).</a:t>
            </a:r>
          </a:p>
          <a:p>
            <a:pPr marL="0" indent="0">
              <a:buNone/>
            </a:pPr>
            <a:endParaRPr lang="ru-RU" dirty="0"/>
          </a:p>
        </p:txBody>
      </p:sp>
      <p:sp>
        <p:nvSpPr>
          <p:cNvPr id="4" name="Нижний колонтитул 3">
            <a:extLst>
              <a:ext uri="{FF2B5EF4-FFF2-40B4-BE49-F238E27FC236}">
                <a16:creationId xmlns:a16="http://schemas.microsoft.com/office/drawing/2014/main" id="{178819C5-5D95-0706-3FFE-BB0150B75B09}"/>
              </a:ext>
            </a:extLst>
          </p:cNvPr>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a:extLst>
              <a:ext uri="{FF2B5EF4-FFF2-40B4-BE49-F238E27FC236}">
                <a16:creationId xmlns:a16="http://schemas.microsoft.com/office/drawing/2014/main" id="{4C46BD2C-60B0-A36B-124A-D8B3B8CC7AC0}"/>
              </a:ext>
            </a:extLst>
          </p:cNvPr>
          <p:cNvSpPr>
            <a:spLocks noGrp="1"/>
          </p:cNvSpPr>
          <p:nvPr>
            <p:ph type="sldNum" sz="quarter" idx="12"/>
          </p:nvPr>
        </p:nvSpPr>
        <p:spPr/>
        <p:txBody>
          <a:bodyPr/>
          <a:lstStyle/>
          <a:p>
            <a:fld id="{7CFB7831-D041-431E-BCB9-82EFDB8CAEDB}" type="slidenum">
              <a:rPr lang="ru-RU" smtClean="0"/>
              <a:t>24</a:t>
            </a:fld>
            <a:endParaRPr lang="ru-RU"/>
          </a:p>
        </p:txBody>
      </p:sp>
      <p:pic>
        <p:nvPicPr>
          <p:cNvPr id="7" name="Рисунок 6">
            <a:extLst>
              <a:ext uri="{FF2B5EF4-FFF2-40B4-BE49-F238E27FC236}">
                <a16:creationId xmlns:a16="http://schemas.microsoft.com/office/drawing/2014/main" id="{89FC678A-1ADE-77A4-E46F-ED256173D67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079" b="3079"/>
          <a:stretch>
            <a:fillRect/>
          </a:stretch>
        </p:blipFill>
        <p:spPr>
          <a:xfrm>
            <a:off x="381000" y="6288088"/>
            <a:ext cx="541338" cy="501650"/>
          </a:xfrm>
          <a:prstGeom prst="rect">
            <a:avLst/>
          </a:prstGeom>
        </p:spPr>
      </p:pic>
    </p:spTree>
    <p:extLst>
      <p:ext uri="{BB962C8B-B14F-4D97-AF65-F5344CB8AC3E}">
        <p14:creationId xmlns:p14="http://schemas.microsoft.com/office/powerpoint/2010/main" val="78557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2886" y="0"/>
            <a:ext cx="10515600" cy="1325563"/>
          </a:xfrm>
        </p:spPr>
        <p:txBody>
          <a:bodyPr/>
          <a:lstStyle/>
          <a:p>
            <a:r>
              <a:rPr lang="ru-RU" dirty="0"/>
              <a:t>Пользовательские функции и процедуры</a:t>
            </a:r>
          </a:p>
        </p:txBody>
      </p:sp>
      <p:sp>
        <p:nvSpPr>
          <p:cNvPr id="3" name="Объект 2"/>
          <p:cNvSpPr>
            <a:spLocks noGrp="1"/>
          </p:cNvSpPr>
          <p:nvPr>
            <p:ph idx="1"/>
          </p:nvPr>
        </p:nvSpPr>
        <p:spPr>
          <a:xfrm>
            <a:off x="558280" y="1304400"/>
            <a:ext cx="4321629" cy="4079363"/>
          </a:xfrm>
        </p:spPr>
        <p:txBody>
          <a:bodyPr>
            <a:normAutofit/>
          </a:bodyPr>
          <a:lstStyle/>
          <a:p>
            <a:r>
              <a:rPr lang="ru-RU" sz="1800" dirty="0"/>
              <a:t>Функции и хранимые процедуры представляют блок запросов, хранящихся в базе данных, которые можно использовать </a:t>
            </a:r>
            <a:r>
              <a:rPr lang="ru-RU" sz="1800" b="1" dirty="0"/>
              <a:t>снова и снова</a:t>
            </a:r>
            <a:r>
              <a:rPr lang="ru-RU" sz="1800" dirty="0"/>
              <a:t>. </a:t>
            </a:r>
          </a:p>
          <a:p>
            <a:r>
              <a:rPr lang="ru-RU" sz="1800" dirty="0"/>
              <a:t>Допускают написания не только на </a:t>
            </a:r>
            <a:r>
              <a:rPr lang="en-US" sz="1800" b="1" dirty="0"/>
              <a:t>SQL</a:t>
            </a:r>
            <a:r>
              <a:rPr lang="ru-RU" sz="1800" dirty="0"/>
              <a:t>, но и на </a:t>
            </a:r>
            <a:r>
              <a:rPr lang="ru-RU" sz="1800" b="1" dirty="0"/>
              <a:t>c, </a:t>
            </a:r>
            <a:r>
              <a:rPr lang="ru-RU" sz="1800" b="1" dirty="0" err="1"/>
              <a:t>internal</a:t>
            </a:r>
            <a:r>
              <a:rPr lang="ru-RU" sz="1800" dirty="0"/>
              <a:t>, либо имя процедурного языка, определённого пользователем, например, </a:t>
            </a:r>
            <a:r>
              <a:rPr lang="ru-RU" sz="1800" b="1" dirty="0" err="1"/>
              <a:t>plpgsql</a:t>
            </a:r>
            <a:endParaRPr lang="ru-RU" sz="1800" b="1" dirty="0"/>
          </a:p>
          <a:p>
            <a:r>
              <a:rPr lang="ru-RU" sz="1800" dirty="0"/>
              <a:t>Функции любых видов могут </a:t>
            </a:r>
            <a:r>
              <a:rPr lang="ru-RU" sz="1800" b="1" dirty="0"/>
              <a:t>принимать и возвращать </a:t>
            </a:r>
            <a:r>
              <a:rPr lang="ru-RU" sz="1800" dirty="0"/>
              <a:t>в качестве аргументов базовые типы (</a:t>
            </a:r>
            <a:r>
              <a:rPr lang="ru-RU" sz="1800" dirty="0" err="1"/>
              <a:t>integer</a:t>
            </a:r>
            <a:r>
              <a:rPr lang="ru-RU" sz="1800" dirty="0"/>
              <a:t>, </a:t>
            </a:r>
            <a:r>
              <a:rPr lang="ru-RU" sz="1800" dirty="0" err="1"/>
              <a:t>text</a:t>
            </a:r>
            <a:r>
              <a:rPr lang="ru-RU" sz="1800" dirty="0"/>
              <a:t> и т.д.), составные типы (массивы) или их сочетания.</a:t>
            </a:r>
          </a:p>
          <a:p>
            <a:endParaRPr lang="ru-RU" dirty="0"/>
          </a:p>
        </p:txBody>
      </p:sp>
      <p:sp>
        <p:nvSpPr>
          <p:cNvPr id="4" name="Нижний колонтитул 3"/>
          <p:cNvSpPr>
            <a:spLocks noGrp="1"/>
          </p:cNvSpPr>
          <p:nvPr>
            <p:ph type="ftr" sz="quarter" idx="11"/>
          </p:nvPr>
        </p:nvSpPr>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3</a:t>
            </a:fld>
            <a:endParaRPr lang="ru-RU"/>
          </a:p>
        </p:txBody>
      </p:sp>
      <p:sp>
        <p:nvSpPr>
          <p:cNvPr id="6" name="Рисунок 5"/>
          <p:cNvSpPr>
            <a:spLocks noGrp="1"/>
          </p:cNvSpPr>
          <p:nvPr>
            <p:ph type="pic" sz="quarter" idx="13"/>
          </p:nvPr>
        </p:nvSpPr>
        <p:spPr/>
      </p:sp>
      <p:pic>
        <p:nvPicPr>
          <p:cNvPr id="7" name="Рисунок 6"/>
          <p:cNvPicPr/>
          <p:nvPr/>
        </p:nvPicPr>
        <p:blipFill rotWithShape="1">
          <a:blip r:embed="rId2"/>
          <a:srcRect r="17994"/>
          <a:stretch/>
        </p:blipFill>
        <p:spPr>
          <a:xfrm>
            <a:off x="4879909" y="959167"/>
            <a:ext cx="6634034" cy="4202401"/>
          </a:xfrm>
          <a:prstGeom prst="rect">
            <a:avLst/>
          </a:prstGeom>
        </p:spPr>
      </p:pic>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15896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Разберем поподробнее аргументы</a:t>
            </a:r>
          </a:p>
        </p:txBody>
      </p:sp>
      <p:sp>
        <p:nvSpPr>
          <p:cNvPr id="3" name="Объект 2"/>
          <p:cNvSpPr>
            <a:spLocks noGrp="1"/>
          </p:cNvSpPr>
          <p:nvPr>
            <p:ph idx="1"/>
          </p:nvPr>
        </p:nvSpPr>
        <p:spPr>
          <a:xfrm>
            <a:off x="838200" y="1825625"/>
            <a:ext cx="10515600" cy="4211282"/>
          </a:xfrm>
        </p:spPr>
        <p:txBody>
          <a:bodyPr>
            <a:normAutofit fontScale="55000" lnSpcReduction="20000"/>
          </a:bodyPr>
          <a:lstStyle/>
          <a:p>
            <a:pPr lvl="0"/>
            <a:r>
              <a:rPr lang="en-US" b="1" dirty="0"/>
              <a:t>OR REPLACE </a:t>
            </a:r>
            <a:r>
              <a:rPr lang="ru-RU" dirty="0"/>
              <a:t>– заменяет уже существующую функцию вновь созданной. Но не позволяет изменить аргументы и тип возвращаемого объекта функции.</a:t>
            </a:r>
          </a:p>
          <a:p>
            <a:pPr lvl="0"/>
            <a:r>
              <a:rPr lang="en-US" b="1" dirty="0"/>
              <a:t>name</a:t>
            </a:r>
            <a:r>
              <a:rPr lang="en-US" dirty="0"/>
              <a:t> </a:t>
            </a:r>
            <a:r>
              <a:rPr lang="ru-RU" dirty="0"/>
              <a:t>– имя аргумента</a:t>
            </a:r>
          </a:p>
          <a:p>
            <a:pPr lvl="0"/>
            <a:r>
              <a:rPr lang="en-US" b="1" dirty="0" err="1"/>
              <a:t>argmode</a:t>
            </a:r>
            <a:r>
              <a:rPr lang="en-US" dirty="0"/>
              <a:t> </a:t>
            </a:r>
            <a:r>
              <a:rPr lang="ru-RU" dirty="0"/>
              <a:t>- Режим аргумента: IN (входной), OUT (выходной), INOUT (входной и выходной)</a:t>
            </a:r>
          </a:p>
          <a:p>
            <a:pPr lvl="0"/>
            <a:r>
              <a:rPr lang="ru-RU" b="1" dirty="0" err="1"/>
              <a:t>argtype</a:t>
            </a:r>
            <a:r>
              <a:rPr lang="ru-RU" dirty="0"/>
              <a:t> - Тип данных аргумента функции, при наличии аргументов. Тип аргументов может быть базовым, составным или доменным, либо это может быть ссылка на столбец таблицы.</a:t>
            </a:r>
          </a:p>
          <a:p>
            <a:pPr lvl="0"/>
            <a:r>
              <a:rPr lang="ru-RU" b="1" dirty="0" err="1"/>
              <a:t>default_expr</a:t>
            </a:r>
            <a:r>
              <a:rPr lang="ru-RU" b="1" dirty="0"/>
              <a:t> – </a:t>
            </a:r>
            <a:r>
              <a:rPr lang="ru-RU" dirty="0"/>
              <a:t>возвращаемое выражение по умолчанию, если аргумент не задан явно</a:t>
            </a:r>
          </a:p>
          <a:p>
            <a:pPr lvl="0"/>
            <a:r>
              <a:rPr lang="ru-RU" b="1" dirty="0" err="1"/>
              <a:t>rettype</a:t>
            </a:r>
            <a:r>
              <a:rPr lang="ru-RU" dirty="0"/>
              <a:t> - тип возвращаемых данных (возможно, дополненный схемой). Это может быть базовый, составной или доменный тип, либо ссылка на тип столбца таблицы. Если функция не должна возвращать значение, в качестве типа результата указывается </a:t>
            </a:r>
            <a:r>
              <a:rPr lang="ru-RU" dirty="0" err="1"/>
              <a:t>void</a:t>
            </a:r>
            <a:r>
              <a:rPr lang="ru-RU" dirty="0"/>
              <a:t>. В случае наличия параметров OUT или INOUT, предложение RETURNS можно опустить.</a:t>
            </a:r>
          </a:p>
          <a:p>
            <a:pPr lvl="0"/>
            <a:r>
              <a:rPr lang="ru-RU" b="1" dirty="0" err="1"/>
              <a:t>lang_name</a:t>
            </a:r>
            <a:r>
              <a:rPr lang="ru-RU" b="1" dirty="0"/>
              <a:t> </a:t>
            </a:r>
            <a:r>
              <a:rPr lang="ru-RU" dirty="0"/>
              <a:t>- имя языка, на котором реализована функция. Это может быть </a:t>
            </a:r>
            <a:r>
              <a:rPr lang="ru-RU" dirty="0" err="1"/>
              <a:t>sql</a:t>
            </a:r>
            <a:r>
              <a:rPr lang="ru-RU" dirty="0"/>
              <a:t>, c, </a:t>
            </a:r>
            <a:r>
              <a:rPr lang="ru-RU" dirty="0" err="1"/>
              <a:t>internal</a:t>
            </a:r>
            <a:r>
              <a:rPr lang="ru-RU" dirty="0"/>
              <a:t>, либо имя процедурного языка, определённого пользователем, например, </a:t>
            </a:r>
            <a:r>
              <a:rPr lang="ru-RU" dirty="0" err="1"/>
              <a:t>plpgsql</a:t>
            </a:r>
            <a:r>
              <a:rPr lang="ru-RU" dirty="0"/>
              <a:t>. Если присутствует </a:t>
            </a:r>
            <a:r>
              <a:rPr lang="ru-RU" dirty="0" err="1"/>
              <a:t>тело_sql</a:t>
            </a:r>
            <a:r>
              <a:rPr lang="ru-RU" dirty="0"/>
              <a:t>, подразумевается язык </a:t>
            </a:r>
            <a:r>
              <a:rPr lang="ru-RU" dirty="0" err="1"/>
              <a:t>sql</a:t>
            </a:r>
            <a:r>
              <a:rPr lang="ru-RU" dirty="0"/>
              <a:t>. </a:t>
            </a:r>
          </a:p>
          <a:p>
            <a:pPr lvl="0"/>
            <a:r>
              <a:rPr lang="ru-RU" b="1" dirty="0"/>
              <a:t>WINDOW</a:t>
            </a:r>
            <a:r>
              <a:rPr lang="ru-RU" dirty="0"/>
              <a:t> – установка этого флага показывает, что прописывается оконная функция.</a:t>
            </a:r>
          </a:p>
          <a:p>
            <a:pPr lvl="0"/>
            <a:r>
              <a:rPr lang="ru-RU" b="1" dirty="0" err="1"/>
              <a:t>sql_body</a:t>
            </a:r>
            <a:r>
              <a:rPr lang="ru-RU" dirty="0"/>
              <a:t> – прописывает код функции на </a:t>
            </a:r>
            <a:r>
              <a:rPr lang="en-US" dirty="0" err="1"/>
              <a:t>sql</a:t>
            </a:r>
            <a:r>
              <a:rPr lang="ru-RU" dirty="0"/>
              <a:t>.</a:t>
            </a:r>
          </a:p>
          <a:p>
            <a:pPr lvl="0"/>
            <a:r>
              <a:rPr lang="en-US" b="1" dirty="0"/>
              <a:t>TRANSFORM</a:t>
            </a:r>
            <a:r>
              <a:rPr lang="ru-RU" dirty="0"/>
              <a:t> - устанавливает список преобразований типов, применяющихся при вызове процедуры (преобразования между типами SQL и типами данных, специфичными для языков)</a:t>
            </a:r>
          </a:p>
          <a:p>
            <a:endParaRPr lang="ru-RU" dirty="0"/>
          </a:p>
        </p:txBody>
      </p:sp>
      <p:sp>
        <p:nvSpPr>
          <p:cNvPr id="4" name="Нижний колонтитул 3"/>
          <p:cNvSpPr>
            <a:spLocks noGrp="1"/>
          </p:cNvSpPr>
          <p:nvPr>
            <p:ph type="ftr" sz="quarter" idx="11"/>
          </p:nvPr>
        </p:nvSpPr>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4</a:t>
            </a:fld>
            <a:endParaRPr lang="ru-RU"/>
          </a:p>
        </p:txBody>
      </p:sp>
      <p:sp>
        <p:nvSpPr>
          <p:cNvPr id="6" name="Рисунок 5"/>
          <p:cNvSpPr>
            <a:spLocks noGrp="1"/>
          </p:cNvSpPr>
          <p:nvPr>
            <p:ph type="pic" sz="quarter" idx="13"/>
          </p:nvPr>
        </p:nvSpPr>
        <p:spPr/>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371680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Работа функций</a:t>
            </a:r>
          </a:p>
        </p:txBody>
      </p:sp>
      <p:sp>
        <p:nvSpPr>
          <p:cNvPr id="3" name="Объект 2"/>
          <p:cNvSpPr>
            <a:spLocks noGrp="1"/>
          </p:cNvSpPr>
          <p:nvPr>
            <p:ph idx="1"/>
          </p:nvPr>
        </p:nvSpPr>
        <p:spPr>
          <a:xfrm>
            <a:off x="381000" y="1437999"/>
            <a:ext cx="5532783" cy="4351338"/>
          </a:xfrm>
        </p:spPr>
        <p:txBody>
          <a:bodyPr>
            <a:normAutofit fontScale="85000" lnSpcReduction="20000"/>
          </a:bodyPr>
          <a:lstStyle/>
          <a:p>
            <a:r>
              <a:rPr lang="ru-RU" dirty="0"/>
              <a:t>В единственном случае будет возвращена первая строка результата </a:t>
            </a:r>
            <a:r>
              <a:rPr lang="ru-RU" b="1" dirty="0"/>
              <a:t>последнего запроса</a:t>
            </a:r>
            <a:r>
              <a:rPr lang="ru-RU" dirty="0"/>
              <a:t>. Если последний запрос вообще не вернёт строки, будет возвращено значение </a:t>
            </a:r>
            <a:r>
              <a:rPr lang="ru-RU" b="1" dirty="0"/>
              <a:t>NULL</a:t>
            </a:r>
            <a:r>
              <a:rPr lang="ru-RU" dirty="0"/>
              <a:t>. </a:t>
            </a:r>
          </a:p>
          <a:p>
            <a:r>
              <a:rPr lang="ru-RU" dirty="0"/>
              <a:t>Можно определить типом </a:t>
            </a:r>
            <a:r>
              <a:rPr lang="en-US" b="1" dirty="0"/>
              <a:t>void</a:t>
            </a:r>
            <a:r>
              <a:rPr lang="en-US" dirty="0"/>
              <a:t> </a:t>
            </a:r>
            <a:r>
              <a:rPr lang="ru-RU" dirty="0"/>
              <a:t>если ничего не возвращает.</a:t>
            </a:r>
          </a:p>
          <a:p>
            <a:r>
              <a:rPr lang="ru-RU" dirty="0"/>
              <a:t>Тело SQL-функции должно представлять собой </a:t>
            </a:r>
            <a:r>
              <a:rPr lang="ru-RU" b="1" dirty="0"/>
              <a:t>список SQL-операторов</a:t>
            </a:r>
            <a:r>
              <a:rPr lang="ru-RU" dirty="0"/>
              <a:t>, разделённых точкой с запятой. </a:t>
            </a:r>
          </a:p>
          <a:p>
            <a:r>
              <a:rPr lang="ru-RU" dirty="0"/>
              <a:t>То что получается на выходе – сделано </a:t>
            </a:r>
            <a:r>
              <a:rPr lang="ru-RU" b="1" dirty="0"/>
              <a:t>последним оператором, </a:t>
            </a:r>
            <a:r>
              <a:rPr lang="ru-RU" dirty="0"/>
              <a:t>должен быть SELECT, либо INSERT, UPDATE или DELETE с предложением </a:t>
            </a:r>
            <a:r>
              <a:rPr lang="ru-RU" b="1" dirty="0"/>
              <a:t>RETURNING</a:t>
            </a:r>
            <a:r>
              <a:rPr lang="ru-RU" dirty="0"/>
              <a:t>.</a:t>
            </a:r>
          </a:p>
        </p:txBody>
      </p:sp>
      <p:sp>
        <p:nvSpPr>
          <p:cNvPr id="4" name="Нижний колонтитул 3"/>
          <p:cNvSpPr>
            <a:spLocks noGrp="1"/>
          </p:cNvSpPr>
          <p:nvPr>
            <p:ph type="ftr" sz="quarter" idx="11"/>
          </p:nvPr>
        </p:nvSpPr>
        <p:spPr/>
        <p:txBody>
          <a:bodyPr/>
          <a:lstStyle/>
          <a:p>
            <a:r>
              <a:rPr lang="ru-RU" b="1" dirty="0">
                <a:solidFill>
                  <a:schemeClr val="accent2">
                    <a:lumMod val="75000"/>
                  </a:schemeClr>
                </a:solidFill>
              </a:rPr>
              <a:t>Дополнительные возможности </a:t>
            </a:r>
            <a:r>
              <a:rPr lang="en-US" b="1" dirty="0">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5</a:t>
            </a:fld>
            <a:endParaRPr lang="ru-RU"/>
          </a:p>
        </p:txBody>
      </p:sp>
      <p:sp>
        <p:nvSpPr>
          <p:cNvPr id="6" name="Рисунок 5"/>
          <p:cNvSpPr>
            <a:spLocks noGrp="1"/>
          </p:cNvSpPr>
          <p:nvPr>
            <p:ph type="pic" sz="quarter" idx="13"/>
          </p:nvPr>
        </p:nvSpPr>
        <p:spPr/>
      </p:sp>
      <p:pic>
        <p:nvPicPr>
          <p:cNvPr id="8" name="Рисунок 7" descr="https://www.postgresqltutorial.com/wp-content/uploads/2019/05/products-table-sample-data.png"/>
          <p:cNvPicPr/>
          <p:nvPr/>
        </p:nvPicPr>
        <p:blipFill>
          <a:blip r:embed="rId2">
            <a:extLst>
              <a:ext uri="{28A0092B-C50C-407E-A947-70E740481C1C}">
                <a14:useLocalDpi xmlns:a14="http://schemas.microsoft.com/office/drawing/2010/main" val="0"/>
              </a:ext>
            </a:extLst>
          </a:blip>
          <a:srcRect/>
          <a:stretch>
            <a:fillRect/>
          </a:stretch>
        </p:blipFill>
        <p:spPr bwMode="auto">
          <a:xfrm>
            <a:off x="5996609" y="597713"/>
            <a:ext cx="5472764" cy="3567178"/>
          </a:xfrm>
          <a:prstGeom prst="rect">
            <a:avLst/>
          </a:prstGeom>
          <a:noFill/>
          <a:ln>
            <a:noFill/>
          </a:ln>
        </p:spPr>
      </p:pic>
      <p:pic>
        <p:nvPicPr>
          <p:cNvPr id="9" name="Рисунок 8" descr="https://www.postgresqltutorial.com/wp-content/uploads/2019/05/product_groups-table-data.png"/>
          <p:cNvPicPr/>
          <p:nvPr/>
        </p:nvPicPr>
        <p:blipFill>
          <a:blip r:embed="rId3">
            <a:extLst>
              <a:ext uri="{28A0092B-C50C-407E-A947-70E740481C1C}">
                <a14:useLocalDpi xmlns:a14="http://schemas.microsoft.com/office/drawing/2010/main" val="0"/>
              </a:ext>
            </a:extLst>
          </a:blip>
          <a:srcRect/>
          <a:stretch>
            <a:fillRect/>
          </a:stretch>
        </p:blipFill>
        <p:spPr bwMode="auto">
          <a:xfrm>
            <a:off x="6385350" y="4200484"/>
            <a:ext cx="4695282" cy="1872359"/>
          </a:xfrm>
          <a:prstGeom prst="rect">
            <a:avLst/>
          </a:prstGeom>
          <a:noFill/>
          <a:ln>
            <a:noFill/>
          </a:ln>
        </p:spPr>
      </p:pic>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181567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функций </a:t>
            </a:r>
            <a:r>
              <a:rPr lang="en-US" dirty="0"/>
              <a:t>void</a:t>
            </a:r>
            <a:endParaRPr lang="ru-RU" dirty="0"/>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6</a:t>
            </a:fld>
            <a:endParaRPr lang="ru-RU"/>
          </a:p>
        </p:txBody>
      </p:sp>
      <p:sp>
        <p:nvSpPr>
          <p:cNvPr id="6" name="Рисунок 5"/>
          <p:cNvSpPr>
            <a:spLocks noGrp="1"/>
          </p:cNvSpPr>
          <p:nvPr>
            <p:ph type="pic" sz="quarter" idx="13"/>
          </p:nvPr>
        </p:nvSpPr>
        <p:spPr/>
      </p:sp>
      <p:sp>
        <p:nvSpPr>
          <p:cNvPr id="7" name="Объект 3"/>
          <p:cNvSpPr>
            <a:spLocks noGrp="1"/>
          </p:cNvSpPr>
          <p:nvPr>
            <p:ph sz="half" idx="4294967295"/>
          </p:nvPr>
        </p:nvSpPr>
        <p:spPr>
          <a:xfrm>
            <a:off x="5713819" y="1440051"/>
            <a:ext cx="3966894" cy="1259517"/>
          </a:xfrm>
          <a:prstGeom prst="rect">
            <a:avLst/>
          </a:prstGeom>
        </p:spPr>
        <p:txBody>
          <a:bodyPr>
            <a:normAutofit fontScale="85000" lnSpcReduction="20000"/>
          </a:bodyPr>
          <a:lstStyle/>
          <a:p>
            <a:pPr marL="0" indent="0">
              <a:buNone/>
            </a:pPr>
            <a:r>
              <a:rPr lang="ru-RU" dirty="0"/>
              <a:t>После её выполнения из </a:t>
            </a:r>
            <a:r>
              <a:rPr lang="en-US" dirty="0"/>
              <a:t>products </a:t>
            </a:r>
            <a:r>
              <a:rPr lang="ru-RU" dirty="0"/>
              <a:t>уда</a:t>
            </a:r>
            <a:r>
              <a:rPr lang="ru-RU" b="1" dirty="0"/>
              <a:t>лятся 3 строки</a:t>
            </a:r>
            <a:r>
              <a:rPr lang="ru-RU" dirty="0"/>
              <a:t>, и она вернет пустую таблицу:</a:t>
            </a:r>
          </a:p>
          <a:p>
            <a:endParaRPr lang="ru-RU" dirty="0"/>
          </a:p>
        </p:txBody>
      </p:sp>
      <p:pic>
        <p:nvPicPr>
          <p:cNvPr id="8" name="Рисунок 7"/>
          <p:cNvPicPr/>
          <p:nvPr/>
        </p:nvPicPr>
        <p:blipFill>
          <a:blip r:embed="rId2"/>
          <a:stretch>
            <a:fillRect/>
          </a:stretch>
        </p:blipFill>
        <p:spPr>
          <a:xfrm>
            <a:off x="162339" y="1440051"/>
            <a:ext cx="5550350" cy="1532895"/>
          </a:xfrm>
          <a:prstGeom prst="rect">
            <a:avLst/>
          </a:prstGeom>
        </p:spPr>
      </p:pic>
      <p:pic>
        <p:nvPicPr>
          <p:cNvPr id="9" name="Рисунок 8"/>
          <p:cNvPicPr/>
          <p:nvPr/>
        </p:nvPicPr>
        <p:blipFill>
          <a:blip r:embed="rId3"/>
          <a:stretch>
            <a:fillRect/>
          </a:stretch>
        </p:blipFill>
        <p:spPr>
          <a:xfrm>
            <a:off x="9755956" y="1349082"/>
            <a:ext cx="1950720" cy="1249680"/>
          </a:xfrm>
          <a:prstGeom prst="rect">
            <a:avLst/>
          </a:prstGeom>
        </p:spPr>
      </p:pic>
      <p:pic>
        <p:nvPicPr>
          <p:cNvPr id="10" name="Рисунок 9"/>
          <p:cNvPicPr/>
          <p:nvPr/>
        </p:nvPicPr>
        <p:blipFill>
          <a:blip r:embed="rId4"/>
          <a:stretch>
            <a:fillRect/>
          </a:stretch>
        </p:blipFill>
        <p:spPr>
          <a:xfrm>
            <a:off x="5643447" y="2972946"/>
            <a:ext cx="6426700" cy="3110026"/>
          </a:xfrm>
          <a:prstGeom prst="rect">
            <a:avLst/>
          </a:prstGeom>
        </p:spPr>
      </p:pic>
      <p:pic>
        <p:nvPicPr>
          <p:cNvPr id="11" name="Рисунок 10" descr="https://www.postgresqltutorial.com/wp-content/uploads/2019/05/products-table-sample-data.png"/>
          <p:cNvPicPr/>
          <p:nvPr/>
        </p:nvPicPr>
        <p:blipFill>
          <a:blip r:embed="rId5">
            <a:extLst>
              <a:ext uri="{28A0092B-C50C-407E-A947-70E740481C1C}">
                <a14:useLocalDpi xmlns:a14="http://schemas.microsoft.com/office/drawing/2010/main" val="0"/>
              </a:ext>
            </a:extLst>
          </a:blip>
          <a:srcRect/>
          <a:stretch>
            <a:fillRect/>
          </a:stretch>
        </p:blipFill>
        <p:spPr bwMode="auto">
          <a:xfrm>
            <a:off x="162339" y="2965653"/>
            <a:ext cx="4767470" cy="3107463"/>
          </a:xfrm>
          <a:prstGeom prst="rect">
            <a:avLst/>
          </a:prstGeom>
          <a:noFill/>
          <a:ln>
            <a:noFill/>
          </a:ln>
        </p:spPr>
      </p:pic>
      <p:cxnSp>
        <p:nvCxnSpPr>
          <p:cNvPr id="15" name="Прямая со стрелкой 14"/>
          <p:cNvCxnSpPr>
            <a:stCxn id="11" idx="3"/>
            <a:endCxn id="10" idx="1"/>
          </p:cNvCxnSpPr>
          <p:nvPr/>
        </p:nvCxnSpPr>
        <p:spPr>
          <a:xfrm>
            <a:off x="4929809" y="4519385"/>
            <a:ext cx="713638" cy="8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Рисунок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89535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Замечание относительно функций</a:t>
            </a:r>
          </a:p>
        </p:txBody>
      </p:sp>
      <p:sp>
        <p:nvSpPr>
          <p:cNvPr id="3" name="Объект 2"/>
          <p:cNvSpPr>
            <a:spLocks noGrp="1"/>
          </p:cNvSpPr>
          <p:nvPr>
            <p:ph idx="1"/>
          </p:nvPr>
        </p:nvSpPr>
        <p:spPr/>
        <p:txBody>
          <a:bodyPr/>
          <a:lstStyle/>
          <a:p>
            <a:r>
              <a:rPr lang="ru-RU" dirty="0"/>
              <a:t>Прежде чем начинается выполнение команд, разбирается всё тело SQL-функции. Когда SQL-функция содержит команды, модифицирующие системные каталоги (например, CREATE TABLE), действие таких команд не будет проявляться на стадии анализа последующих команд этой функции. Так, например, команды CREATE TABLE </a:t>
            </a:r>
            <a:r>
              <a:rPr lang="ru-RU" dirty="0" err="1"/>
              <a:t>foo</a:t>
            </a:r>
            <a:r>
              <a:rPr lang="ru-RU" dirty="0"/>
              <a:t> (...); INSERT INTO </a:t>
            </a:r>
            <a:r>
              <a:rPr lang="ru-RU" dirty="0" err="1"/>
              <a:t>foo</a:t>
            </a:r>
            <a:r>
              <a:rPr lang="ru-RU" dirty="0"/>
              <a:t> VALUES(...); не будут работать, как ожидается, если их упаковать в одну SQL-функцию, так как </a:t>
            </a:r>
            <a:r>
              <a:rPr lang="ru-RU" dirty="0" err="1"/>
              <a:t>foo</a:t>
            </a:r>
            <a:r>
              <a:rPr lang="ru-RU" dirty="0"/>
              <a:t> не будет существовать к моменту разбору команды INSERT. В подобных ситуациях вместо SQL-функции рекомендуется использовать другой язык: PL/</a:t>
            </a:r>
            <a:r>
              <a:rPr lang="ru-RU" dirty="0" err="1"/>
              <a:t>pgSQL</a:t>
            </a:r>
            <a:r>
              <a:rPr lang="ru-RU" dirty="0"/>
              <a:t>.</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7</a:t>
            </a:fld>
            <a:endParaRPr lang="ru-RU"/>
          </a:p>
        </p:txBody>
      </p:sp>
      <p:sp>
        <p:nvSpPr>
          <p:cNvPr id="6" name="Рисунок 5"/>
          <p:cNvSpPr>
            <a:spLocks noGrp="1"/>
          </p:cNvSpPr>
          <p:nvPr>
            <p:ph type="pic" sz="quarter" idx="13"/>
          </p:nvPr>
        </p:nvSpPr>
        <p:spPr/>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422364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36985"/>
            <a:ext cx="10515600" cy="1325563"/>
          </a:xfrm>
        </p:spPr>
        <p:txBody>
          <a:bodyPr/>
          <a:lstStyle/>
          <a:p>
            <a:r>
              <a:rPr lang="ru-RU" dirty="0"/>
              <a:t>Аргументы </a:t>
            </a:r>
            <a:r>
              <a:rPr lang="en-US" dirty="0"/>
              <a:t>SQL-</a:t>
            </a:r>
            <a:r>
              <a:rPr lang="ru-RU" dirty="0"/>
              <a:t>функций</a:t>
            </a:r>
          </a:p>
        </p:txBody>
      </p:sp>
      <p:sp>
        <p:nvSpPr>
          <p:cNvPr id="3" name="Объект 2"/>
          <p:cNvSpPr>
            <a:spLocks noGrp="1"/>
          </p:cNvSpPr>
          <p:nvPr>
            <p:ph idx="1"/>
          </p:nvPr>
        </p:nvSpPr>
        <p:spPr>
          <a:xfrm>
            <a:off x="195669" y="1357765"/>
            <a:ext cx="4504580" cy="4336636"/>
          </a:xfrm>
        </p:spPr>
        <p:txBody>
          <a:bodyPr>
            <a:normAutofit fontScale="70000" lnSpcReduction="20000"/>
          </a:bodyPr>
          <a:lstStyle/>
          <a:p>
            <a:r>
              <a:rPr lang="ru-RU" dirty="0"/>
              <a:t>К аргументам функций можно обращаться в теле функции </a:t>
            </a:r>
            <a:r>
              <a:rPr lang="ru-RU" b="1" dirty="0"/>
              <a:t>по номерам</a:t>
            </a:r>
            <a:r>
              <a:rPr lang="ru-RU" dirty="0"/>
              <a:t>: «$n» (нумерация идет с единицы) или </a:t>
            </a:r>
            <a:r>
              <a:rPr lang="ru-RU" b="1" dirty="0"/>
              <a:t>именам</a:t>
            </a:r>
            <a:r>
              <a:rPr lang="ru-RU" dirty="0"/>
              <a:t> «</a:t>
            </a:r>
            <a:r>
              <a:rPr lang="ru-RU" dirty="0" err="1"/>
              <a:t>имя_аргумента</a:t>
            </a:r>
            <a:r>
              <a:rPr lang="ru-RU" dirty="0"/>
              <a:t>». Причем если в текущей функции </a:t>
            </a:r>
            <a:r>
              <a:rPr lang="ru-RU" dirty="0" err="1"/>
              <a:t>PostgreSQL</a:t>
            </a:r>
            <a:r>
              <a:rPr lang="ru-RU" dirty="0"/>
              <a:t> используется одинаковое имя столбца и аргумента, то столбец будет «перекрывать» аргумент, и обратиться к аргументу можно с помощью вида «</a:t>
            </a:r>
            <a:r>
              <a:rPr lang="ru-RU" dirty="0" err="1"/>
              <a:t>имя_функции.имя_аргумента</a:t>
            </a:r>
            <a:r>
              <a:rPr lang="ru-RU" dirty="0"/>
              <a:t>».</a:t>
            </a:r>
          </a:p>
          <a:p>
            <a:r>
              <a:rPr lang="ru-RU" dirty="0"/>
              <a:t>Если у аргумента </a:t>
            </a:r>
            <a:r>
              <a:rPr lang="ru-RU" b="1" dirty="0"/>
              <a:t>составной тип</a:t>
            </a:r>
            <a:r>
              <a:rPr lang="ru-RU" dirty="0"/>
              <a:t>, то обращаться к полям можно так: «</a:t>
            </a:r>
            <a:r>
              <a:rPr lang="ru-RU" dirty="0" err="1"/>
              <a:t>аргумент.поле</a:t>
            </a:r>
            <a:r>
              <a:rPr lang="ru-RU" dirty="0"/>
              <a:t>» или «$1.поле». </a:t>
            </a:r>
          </a:p>
          <a:p>
            <a:r>
              <a:rPr lang="ru-RU" dirty="0"/>
              <a:t>Аргументы могут быть использованы </a:t>
            </a:r>
            <a:r>
              <a:rPr lang="ru-RU" b="1" dirty="0"/>
              <a:t>только в качестве данных</a:t>
            </a:r>
            <a:r>
              <a:rPr lang="ru-RU" dirty="0"/>
              <a:t>, но не в качестве идентификатора</a:t>
            </a:r>
          </a:p>
          <a:p>
            <a:endParaRPr lang="ru-RU" dirty="0"/>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8</a:t>
            </a:fld>
            <a:endParaRPr lang="ru-RU"/>
          </a:p>
        </p:txBody>
      </p:sp>
      <p:sp>
        <p:nvSpPr>
          <p:cNvPr id="6" name="Рисунок 5"/>
          <p:cNvSpPr>
            <a:spLocks noGrp="1"/>
          </p:cNvSpPr>
          <p:nvPr>
            <p:ph type="pic" sz="quarter" idx="13"/>
          </p:nvPr>
        </p:nvSpPr>
        <p:spPr/>
      </p:sp>
      <p:sp>
        <p:nvSpPr>
          <p:cNvPr id="10" name="Прямоугольник 9"/>
          <p:cNvSpPr/>
          <p:nvPr/>
        </p:nvSpPr>
        <p:spPr>
          <a:xfrm>
            <a:off x="5256379" y="1231715"/>
            <a:ext cx="1540293" cy="461665"/>
          </a:xfrm>
          <a:prstGeom prst="rect">
            <a:avLst/>
          </a:prstGeom>
        </p:spPr>
        <p:txBody>
          <a:bodyPr wrap="none">
            <a:spAutoFit/>
          </a:bodyPr>
          <a:lstStyle/>
          <a:p>
            <a:r>
              <a:rPr lang="ru-RU" sz="2400" b="1" dirty="0"/>
              <a:t>Сработает</a:t>
            </a:r>
          </a:p>
        </p:txBody>
      </p:sp>
      <p:pic>
        <p:nvPicPr>
          <p:cNvPr id="13" name="Рисунок 12"/>
          <p:cNvPicPr/>
          <p:nvPr/>
        </p:nvPicPr>
        <p:blipFill>
          <a:blip r:embed="rId2"/>
          <a:stretch>
            <a:fillRect/>
          </a:stretch>
        </p:blipFill>
        <p:spPr>
          <a:xfrm>
            <a:off x="4885648" y="1763008"/>
            <a:ext cx="5116024" cy="394587"/>
          </a:xfrm>
          <a:prstGeom prst="rect">
            <a:avLst/>
          </a:prstGeom>
        </p:spPr>
      </p:pic>
      <p:sp>
        <p:nvSpPr>
          <p:cNvPr id="11" name="Прямоугольник 10"/>
          <p:cNvSpPr/>
          <p:nvPr/>
        </p:nvSpPr>
        <p:spPr>
          <a:xfrm>
            <a:off x="5256379" y="2296850"/>
            <a:ext cx="1923412" cy="461665"/>
          </a:xfrm>
          <a:prstGeom prst="rect">
            <a:avLst/>
          </a:prstGeom>
        </p:spPr>
        <p:txBody>
          <a:bodyPr wrap="none">
            <a:spAutoFit/>
          </a:bodyPr>
          <a:lstStyle/>
          <a:p>
            <a:r>
              <a:rPr lang="ru-RU" sz="2400" b="1" dirty="0"/>
              <a:t>Не сработает</a:t>
            </a:r>
          </a:p>
        </p:txBody>
      </p:sp>
      <p:pic>
        <p:nvPicPr>
          <p:cNvPr id="15" name="Рисунок 14"/>
          <p:cNvPicPr/>
          <p:nvPr/>
        </p:nvPicPr>
        <p:blipFill>
          <a:blip r:embed="rId3"/>
          <a:stretch>
            <a:fillRect/>
          </a:stretch>
        </p:blipFill>
        <p:spPr>
          <a:xfrm>
            <a:off x="4885648" y="2740052"/>
            <a:ext cx="5427856" cy="344829"/>
          </a:xfrm>
          <a:prstGeom prst="rect">
            <a:avLst/>
          </a:prstGeom>
        </p:spPr>
      </p:pic>
      <p:pic>
        <p:nvPicPr>
          <p:cNvPr id="16" name="Рисунок 15"/>
          <p:cNvPicPr/>
          <p:nvPr/>
        </p:nvPicPr>
        <p:blipFill>
          <a:blip r:embed="rId4"/>
          <a:stretch>
            <a:fillRect/>
          </a:stretch>
        </p:blipFill>
        <p:spPr>
          <a:xfrm>
            <a:off x="4885648" y="4239157"/>
            <a:ext cx="7025344" cy="1225899"/>
          </a:xfrm>
          <a:prstGeom prst="rect">
            <a:avLst/>
          </a:prstGeom>
        </p:spPr>
      </p:pic>
      <p:sp>
        <p:nvSpPr>
          <p:cNvPr id="14" name="Прямоугольник 13"/>
          <p:cNvSpPr/>
          <p:nvPr/>
        </p:nvSpPr>
        <p:spPr>
          <a:xfrm>
            <a:off x="4885648" y="3405526"/>
            <a:ext cx="6370983" cy="830997"/>
          </a:xfrm>
          <a:prstGeom prst="rect">
            <a:avLst/>
          </a:prstGeom>
        </p:spPr>
        <p:txBody>
          <a:bodyPr wrap="square">
            <a:spAutoFit/>
          </a:bodyPr>
          <a:lstStyle/>
          <a:p>
            <a:r>
              <a:rPr lang="ru-RU" sz="2400" b="1" dirty="0"/>
              <a:t>Пример</a:t>
            </a:r>
            <a:r>
              <a:rPr lang="ru-RU" sz="2400" dirty="0"/>
              <a:t> функции сложения двух чисел </a:t>
            </a:r>
            <a:r>
              <a:rPr lang="ru-RU" sz="2400" dirty="0" err="1"/>
              <a:t>integer</a:t>
            </a:r>
            <a:r>
              <a:rPr lang="ru-RU" sz="2400" dirty="0"/>
              <a:t>, возвращает </a:t>
            </a:r>
            <a:r>
              <a:rPr lang="ru-RU" sz="2400" dirty="0" err="1"/>
              <a:t>integer</a:t>
            </a:r>
            <a:r>
              <a:rPr lang="ru-RU" sz="2400" dirty="0"/>
              <a:t> обозначенный за </a:t>
            </a:r>
            <a:r>
              <a:rPr lang="ru-RU" sz="2400" dirty="0" err="1"/>
              <a:t>answer</a:t>
            </a:r>
            <a:r>
              <a:rPr lang="ru-RU" sz="2400" dirty="0"/>
              <a:t>.</a:t>
            </a:r>
          </a:p>
        </p:txBody>
      </p:sp>
      <p:pic>
        <p:nvPicPr>
          <p:cNvPr id="19" name="Рисунок 18"/>
          <p:cNvPicPr/>
          <p:nvPr/>
        </p:nvPicPr>
        <p:blipFill rotWithShape="1">
          <a:blip r:embed="rId5"/>
          <a:srcRect t="46332"/>
          <a:stretch/>
        </p:blipFill>
        <p:spPr>
          <a:xfrm>
            <a:off x="8840563" y="4638097"/>
            <a:ext cx="1983188" cy="1044870"/>
          </a:xfrm>
          <a:prstGeom prst="rect">
            <a:avLst/>
          </a:prstGeom>
        </p:spPr>
      </p:pic>
      <p:cxnSp>
        <p:nvCxnSpPr>
          <p:cNvPr id="18" name="Скругленная соединительная линия 17"/>
          <p:cNvCxnSpPr>
            <a:endCxn id="13" idx="1"/>
          </p:cNvCxnSpPr>
          <p:nvPr/>
        </p:nvCxnSpPr>
        <p:spPr>
          <a:xfrm rot="5400000" flipH="1" flipV="1">
            <a:off x="3221253" y="3315110"/>
            <a:ext cx="3019202" cy="30958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Прямоугольник 26"/>
          <p:cNvSpPr/>
          <p:nvPr/>
        </p:nvSpPr>
        <p:spPr>
          <a:xfrm>
            <a:off x="4885647" y="3319206"/>
            <a:ext cx="6370983" cy="18000"/>
          </a:xfrm>
          <a:prstGeom prst="rect">
            <a:avLst/>
          </a:prstGeom>
          <a:solidFill>
            <a:schemeClr val="accent2"/>
          </a:solidFill>
          <a:ln w="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ln w="22225">
                <a:solidFill>
                  <a:schemeClr val="accent2"/>
                </a:solidFill>
                <a:prstDash val="solid"/>
              </a:ln>
              <a:solidFill>
                <a:schemeClr val="accent2">
                  <a:lumMod val="40000"/>
                  <a:lumOff val="60000"/>
                </a:schemeClr>
              </a:solidFill>
            </a:endParaRPr>
          </a:p>
        </p:txBody>
      </p:sp>
      <p:pic>
        <p:nvPicPr>
          <p:cNvPr id="30" name="Рисунок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384390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Работа функций со сложными типами в качестве аргументов и выходных параметров</a:t>
            </a:r>
          </a:p>
        </p:txBody>
      </p:sp>
      <p:sp>
        <p:nvSpPr>
          <p:cNvPr id="3" name="Объект 2"/>
          <p:cNvSpPr>
            <a:spLocks noGrp="1"/>
          </p:cNvSpPr>
          <p:nvPr>
            <p:ph idx="1"/>
          </p:nvPr>
        </p:nvSpPr>
        <p:spPr>
          <a:xfrm>
            <a:off x="838200" y="1825625"/>
            <a:ext cx="2451652" cy="3780045"/>
          </a:xfrm>
        </p:spPr>
        <p:txBody>
          <a:bodyPr>
            <a:normAutofit fontScale="92500" lnSpcReduction="20000"/>
          </a:bodyPr>
          <a:lstStyle/>
          <a:p>
            <a:pPr marL="0" indent="0">
              <a:buNone/>
            </a:pPr>
            <a:r>
              <a:rPr lang="ru-RU" dirty="0"/>
              <a:t>В качестве аргументов функций можно задавать </a:t>
            </a:r>
            <a:r>
              <a:rPr lang="ru-RU" b="1" dirty="0"/>
              <a:t>составные типы </a:t>
            </a:r>
            <a:r>
              <a:rPr lang="ru-RU" dirty="0"/>
              <a:t>данных, например тут показано как мы редактируем строку формата таблицы </a:t>
            </a:r>
            <a:r>
              <a:rPr lang="ru-RU" dirty="0" err="1"/>
              <a:t>products</a:t>
            </a:r>
            <a:r>
              <a:rPr lang="ru-RU" dirty="0"/>
              <a:t>:</a:t>
            </a:r>
          </a:p>
        </p:txBody>
      </p:sp>
      <p:sp>
        <p:nvSpPr>
          <p:cNvPr id="4" name="Нижний колонтитул 3"/>
          <p:cNvSpPr>
            <a:spLocks noGrp="1"/>
          </p:cNvSpPr>
          <p:nvPr>
            <p:ph type="ftr" sz="quarter" idx="11"/>
          </p:nvPr>
        </p:nvSpPr>
        <p:spPr/>
        <p:txBody>
          <a:bodyPr/>
          <a:lstStyle/>
          <a:p>
            <a:r>
              <a:rPr lang="ru-RU" b="1">
                <a:solidFill>
                  <a:schemeClr val="accent2">
                    <a:lumMod val="75000"/>
                  </a:schemeClr>
                </a:solidFill>
              </a:rPr>
              <a:t>Дополнительные возможности </a:t>
            </a:r>
            <a:r>
              <a:rPr lang="en-US" b="1">
                <a:solidFill>
                  <a:schemeClr val="accent2">
                    <a:lumMod val="75000"/>
                  </a:schemeClr>
                </a:solidFill>
              </a:rPr>
              <a:t>PostgreSQL</a:t>
            </a:r>
            <a:endParaRPr lang="ru-RU" dirty="0"/>
          </a:p>
        </p:txBody>
      </p:sp>
      <p:sp>
        <p:nvSpPr>
          <p:cNvPr id="5" name="Номер слайда 4"/>
          <p:cNvSpPr>
            <a:spLocks noGrp="1"/>
          </p:cNvSpPr>
          <p:nvPr>
            <p:ph type="sldNum" sz="quarter" idx="12"/>
          </p:nvPr>
        </p:nvSpPr>
        <p:spPr/>
        <p:txBody>
          <a:bodyPr/>
          <a:lstStyle/>
          <a:p>
            <a:fld id="{7CFB7831-D041-431E-BCB9-82EFDB8CAEDB}" type="slidenum">
              <a:rPr lang="ru-RU" smtClean="0"/>
              <a:t>9</a:t>
            </a:fld>
            <a:endParaRPr lang="ru-RU"/>
          </a:p>
        </p:txBody>
      </p:sp>
      <p:sp>
        <p:nvSpPr>
          <p:cNvPr id="6" name="Рисунок 5"/>
          <p:cNvSpPr>
            <a:spLocks noGrp="1"/>
          </p:cNvSpPr>
          <p:nvPr>
            <p:ph type="pic" sz="quarter" idx="13"/>
          </p:nvPr>
        </p:nvSpPr>
        <p:spPr/>
      </p:sp>
      <p:pic>
        <p:nvPicPr>
          <p:cNvPr id="7" name="Рисунок 6"/>
          <p:cNvPicPr/>
          <p:nvPr/>
        </p:nvPicPr>
        <p:blipFill>
          <a:blip r:embed="rId2"/>
          <a:stretch>
            <a:fillRect/>
          </a:stretch>
        </p:blipFill>
        <p:spPr>
          <a:xfrm>
            <a:off x="3498574" y="1825625"/>
            <a:ext cx="7396021" cy="1459741"/>
          </a:xfrm>
          <a:prstGeom prst="rect">
            <a:avLst/>
          </a:prstGeom>
        </p:spPr>
      </p:pic>
      <p:pic>
        <p:nvPicPr>
          <p:cNvPr id="8" name="Рисунок 7"/>
          <p:cNvPicPr/>
          <p:nvPr/>
        </p:nvPicPr>
        <p:blipFill>
          <a:blip r:embed="rId3"/>
          <a:stretch>
            <a:fillRect/>
          </a:stretch>
        </p:blipFill>
        <p:spPr>
          <a:xfrm>
            <a:off x="3498573" y="3715647"/>
            <a:ext cx="4810539" cy="1965800"/>
          </a:xfrm>
          <a:prstGeom prst="rect">
            <a:avLst/>
          </a:prstGeom>
        </p:spPr>
      </p:pic>
      <p:sp>
        <p:nvSpPr>
          <p:cNvPr id="9" name="Прямоугольник 8"/>
          <p:cNvSpPr/>
          <p:nvPr/>
        </p:nvSpPr>
        <p:spPr>
          <a:xfrm>
            <a:off x="3498573" y="3285366"/>
            <a:ext cx="8289237" cy="400110"/>
          </a:xfrm>
          <a:prstGeom prst="rect">
            <a:avLst/>
          </a:prstGeom>
        </p:spPr>
        <p:txBody>
          <a:bodyPr wrap="square">
            <a:spAutoFit/>
          </a:bodyPr>
          <a:lstStyle/>
          <a:p>
            <a:r>
              <a:rPr lang="ru-RU" sz="2000" b="1" dirty="0">
                <a:solidFill>
                  <a:schemeClr val="accent2">
                    <a:lumMod val="75000"/>
                  </a:schemeClr>
                </a:solidFill>
              </a:rPr>
              <a:t>Выходные</a:t>
            </a:r>
            <a:r>
              <a:rPr lang="ru-RU" sz="2000" dirty="0">
                <a:solidFill>
                  <a:schemeClr val="accent2">
                    <a:lumMod val="75000"/>
                  </a:schemeClr>
                </a:solidFill>
              </a:rPr>
              <a:t> </a:t>
            </a:r>
            <a:r>
              <a:rPr lang="ru-RU" sz="2000" b="1" dirty="0">
                <a:solidFill>
                  <a:schemeClr val="accent2">
                    <a:lumMod val="75000"/>
                  </a:schemeClr>
                </a:solidFill>
              </a:rPr>
              <a:t>данные</a:t>
            </a:r>
            <a:r>
              <a:rPr lang="ru-RU" sz="2000" dirty="0">
                <a:solidFill>
                  <a:schemeClr val="accent2">
                    <a:lumMod val="75000"/>
                  </a:schemeClr>
                </a:solidFill>
              </a:rPr>
              <a:t> будут следующими (с измененными в 2 раза ценами):</a:t>
            </a: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320" y="6199933"/>
            <a:ext cx="664519" cy="658067"/>
          </a:xfrm>
          <a:prstGeom prst="rect">
            <a:avLst/>
          </a:prstGeom>
        </p:spPr>
      </p:pic>
    </p:spTree>
    <p:extLst>
      <p:ext uri="{BB962C8B-B14F-4D97-AF65-F5344CB8AC3E}">
        <p14:creationId xmlns:p14="http://schemas.microsoft.com/office/powerpoint/2010/main" val="122318992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5408</TotalTime>
  <Words>1752</Words>
  <Application>Microsoft Office PowerPoint</Application>
  <PresentationFormat>Широкоэкранный</PresentationFormat>
  <Paragraphs>167</Paragraphs>
  <Slides>24</Slides>
  <Notes>1</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24</vt:i4>
      </vt:variant>
    </vt:vector>
  </HeadingPairs>
  <TitlesOfParts>
    <vt:vector size="27" baseType="lpstr">
      <vt:lpstr>Arial</vt:lpstr>
      <vt:lpstr>Calibri</vt:lpstr>
      <vt:lpstr>Тема Office</vt:lpstr>
      <vt:lpstr>КУРСОВАЯ РАБОТА ПО ДИСЦИПЛИНЕ «Программирование баз данных» НА ТЕМУ «Дополнительные возможности PostgreSQL» </vt:lpstr>
      <vt:lpstr>Введение</vt:lpstr>
      <vt:lpstr>Пользовательские функции и процедуры</vt:lpstr>
      <vt:lpstr>Разберем поподробнее аргументы</vt:lpstr>
      <vt:lpstr>Работа функций</vt:lpstr>
      <vt:lpstr>Пример функций void</vt:lpstr>
      <vt:lpstr>Замечание относительно функций</vt:lpstr>
      <vt:lpstr>Аргументы SQL-функций</vt:lpstr>
      <vt:lpstr>Работа функций со сложными типами в качестве аргументов и выходных параметров</vt:lpstr>
      <vt:lpstr>Работа функций со сложными типами в качестве аргументов и выходных параметров</vt:lpstr>
      <vt:lpstr>Функции с выходными и заданными по умолчанию параметрами</vt:lpstr>
      <vt:lpstr>Пользовательские процедуры</vt:lpstr>
      <vt:lpstr>Создание процедуры</vt:lpstr>
      <vt:lpstr>Примеры процедур</vt:lpstr>
      <vt:lpstr>Использование процедур</vt:lpstr>
      <vt:lpstr>Триггеры</vt:lpstr>
      <vt:lpstr>Триггеры</vt:lpstr>
      <vt:lpstr>Триггерные функции</vt:lpstr>
      <vt:lpstr>Пример использования suppress_redundant_updates_trigger()</vt:lpstr>
      <vt:lpstr>Пример использования триггеров</vt:lpstr>
      <vt:lpstr>Пример использования триггеров</vt:lpstr>
      <vt:lpstr>Пример использования триггеров</vt:lpstr>
      <vt:lpstr>Заключение</vt:lpstr>
      <vt:lpstr>Список использованных источников</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dc:creator>
  <cp:lastModifiedBy>Андрей</cp:lastModifiedBy>
  <cp:revision>117</cp:revision>
  <dcterms:created xsi:type="dcterms:W3CDTF">2023-05-30T11:35:55Z</dcterms:created>
  <dcterms:modified xsi:type="dcterms:W3CDTF">2024-05-07T18:36:50Z</dcterms:modified>
</cp:coreProperties>
</file>