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59" r:id="rId5"/>
    <p:sldId id="260" r:id="rId6"/>
    <p:sldId id="261" r:id="rId7"/>
    <p:sldId id="265" r:id="rId8"/>
    <p:sldId id="262"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BEB01D-9C12-4DF7-B21A-DBBC236AC5C1}">
          <p14:sldIdLst>
            <p14:sldId id="256"/>
            <p14:sldId id="257"/>
            <p14:sldId id="266"/>
            <p14:sldId id="259"/>
            <p14:sldId id="260"/>
            <p14:sldId id="261"/>
            <p14:sldId id="265"/>
            <p14:sldId id="262"/>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2" autoAdjust="0"/>
    <p:restoredTop sz="94660"/>
  </p:normalViewPr>
  <p:slideViewPr>
    <p:cSldViewPr snapToGrid="0">
      <p:cViewPr>
        <p:scale>
          <a:sx n="76" d="100"/>
          <a:sy n="76" d="100"/>
        </p:scale>
        <p:origin x="1782"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AA00E-10CD-46F0-9EE9-37F99721369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3360633-4385-4F76-92E2-640AAC1F8160}">
      <dgm:prSet/>
      <dgm:spPr/>
      <dgm:t>
        <a:bodyPr/>
        <a:lstStyle/>
        <a:p>
          <a:pPr algn="ctr"/>
          <a:r>
            <a:rPr lang="en-US"/>
            <a:t>Acceptable Use Policy – Establishes safe and responsible user behavior</a:t>
          </a:r>
        </a:p>
      </dgm:t>
    </dgm:pt>
    <dgm:pt modelId="{061883E2-EFEF-4270-8ABB-9854EC1A3B50}" type="parTrans" cxnId="{F5849242-4512-4258-BAC2-27611C54FFB6}">
      <dgm:prSet/>
      <dgm:spPr/>
      <dgm:t>
        <a:bodyPr/>
        <a:lstStyle/>
        <a:p>
          <a:pPr algn="ctr"/>
          <a:endParaRPr lang="en-US"/>
        </a:p>
      </dgm:t>
    </dgm:pt>
    <dgm:pt modelId="{CBF91A58-45A8-46C9-AA31-2AAEC879BD80}" type="sibTrans" cxnId="{F5849242-4512-4258-BAC2-27611C54FFB6}">
      <dgm:prSet/>
      <dgm:spPr/>
      <dgm:t>
        <a:bodyPr/>
        <a:lstStyle/>
        <a:p>
          <a:pPr algn="ctr"/>
          <a:endParaRPr lang="en-US"/>
        </a:p>
      </dgm:t>
    </dgm:pt>
    <dgm:pt modelId="{95D81BA8-6878-4F4D-9194-045AD3A5B8F7}">
      <dgm:prSet/>
      <dgm:spPr/>
      <dgm:t>
        <a:bodyPr/>
        <a:lstStyle/>
        <a:p>
          <a:pPr algn="ctr"/>
          <a:r>
            <a:rPr lang="en-US"/>
            <a:t>Information Classification and Management Policy – Defines data sensitivity tiers and handling</a:t>
          </a:r>
        </a:p>
      </dgm:t>
    </dgm:pt>
    <dgm:pt modelId="{DB2C7B22-F503-4F61-903A-FC2AE843B056}" type="parTrans" cxnId="{8AD180B5-6D39-4FE5-A156-94E23720AB11}">
      <dgm:prSet/>
      <dgm:spPr/>
      <dgm:t>
        <a:bodyPr/>
        <a:lstStyle/>
        <a:p>
          <a:pPr algn="ctr"/>
          <a:endParaRPr lang="en-US"/>
        </a:p>
      </dgm:t>
    </dgm:pt>
    <dgm:pt modelId="{E728A3EC-3C12-479F-B89B-8679DC0D2E88}" type="sibTrans" cxnId="{8AD180B5-6D39-4FE5-A156-94E23720AB11}">
      <dgm:prSet/>
      <dgm:spPr/>
      <dgm:t>
        <a:bodyPr/>
        <a:lstStyle/>
        <a:p>
          <a:pPr algn="ctr"/>
          <a:endParaRPr lang="en-US"/>
        </a:p>
      </dgm:t>
    </dgm:pt>
    <dgm:pt modelId="{7CE0BF47-24D2-4BD8-8741-DB8A0143D881}">
      <dgm:prSet/>
      <dgm:spPr/>
      <dgm:t>
        <a:bodyPr/>
        <a:lstStyle/>
        <a:p>
          <a:pPr algn="ctr"/>
          <a:r>
            <a:rPr lang="en-US"/>
            <a:t>Risk Management Policy – Outlines TS Security Solutions’ approach to enterprise risk</a:t>
          </a:r>
        </a:p>
      </dgm:t>
    </dgm:pt>
    <dgm:pt modelId="{EDA5B26C-FA0E-439E-BE08-688A407F108D}" type="parTrans" cxnId="{4171EBB0-9DC8-4EDF-B7A6-3E6CBBB5E656}">
      <dgm:prSet/>
      <dgm:spPr/>
      <dgm:t>
        <a:bodyPr/>
        <a:lstStyle/>
        <a:p>
          <a:pPr algn="ctr"/>
          <a:endParaRPr lang="en-US"/>
        </a:p>
      </dgm:t>
    </dgm:pt>
    <dgm:pt modelId="{6A556BBC-019D-411F-AF4F-DD8F41DCDFB3}" type="sibTrans" cxnId="{4171EBB0-9DC8-4EDF-B7A6-3E6CBBB5E656}">
      <dgm:prSet/>
      <dgm:spPr/>
      <dgm:t>
        <a:bodyPr/>
        <a:lstStyle/>
        <a:p>
          <a:pPr algn="ctr"/>
          <a:endParaRPr lang="en-US"/>
        </a:p>
      </dgm:t>
    </dgm:pt>
    <dgm:pt modelId="{B2653270-8998-4729-901D-882C9BC3F5ED}">
      <dgm:prSet/>
      <dgm:spPr/>
      <dgm:t>
        <a:bodyPr/>
        <a:lstStyle/>
        <a:p>
          <a:pPr algn="ctr"/>
          <a:r>
            <a:rPr lang="en-US" dirty="0"/>
            <a:t>Risk Assessment Report – A practical evaluation of threats, vulnerabilities, and control gaps</a:t>
          </a:r>
        </a:p>
      </dgm:t>
    </dgm:pt>
    <dgm:pt modelId="{83BDA7A0-8F9E-4659-BB2C-B9BC95A0A17C}" type="parTrans" cxnId="{001C6592-890C-447C-94FD-7B004D23C659}">
      <dgm:prSet/>
      <dgm:spPr/>
      <dgm:t>
        <a:bodyPr/>
        <a:lstStyle/>
        <a:p>
          <a:pPr algn="ctr"/>
          <a:endParaRPr lang="en-US"/>
        </a:p>
      </dgm:t>
    </dgm:pt>
    <dgm:pt modelId="{BE40D601-270B-4B9F-A1B4-81D729721B86}" type="sibTrans" cxnId="{001C6592-890C-447C-94FD-7B004D23C659}">
      <dgm:prSet/>
      <dgm:spPr/>
      <dgm:t>
        <a:bodyPr/>
        <a:lstStyle/>
        <a:p>
          <a:pPr algn="ctr"/>
          <a:endParaRPr lang="en-US"/>
        </a:p>
      </dgm:t>
    </dgm:pt>
    <dgm:pt modelId="{1C2A06DF-7BA4-42E4-AF74-FA87FE9262FD}">
      <dgm:prSet/>
      <dgm:spPr/>
      <dgm:t>
        <a:bodyPr/>
        <a:lstStyle/>
        <a:p>
          <a:pPr algn="ctr"/>
          <a:r>
            <a:rPr lang="en-US"/>
            <a:t>Incident Response Plan – Provides structure for fast, effective response to security events</a:t>
          </a:r>
        </a:p>
      </dgm:t>
    </dgm:pt>
    <dgm:pt modelId="{89D94FD9-C88D-42F1-9BD5-3119E1AB59FA}" type="parTrans" cxnId="{92624C3E-80ED-4F05-8DDC-831E4B28B3C6}">
      <dgm:prSet/>
      <dgm:spPr/>
      <dgm:t>
        <a:bodyPr/>
        <a:lstStyle/>
        <a:p>
          <a:pPr algn="ctr"/>
          <a:endParaRPr lang="en-US"/>
        </a:p>
      </dgm:t>
    </dgm:pt>
    <dgm:pt modelId="{311FDD68-77CD-4618-914A-DBB8CA1293BD}" type="sibTrans" cxnId="{92624C3E-80ED-4F05-8DDC-831E4B28B3C6}">
      <dgm:prSet/>
      <dgm:spPr/>
      <dgm:t>
        <a:bodyPr/>
        <a:lstStyle/>
        <a:p>
          <a:pPr algn="ctr"/>
          <a:endParaRPr lang="en-US"/>
        </a:p>
      </dgm:t>
    </dgm:pt>
    <dgm:pt modelId="{403E3D69-126A-49EF-9B5E-DA0D428DC93D}">
      <dgm:prSet/>
      <dgm:spPr/>
      <dgm:t>
        <a:bodyPr/>
        <a:lstStyle/>
        <a:p>
          <a:pPr algn="ctr"/>
          <a:r>
            <a:rPr lang="en-US"/>
            <a:t>Data Retention and Disposal Policy – Aligns data lifecycle with compliance and security needs </a:t>
          </a:r>
        </a:p>
      </dgm:t>
    </dgm:pt>
    <dgm:pt modelId="{CCE06216-8D19-426F-888C-8441B88EFEC9}" type="parTrans" cxnId="{94348935-1381-4D9D-985D-C79475EC72BD}">
      <dgm:prSet/>
      <dgm:spPr/>
      <dgm:t>
        <a:bodyPr/>
        <a:lstStyle/>
        <a:p>
          <a:pPr algn="ctr"/>
          <a:endParaRPr lang="en-US"/>
        </a:p>
      </dgm:t>
    </dgm:pt>
    <dgm:pt modelId="{0D08882A-4001-42BA-BF24-5C66DBC11CFE}" type="sibTrans" cxnId="{94348935-1381-4D9D-985D-C79475EC72BD}">
      <dgm:prSet/>
      <dgm:spPr/>
      <dgm:t>
        <a:bodyPr/>
        <a:lstStyle/>
        <a:p>
          <a:pPr algn="ctr"/>
          <a:endParaRPr lang="en-US"/>
        </a:p>
      </dgm:t>
    </dgm:pt>
    <dgm:pt modelId="{9AD05846-C93B-4C07-9C73-4DB090F06377}">
      <dgm:prSet/>
      <dgm:spPr/>
      <dgm:t>
        <a:bodyPr/>
        <a:lstStyle/>
        <a:p>
          <a:pPr algn="ctr"/>
          <a:r>
            <a:rPr lang="en-US"/>
            <a:t>Risk Scenario: SecureMail Gateway Assessment (sample assessment) – A use-case applying real controls to a simulated client system</a:t>
          </a:r>
        </a:p>
      </dgm:t>
    </dgm:pt>
    <dgm:pt modelId="{A237B2C0-7B3F-4E4E-9592-FD60E3E695BB}" type="parTrans" cxnId="{E394EB76-B8A4-4D2F-9BB4-2F27E0B89E4C}">
      <dgm:prSet/>
      <dgm:spPr/>
      <dgm:t>
        <a:bodyPr/>
        <a:lstStyle/>
        <a:p>
          <a:pPr algn="ctr"/>
          <a:endParaRPr lang="en-US"/>
        </a:p>
      </dgm:t>
    </dgm:pt>
    <dgm:pt modelId="{68FAB0C1-EDA8-479B-8268-3703241D31C3}" type="sibTrans" cxnId="{E394EB76-B8A4-4D2F-9BB4-2F27E0B89E4C}">
      <dgm:prSet/>
      <dgm:spPr/>
      <dgm:t>
        <a:bodyPr/>
        <a:lstStyle/>
        <a:p>
          <a:pPr algn="ctr"/>
          <a:endParaRPr lang="en-US"/>
        </a:p>
      </dgm:t>
    </dgm:pt>
    <dgm:pt modelId="{6BFF051B-3ED9-49ED-A906-D4AC4F355D48}" type="pres">
      <dgm:prSet presAssocID="{36DAA00E-10CD-46F0-9EE9-37F997213691}" presName="diagram" presStyleCnt="0">
        <dgm:presLayoutVars>
          <dgm:dir/>
          <dgm:resizeHandles val="exact"/>
        </dgm:presLayoutVars>
      </dgm:prSet>
      <dgm:spPr/>
    </dgm:pt>
    <dgm:pt modelId="{8C440063-86ED-4713-BD6A-0EE5F63E9956}" type="pres">
      <dgm:prSet presAssocID="{83360633-4385-4F76-92E2-640AAC1F8160}" presName="node" presStyleLbl="node1" presStyleIdx="0" presStyleCnt="7">
        <dgm:presLayoutVars>
          <dgm:bulletEnabled val="1"/>
        </dgm:presLayoutVars>
      </dgm:prSet>
      <dgm:spPr/>
    </dgm:pt>
    <dgm:pt modelId="{C1F09F82-12A1-40B0-A03F-5B3A49B3B2E4}" type="pres">
      <dgm:prSet presAssocID="{CBF91A58-45A8-46C9-AA31-2AAEC879BD80}" presName="sibTrans" presStyleCnt="0"/>
      <dgm:spPr/>
    </dgm:pt>
    <dgm:pt modelId="{535EB63E-8C0C-4300-95E0-3CD89779D089}" type="pres">
      <dgm:prSet presAssocID="{95D81BA8-6878-4F4D-9194-045AD3A5B8F7}" presName="node" presStyleLbl="node1" presStyleIdx="1" presStyleCnt="7">
        <dgm:presLayoutVars>
          <dgm:bulletEnabled val="1"/>
        </dgm:presLayoutVars>
      </dgm:prSet>
      <dgm:spPr/>
    </dgm:pt>
    <dgm:pt modelId="{97B47594-786A-4C99-A5EE-8B507CF64944}" type="pres">
      <dgm:prSet presAssocID="{E728A3EC-3C12-479F-B89B-8679DC0D2E88}" presName="sibTrans" presStyleCnt="0"/>
      <dgm:spPr/>
    </dgm:pt>
    <dgm:pt modelId="{7C425C40-1700-487D-9487-24E9C872AEA3}" type="pres">
      <dgm:prSet presAssocID="{7CE0BF47-24D2-4BD8-8741-DB8A0143D881}" presName="node" presStyleLbl="node1" presStyleIdx="2" presStyleCnt="7">
        <dgm:presLayoutVars>
          <dgm:bulletEnabled val="1"/>
        </dgm:presLayoutVars>
      </dgm:prSet>
      <dgm:spPr/>
    </dgm:pt>
    <dgm:pt modelId="{BC720418-9356-4037-9EE4-6950D4017BA0}" type="pres">
      <dgm:prSet presAssocID="{6A556BBC-019D-411F-AF4F-DD8F41DCDFB3}" presName="sibTrans" presStyleCnt="0"/>
      <dgm:spPr/>
    </dgm:pt>
    <dgm:pt modelId="{C0F8901E-95FD-4B29-B47D-528B7E8B87E3}" type="pres">
      <dgm:prSet presAssocID="{B2653270-8998-4729-901D-882C9BC3F5ED}" presName="node" presStyleLbl="node1" presStyleIdx="3" presStyleCnt="7">
        <dgm:presLayoutVars>
          <dgm:bulletEnabled val="1"/>
        </dgm:presLayoutVars>
      </dgm:prSet>
      <dgm:spPr/>
    </dgm:pt>
    <dgm:pt modelId="{A68E1FBC-36FD-46F5-B359-09F20D7CD2EE}" type="pres">
      <dgm:prSet presAssocID="{BE40D601-270B-4B9F-A1B4-81D729721B86}" presName="sibTrans" presStyleCnt="0"/>
      <dgm:spPr/>
    </dgm:pt>
    <dgm:pt modelId="{0A7F7507-706F-4867-85AE-FF656F249BAC}" type="pres">
      <dgm:prSet presAssocID="{1C2A06DF-7BA4-42E4-AF74-FA87FE9262FD}" presName="node" presStyleLbl="node1" presStyleIdx="4" presStyleCnt="7">
        <dgm:presLayoutVars>
          <dgm:bulletEnabled val="1"/>
        </dgm:presLayoutVars>
      </dgm:prSet>
      <dgm:spPr/>
    </dgm:pt>
    <dgm:pt modelId="{8385D1B0-4073-42DD-8991-758C49FC9EAB}" type="pres">
      <dgm:prSet presAssocID="{311FDD68-77CD-4618-914A-DBB8CA1293BD}" presName="sibTrans" presStyleCnt="0"/>
      <dgm:spPr/>
    </dgm:pt>
    <dgm:pt modelId="{16A8C271-F27D-4A37-BC3C-2D4EEDC81281}" type="pres">
      <dgm:prSet presAssocID="{403E3D69-126A-49EF-9B5E-DA0D428DC93D}" presName="node" presStyleLbl="node1" presStyleIdx="5" presStyleCnt="7">
        <dgm:presLayoutVars>
          <dgm:bulletEnabled val="1"/>
        </dgm:presLayoutVars>
      </dgm:prSet>
      <dgm:spPr/>
    </dgm:pt>
    <dgm:pt modelId="{931BE005-528B-4035-8222-F03D42BAFE99}" type="pres">
      <dgm:prSet presAssocID="{0D08882A-4001-42BA-BF24-5C66DBC11CFE}" presName="sibTrans" presStyleCnt="0"/>
      <dgm:spPr/>
    </dgm:pt>
    <dgm:pt modelId="{0621EDD4-9726-412C-85CF-052095BA7BC6}" type="pres">
      <dgm:prSet presAssocID="{9AD05846-C93B-4C07-9C73-4DB090F06377}" presName="node" presStyleLbl="node1" presStyleIdx="6" presStyleCnt="7">
        <dgm:presLayoutVars>
          <dgm:bulletEnabled val="1"/>
        </dgm:presLayoutVars>
      </dgm:prSet>
      <dgm:spPr/>
    </dgm:pt>
  </dgm:ptLst>
  <dgm:cxnLst>
    <dgm:cxn modelId="{CC3B7903-B7F0-4791-9FDB-2DA036EC9DEB}" type="presOf" srcId="{7CE0BF47-24D2-4BD8-8741-DB8A0143D881}" destId="{7C425C40-1700-487D-9487-24E9C872AEA3}" srcOrd="0" destOrd="0" presId="urn:microsoft.com/office/officeart/2005/8/layout/default"/>
    <dgm:cxn modelId="{7441FC1D-6DEB-4654-8845-9F6EB164F2F9}" type="presOf" srcId="{95D81BA8-6878-4F4D-9194-045AD3A5B8F7}" destId="{535EB63E-8C0C-4300-95E0-3CD89779D089}" srcOrd="0" destOrd="0" presId="urn:microsoft.com/office/officeart/2005/8/layout/default"/>
    <dgm:cxn modelId="{94348935-1381-4D9D-985D-C79475EC72BD}" srcId="{36DAA00E-10CD-46F0-9EE9-37F997213691}" destId="{403E3D69-126A-49EF-9B5E-DA0D428DC93D}" srcOrd="5" destOrd="0" parTransId="{CCE06216-8D19-426F-888C-8441B88EFEC9}" sibTransId="{0D08882A-4001-42BA-BF24-5C66DBC11CFE}"/>
    <dgm:cxn modelId="{92624C3E-80ED-4F05-8DDC-831E4B28B3C6}" srcId="{36DAA00E-10CD-46F0-9EE9-37F997213691}" destId="{1C2A06DF-7BA4-42E4-AF74-FA87FE9262FD}" srcOrd="4" destOrd="0" parTransId="{89D94FD9-C88D-42F1-9BD5-3119E1AB59FA}" sibTransId="{311FDD68-77CD-4618-914A-DBB8CA1293BD}"/>
    <dgm:cxn modelId="{F5849242-4512-4258-BAC2-27611C54FFB6}" srcId="{36DAA00E-10CD-46F0-9EE9-37F997213691}" destId="{83360633-4385-4F76-92E2-640AAC1F8160}" srcOrd="0" destOrd="0" parTransId="{061883E2-EFEF-4270-8ABB-9854EC1A3B50}" sibTransId="{CBF91A58-45A8-46C9-AA31-2AAEC879BD80}"/>
    <dgm:cxn modelId="{29EA8166-C140-4B08-8948-C3C2153EE8E7}" type="presOf" srcId="{403E3D69-126A-49EF-9B5E-DA0D428DC93D}" destId="{16A8C271-F27D-4A37-BC3C-2D4EEDC81281}" srcOrd="0" destOrd="0" presId="urn:microsoft.com/office/officeart/2005/8/layout/default"/>
    <dgm:cxn modelId="{E394EB76-B8A4-4D2F-9BB4-2F27E0B89E4C}" srcId="{36DAA00E-10CD-46F0-9EE9-37F997213691}" destId="{9AD05846-C93B-4C07-9C73-4DB090F06377}" srcOrd="6" destOrd="0" parTransId="{A237B2C0-7B3F-4E4E-9592-FD60E3E695BB}" sibTransId="{68FAB0C1-EDA8-479B-8268-3703241D31C3}"/>
    <dgm:cxn modelId="{52DF257E-EF61-4FD6-94CC-DB52EF723C9C}" type="presOf" srcId="{B2653270-8998-4729-901D-882C9BC3F5ED}" destId="{C0F8901E-95FD-4B29-B47D-528B7E8B87E3}" srcOrd="0" destOrd="0" presId="urn:microsoft.com/office/officeart/2005/8/layout/default"/>
    <dgm:cxn modelId="{001C6592-890C-447C-94FD-7B004D23C659}" srcId="{36DAA00E-10CD-46F0-9EE9-37F997213691}" destId="{B2653270-8998-4729-901D-882C9BC3F5ED}" srcOrd="3" destOrd="0" parTransId="{83BDA7A0-8F9E-4659-BB2C-B9BC95A0A17C}" sibTransId="{BE40D601-270B-4B9F-A1B4-81D729721B86}"/>
    <dgm:cxn modelId="{4171EBB0-9DC8-4EDF-B7A6-3E6CBBB5E656}" srcId="{36DAA00E-10CD-46F0-9EE9-37F997213691}" destId="{7CE0BF47-24D2-4BD8-8741-DB8A0143D881}" srcOrd="2" destOrd="0" parTransId="{EDA5B26C-FA0E-439E-BE08-688A407F108D}" sibTransId="{6A556BBC-019D-411F-AF4F-DD8F41DCDFB3}"/>
    <dgm:cxn modelId="{8AD180B5-6D39-4FE5-A156-94E23720AB11}" srcId="{36DAA00E-10CD-46F0-9EE9-37F997213691}" destId="{95D81BA8-6878-4F4D-9194-045AD3A5B8F7}" srcOrd="1" destOrd="0" parTransId="{DB2C7B22-F503-4F61-903A-FC2AE843B056}" sibTransId="{E728A3EC-3C12-479F-B89B-8679DC0D2E88}"/>
    <dgm:cxn modelId="{C617A7BB-0F26-4053-84FF-3B62F597EB87}" type="presOf" srcId="{36DAA00E-10CD-46F0-9EE9-37F997213691}" destId="{6BFF051B-3ED9-49ED-A906-D4AC4F355D48}" srcOrd="0" destOrd="0" presId="urn:microsoft.com/office/officeart/2005/8/layout/default"/>
    <dgm:cxn modelId="{42F47EC0-787B-434E-87CD-ACFE1FC44595}" type="presOf" srcId="{83360633-4385-4F76-92E2-640AAC1F8160}" destId="{8C440063-86ED-4713-BD6A-0EE5F63E9956}" srcOrd="0" destOrd="0" presId="urn:microsoft.com/office/officeart/2005/8/layout/default"/>
    <dgm:cxn modelId="{2DE2D9F3-D5C1-469A-AE91-70DB5ED87322}" type="presOf" srcId="{9AD05846-C93B-4C07-9C73-4DB090F06377}" destId="{0621EDD4-9726-412C-85CF-052095BA7BC6}" srcOrd="0" destOrd="0" presId="urn:microsoft.com/office/officeart/2005/8/layout/default"/>
    <dgm:cxn modelId="{35D9B6F9-AF3D-4896-9475-CBD5F7BB0EAD}" type="presOf" srcId="{1C2A06DF-7BA4-42E4-AF74-FA87FE9262FD}" destId="{0A7F7507-706F-4867-85AE-FF656F249BAC}" srcOrd="0" destOrd="0" presId="urn:microsoft.com/office/officeart/2005/8/layout/default"/>
    <dgm:cxn modelId="{5B316753-081D-492F-A50C-285DF879D6CC}" type="presParOf" srcId="{6BFF051B-3ED9-49ED-A906-D4AC4F355D48}" destId="{8C440063-86ED-4713-BD6A-0EE5F63E9956}" srcOrd="0" destOrd="0" presId="urn:microsoft.com/office/officeart/2005/8/layout/default"/>
    <dgm:cxn modelId="{00E9F1DA-0ADE-46E4-8724-069CCC6BF167}" type="presParOf" srcId="{6BFF051B-3ED9-49ED-A906-D4AC4F355D48}" destId="{C1F09F82-12A1-40B0-A03F-5B3A49B3B2E4}" srcOrd="1" destOrd="0" presId="urn:microsoft.com/office/officeart/2005/8/layout/default"/>
    <dgm:cxn modelId="{5F01FED6-4FBB-4AC0-A672-B79C04027CC6}" type="presParOf" srcId="{6BFF051B-3ED9-49ED-A906-D4AC4F355D48}" destId="{535EB63E-8C0C-4300-95E0-3CD89779D089}" srcOrd="2" destOrd="0" presId="urn:microsoft.com/office/officeart/2005/8/layout/default"/>
    <dgm:cxn modelId="{D9A6C3F4-A6FC-4A51-8F0E-72C2282A5C4B}" type="presParOf" srcId="{6BFF051B-3ED9-49ED-A906-D4AC4F355D48}" destId="{97B47594-786A-4C99-A5EE-8B507CF64944}" srcOrd="3" destOrd="0" presId="urn:microsoft.com/office/officeart/2005/8/layout/default"/>
    <dgm:cxn modelId="{BF338112-9101-4758-91B6-C9FB05F28D02}" type="presParOf" srcId="{6BFF051B-3ED9-49ED-A906-D4AC4F355D48}" destId="{7C425C40-1700-487D-9487-24E9C872AEA3}" srcOrd="4" destOrd="0" presId="urn:microsoft.com/office/officeart/2005/8/layout/default"/>
    <dgm:cxn modelId="{F384D7B7-D1BB-4429-91FF-23C72565DC2E}" type="presParOf" srcId="{6BFF051B-3ED9-49ED-A906-D4AC4F355D48}" destId="{BC720418-9356-4037-9EE4-6950D4017BA0}" srcOrd="5" destOrd="0" presId="urn:microsoft.com/office/officeart/2005/8/layout/default"/>
    <dgm:cxn modelId="{7DC39845-E5DB-4314-8213-6185FC8E375E}" type="presParOf" srcId="{6BFF051B-3ED9-49ED-A906-D4AC4F355D48}" destId="{C0F8901E-95FD-4B29-B47D-528B7E8B87E3}" srcOrd="6" destOrd="0" presId="urn:microsoft.com/office/officeart/2005/8/layout/default"/>
    <dgm:cxn modelId="{C09751CE-1335-4712-AF0D-CD1299718233}" type="presParOf" srcId="{6BFF051B-3ED9-49ED-A906-D4AC4F355D48}" destId="{A68E1FBC-36FD-46F5-B359-09F20D7CD2EE}" srcOrd="7" destOrd="0" presId="urn:microsoft.com/office/officeart/2005/8/layout/default"/>
    <dgm:cxn modelId="{42E520BF-7E77-4E1C-93F3-F433561704ED}" type="presParOf" srcId="{6BFF051B-3ED9-49ED-A906-D4AC4F355D48}" destId="{0A7F7507-706F-4867-85AE-FF656F249BAC}" srcOrd="8" destOrd="0" presId="urn:microsoft.com/office/officeart/2005/8/layout/default"/>
    <dgm:cxn modelId="{DC3EA00E-E3DA-4075-8AEE-B6497BCF7A3A}" type="presParOf" srcId="{6BFF051B-3ED9-49ED-A906-D4AC4F355D48}" destId="{8385D1B0-4073-42DD-8991-758C49FC9EAB}" srcOrd="9" destOrd="0" presId="urn:microsoft.com/office/officeart/2005/8/layout/default"/>
    <dgm:cxn modelId="{43E9A134-4812-4382-AA1F-C2A3925619C3}" type="presParOf" srcId="{6BFF051B-3ED9-49ED-A906-D4AC4F355D48}" destId="{16A8C271-F27D-4A37-BC3C-2D4EEDC81281}" srcOrd="10" destOrd="0" presId="urn:microsoft.com/office/officeart/2005/8/layout/default"/>
    <dgm:cxn modelId="{0D6A5014-6F16-4024-9C68-04F6EC8D2500}" type="presParOf" srcId="{6BFF051B-3ED9-49ED-A906-D4AC4F355D48}" destId="{931BE005-528B-4035-8222-F03D42BAFE99}" srcOrd="11" destOrd="0" presId="urn:microsoft.com/office/officeart/2005/8/layout/default"/>
    <dgm:cxn modelId="{0CD6A321-D458-44D4-9CB3-4AD8E99A652F}" type="presParOf" srcId="{6BFF051B-3ED9-49ED-A906-D4AC4F355D48}" destId="{0621EDD4-9726-412C-85CF-052095BA7BC6}"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40063-86ED-4713-BD6A-0EE5F63E9956}">
      <dsp:nvSpPr>
        <dsp:cNvPr id="0" name=""/>
        <dsp:cNvSpPr/>
      </dsp:nvSpPr>
      <dsp:spPr>
        <a:xfrm>
          <a:off x="0" y="272777"/>
          <a:ext cx="2059908" cy="12359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Acceptable Use Policy – Establishes safe and responsible user behavior</a:t>
          </a:r>
        </a:p>
      </dsp:txBody>
      <dsp:txXfrm>
        <a:off x="0" y="272777"/>
        <a:ext cx="2059908" cy="1235945"/>
      </dsp:txXfrm>
    </dsp:sp>
    <dsp:sp modelId="{535EB63E-8C0C-4300-95E0-3CD89779D089}">
      <dsp:nvSpPr>
        <dsp:cNvPr id="0" name=""/>
        <dsp:cNvSpPr/>
      </dsp:nvSpPr>
      <dsp:spPr>
        <a:xfrm>
          <a:off x="2265899" y="272777"/>
          <a:ext cx="2059908" cy="12359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Information Classification and Management Policy – Defines data sensitivity tiers and handling</a:t>
          </a:r>
        </a:p>
      </dsp:txBody>
      <dsp:txXfrm>
        <a:off x="2265899" y="272777"/>
        <a:ext cx="2059908" cy="1235945"/>
      </dsp:txXfrm>
    </dsp:sp>
    <dsp:sp modelId="{7C425C40-1700-487D-9487-24E9C872AEA3}">
      <dsp:nvSpPr>
        <dsp:cNvPr id="0" name=""/>
        <dsp:cNvSpPr/>
      </dsp:nvSpPr>
      <dsp:spPr>
        <a:xfrm>
          <a:off x="4531798" y="272777"/>
          <a:ext cx="2059908" cy="12359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Risk Management Policy – Outlines TS Security Solutions’ approach to enterprise risk</a:t>
          </a:r>
        </a:p>
      </dsp:txBody>
      <dsp:txXfrm>
        <a:off x="4531798" y="272777"/>
        <a:ext cx="2059908" cy="1235945"/>
      </dsp:txXfrm>
    </dsp:sp>
    <dsp:sp modelId="{C0F8901E-95FD-4B29-B47D-528B7E8B87E3}">
      <dsp:nvSpPr>
        <dsp:cNvPr id="0" name=""/>
        <dsp:cNvSpPr/>
      </dsp:nvSpPr>
      <dsp:spPr>
        <a:xfrm>
          <a:off x="0" y="1714713"/>
          <a:ext cx="2059908" cy="12359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Risk Assessment Report – A practical evaluation of threats, vulnerabilities, and control gaps</a:t>
          </a:r>
        </a:p>
      </dsp:txBody>
      <dsp:txXfrm>
        <a:off x="0" y="1714713"/>
        <a:ext cx="2059908" cy="1235945"/>
      </dsp:txXfrm>
    </dsp:sp>
    <dsp:sp modelId="{0A7F7507-706F-4867-85AE-FF656F249BAC}">
      <dsp:nvSpPr>
        <dsp:cNvPr id="0" name=""/>
        <dsp:cNvSpPr/>
      </dsp:nvSpPr>
      <dsp:spPr>
        <a:xfrm>
          <a:off x="2265899" y="1714713"/>
          <a:ext cx="2059908" cy="12359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Incident Response Plan – Provides structure for fast, effective response to security events</a:t>
          </a:r>
        </a:p>
      </dsp:txBody>
      <dsp:txXfrm>
        <a:off x="2265899" y="1714713"/>
        <a:ext cx="2059908" cy="1235945"/>
      </dsp:txXfrm>
    </dsp:sp>
    <dsp:sp modelId="{16A8C271-F27D-4A37-BC3C-2D4EEDC81281}">
      <dsp:nvSpPr>
        <dsp:cNvPr id="0" name=""/>
        <dsp:cNvSpPr/>
      </dsp:nvSpPr>
      <dsp:spPr>
        <a:xfrm>
          <a:off x="4531798" y="1714713"/>
          <a:ext cx="2059908" cy="12359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Retention and Disposal Policy – Aligns data lifecycle with compliance and security needs </a:t>
          </a:r>
        </a:p>
      </dsp:txBody>
      <dsp:txXfrm>
        <a:off x="4531798" y="1714713"/>
        <a:ext cx="2059908" cy="1235945"/>
      </dsp:txXfrm>
    </dsp:sp>
    <dsp:sp modelId="{0621EDD4-9726-412C-85CF-052095BA7BC6}">
      <dsp:nvSpPr>
        <dsp:cNvPr id="0" name=""/>
        <dsp:cNvSpPr/>
      </dsp:nvSpPr>
      <dsp:spPr>
        <a:xfrm>
          <a:off x="2265899" y="3156649"/>
          <a:ext cx="2059908" cy="12359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Risk Scenario: SecureMail Gateway Assessment (sample assessment) – A use-case applying real controls to a simulated client system</a:t>
          </a:r>
        </a:p>
      </dsp:txBody>
      <dsp:txXfrm>
        <a:off x="2265899" y="3156649"/>
        <a:ext cx="2059908" cy="123594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008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74778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38F49-B3E2-4BF0-BEC7-C30D34ABBB8D}" type="datetime1">
              <a:rPr lang="en-US" smtClean="0"/>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C12960-6E85-460F-B6E3-5B82CB31AF3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57711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714302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C12960-6E85-460F-B6E3-5B82CB31AF3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76273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955619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51784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8720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6950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4261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431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7/25/2025</a:t>
            </a:fld>
            <a:endParaRPr lang="en-US"/>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123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7/25/2025</a:t>
            </a:fld>
            <a:endParaRPr lang="en-US"/>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6675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7/25/2025</a:t>
            </a:fld>
            <a:endParaRPr lang="en-US"/>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6354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0776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0400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A38F49-B3E2-4BF0-BEC7-C30D34ABBB8D}" type="datetime1">
              <a:rPr lang="en-US" smtClean="0"/>
              <a:t>7/25/2025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3401539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terious" TargetMode="External"/><Relationship Id="rId2" Type="http://schemas.openxmlformats.org/officeDocument/2006/relationships/hyperlink" Target="mailto:teriousstephens@gmail.com" TargetMode="External"/><Relationship Id="rId1" Type="http://schemas.openxmlformats.org/officeDocument/2006/relationships/slideLayout" Target="../slideLayouts/slideLayout2.xml"/><Relationship Id="rId4" Type="http://schemas.openxmlformats.org/officeDocument/2006/relationships/hyperlink" Target="https://github.com/tstep68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aptien.com/en/kb/articles/what-is-grc" TargetMode="External"/><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hyperlink" Target="http://libreshot.com/business-analysis/"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irexsystems.com/resource/nist-incident-response/"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hebluediamondgallery.com/tablet-dictionary/c/confidential.html" TargetMode="External"/><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egovernment-computing.de/seppmail-verschluesselt-mails-bei-der-tu-dresden-a-767270/"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E9FE3F9-B6F2-1B48-4DE8-578CB90549B1}"/>
              </a:ext>
            </a:extLst>
          </p:cNvPr>
          <p:cNvSpPr>
            <a:spLocks noGrp="1"/>
          </p:cNvSpPr>
          <p:nvPr>
            <p:ph type="ctrTitle"/>
          </p:nvPr>
        </p:nvSpPr>
        <p:spPr>
          <a:xfrm>
            <a:off x="540279" y="1795849"/>
            <a:ext cx="3778870" cy="3114818"/>
          </a:xfrm>
        </p:spPr>
        <p:txBody>
          <a:bodyPr>
            <a:normAutofit/>
          </a:bodyPr>
          <a:lstStyle/>
          <a:p>
            <a:pPr>
              <a:lnSpc>
                <a:spcPct val="90000"/>
              </a:lnSpc>
            </a:pPr>
            <a:r>
              <a:rPr lang="en-US" sz="3400">
                <a:solidFill>
                  <a:srgbClr val="FEFFFF"/>
                </a:solidFill>
              </a:rPr>
              <a:t>TS Security Solutions: Governance, Risk, and Compliance (GRC) Portfolio</a:t>
            </a:r>
          </a:p>
        </p:txBody>
      </p:sp>
      <p:pic>
        <p:nvPicPr>
          <p:cNvPr id="4" name="Picture 3" descr="A web of dots connected">
            <a:extLst>
              <a:ext uri="{FF2B5EF4-FFF2-40B4-BE49-F238E27FC236}">
                <a16:creationId xmlns:a16="http://schemas.microsoft.com/office/drawing/2014/main" id="{5691CA40-90EB-99E1-8279-B8BA86F35566}"/>
              </a:ext>
            </a:extLst>
          </p:cNvPr>
          <p:cNvPicPr>
            <a:picLocks noChangeAspect="1"/>
          </p:cNvPicPr>
          <p:nvPr/>
        </p:nvPicPr>
        <p:blipFill>
          <a:blip r:embed="rId2"/>
          <a:srcRect l="17465" t="3279" r="34871" b="1"/>
          <a:stretch>
            <a:fillRect/>
          </a:stretch>
        </p:blipFill>
        <p:spPr>
          <a:xfrm>
            <a:off x="4639732" y="10"/>
            <a:ext cx="7552267" cy="6857990"/>
          </a:xfrm>
          <a:prstGeom prst="rect">
            <a:avLst/>
          </a:prstGeom>
        </p:spPr>
      </p:pic>
      <p:sp>
        <p:nvSpPr>
          <p:cNvPr id="15" name="Freeform 5">
            <a:extLst>
              <a:ext uri="{FF2B5EF4-FFF2-40B4-BE49-F238E27FC236}">
                <a16:creationId xmlns:a16="http://schemas.microsoft.com/office/drawing/2014/main" id="{64D236DE-BD07-488F-B236-DDEEFFF7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BA9F9A0-84AB-8948-4478-8CD0B8799790}"/>
              </a:ext>
            </a:extLst>
          </p:cNvPr>
          <p:cNvSpPr>
            <a:spLocks noGrp="1"/>
          </p:cNvSpPr>
          <p:nvPr>
            <p:ph type="subTitle" idx="1"/>
          </p:nvPr>
        </p:nvSpPr>
        <p:spPr>
          <a:xfrm>
            <a:off x="540279" y="5189400"/>
            <a:ext cx="3778870" cy="544260"/>
          </a:xfrm>
        </p:spPr>
        <p:txBody>
          <a:bodyPr anchor="ctr">
            <a:normAutofit/>
          </a:bodyPr>
          <a:lstStyle/>
          <a:p>
            <a:pPr>
              <a:lnSpc>
                <a:spcPct val="90000"/>
              </a:lnSpc>
            </a:pPr>
            <a:r>
              <a:rPr lang="en-US" sz="1200" dirty="0">
                <a:solidFill>
                  <a:srgbClr val="FEFFFF"/>
                </a:solidFill>
              </a:rPr>
              <a:t>A Real world GRC strategy approach backed by policy, risk, and compliance expertise</a:t>
            </a:r>
          </a:p>
        </p:txBody>
      </p:sp>
    </p:spTree>
    <p:extLst>
      <p:ext uri="{BB962C8B-B14F-4D97-AF65-F5344CB8AC3E}">
        <p14:creationId xmlns:p14="http://schemas.microsoft.com/office/powerpoint/2010/main" val="22804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6E15FA-1DD0-B13B-23F8-748F732380CD}"/>
              </a:ext>
            </a:extLst>
          </p:cNvPr>
          <p:cNvSpPr>
            <a:spLocks noGrp="1"/>
          </p:cNvSpPr>
          <p:nvPr>
            <p:ph type="title"/>
          </p:nvPr>
        </p:nvSpPr>
        <p:spPr/>
        <p:txBody>
          <a:bodyPr/>
          <a:lstStyle/>
          <a:p>
            <a:pPr algn="ctr"/>
            <a:r>
              <a:rPr lang="en-US" dirty="0"/>
              <a:t>My Contact Info</a:t>
            </a:r>
          </a:p>
        </p:txBody>
      </p:sp>
      <p:sp>
        <p:nvSpPr>
          <p:cNvPr id="6" name="Content Placeholder 5">
            <a:extLst>
              <a:ext uri="{FF2B5EF4-FFF2-40B4-BE49-F238E27FC236}">
                <a16:creationId xmlns:a16="http://schemas.microsoft.com/office/drawing/2014/main" id="{74AD0599-765B-A8BC-1715-011BB0E9E745}"/>
              </a:ext>
            </a:extLst>
          </p:cNvPr>
          <p:cNvSpPr>
            <a:spLocks noGrp="1"/>
          </p:cNvSpPr>
          <p:nvPr>
            <p:ph idx="1"/>
          </p:nvPr>
        </p:nvSpPr>
        <p:spPr/>
        <p:txBody>
          <a:bodyPr>
            <a:normAutofit/>
          </a:bodyPr>
          <a:lstStyle/>
          <a:p>
            <a:pPr marL="0" indent="0" algn="ctr">
              <a:buNone/>
            </a:pPr>
            <a:r>
              <a:rPr lang="en-US" sz="2800" dirty="0"/>
              <a:t>Email: </a:t>
            </a:r>
            <a:r>
              <a:rPr lang="en-US" sz="2800" dirty="0">
                <a:hlinkClick r:id="rId2"/>
              </a:rPr>
              <a:t>teriousstephens@gmail.com</a:t>
            </a:r>
            <a:endParaRPr lang="en-US" sz="2800" dirty="0"/>
          </a:p>
          <a:p>
            <a:pPr marL="0" indent="0" algn="ctr">
              <a:buNone/>
            </a:pPr>
            <a:r>
              <a:rPr lang="en-US" sz="2800" dirty="0"/>
              <a:t>LinkedIn: </a:t>
            </a:r>
            <a:r>
              <a:rPr lang="en-US" sz="2800" dirty="0">
                <a:hlinkClick r:id="rId3"/>
              </a:rPr>
              <a:t>https://www.linkedin.com/in/terious</a:t>
            </a:r>
            <a:endParaRPr lang="en-US" sz="2800" dirty="0"/>
          </a:p>
          <a:p>
            <a:pPr marL="0" indent="0" algn="ctr">
              <a:buNone/>
            </a:pPr>
            <a:r>
              <a:rPr lang="en-US" sz="2800" dirty="0"/>
              <a:t>Phone: 404.819.4385</a:t>
            </a:r>
          </a:p>
          <a:p>
            <a:pPr marL="0" indent="0" algn="ctr">
              <a:buNone/>
            </a:pPr>
            <a:r>
              <a:rPr lang="en-US" sz="2800" dirty="0"/>
              <a:t>GitHub: </a:t>
            </a:r>
            <a:r>
              <a:rPr lang="en-US" sz="2800" dirty="0">
                <a:hlinkClick r:id="rId4"/>
              </a:rPr>
              <a:t>https://github.com/tstep689</a:t>
            </a:r>
            <a:endParaRPr lang="en-US" sz="2800" dirty="0"/>
          </a:p>
          <a:p>
            <a:pPr marL="0" indent="0" algn="ctr">
              <a:buNone/>
            </a:pPr>
            <a:endParaRPr lang="en-US" sz="2800" dirty="0"/>
          </a:p>
        </p:txBody>
      </p:sp>
    </p:spTree>
    <p:extLst>
      <p:ext uri="{BB962C8B-B14F-4D97-AF65-F5344CB8AC3E}">
        <p14:creationId xmlns:p14="http://schemas.microsoft.com/office/powerpoint/2010/main" val="307553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B009-35F3-09F4-7287-5EA85FBA172B}"/>
              </a:ext>
            </a:extLst>
          </p:cNvPr>
          <p:cNvSpPr>
            <a:spLocks noGrp="1"/>
          </p:cNvSpPr>
          <p:nvPr>
            <p:ph type="title"/>
          </p:nvPr>
        </p:nvSpPr>
        <p:spPr/>
        <p:txBody>
          <a:bodyPr/>
          <a:lstStyle/>
          <a:p>
            <a:pPr algn="ctr"/>
            <a:r>
              <a:rPr lang="en-US" dirty="0"/>
              <a:t>About Terious Stephens &amp; TS Security Solutions</a:t>
            </a:r>
          </a:p>
        </p:txBody>
      </p:sp>
      <p:sp>
        <p:nvSpPr>
          <p:cNvPr id="3" name="Content Placeholder 2">
            <a:extLst>
              <a:ext uri="{FF2B5EF4-FFF2-40B4-BE49-F238E27FC236}">
                <a16:creationId xmlns:a16="http://schemas.microsoft.com/office/drawing/2014/main" id="{C5FB1FB5-C804-1C0A-8920-C1AB44FE6EF6}"/>
              </a:ext>
            </a:extLst>
          </p:cNvPr>
          <p:cNvSpPr>
            <a:spLocks noGrp="1"/>
          </p:cNvSpPr>
          <p:nvPr>
            <p:ph sz="half" idx="1"/>
          </p:nvPr>
        </p:nvSpPr>
        <p:spPr/>
        <p:txBody>
          <a:bodyPr>
            <a:normAutofit/>
          </a:bodyPr>
          <a:lstStyle/>
          <a:p>
            <a:pPr marL="0" indent="0">
              <a:buNone/>
            </a:pPr>
            <a:r>
              <a:rPr lang="en-US" dirty="0"/>
              <a:t>Terious Stephens</a:t>
            </a:r>
          </a:p>
          <a:p>
            <a:r>
              <a:rPr lang="en-US" dirty="0"/>
              <a:t>IT Professional with 15 years of experience in IT</a:t>
            </a:r>
          </a:p>
          <a:p>
            <a:r>
              <a:rPr lang="en-US" dirty="0"/>
              <a:t>Specializes in support, systems administration, data management, and information security</a:t>
            </a:r>
          </a:p>
          <a:p>
            <a:r>
              <a:rPr lang="en-US" dirty="0"/>
              <a:t>Strengths: Security documentation, risk assessment, control mapping, GRC frameworks, policy creation</a:t>
            </a:r>
          </a:p>
        </p:txBody>
      </p:sp>
      <p:sp>
        <p:nvSpPr>
          <p:cNvPr id="4" name="Content Placeholder 3">
            <a:extLst>
              <a:ext uri="{FF2B5EF4-FFF2-40B4-BE49-F238E27FC236}">
                <a16:creationId xmlns:a16="http://schemas.microsoft.com/office/drawing/2014/main" id="{CDE6FEC7-4FD4-E047-FC68-C707A608492F}"/>
              </a:ext>
            </a:extLst>
          </p:cNvPr>
          <p:cNvSpPr>
            <a:spLocks noGrp="1"/>
          </p:cNvSpPr>
          <p:nvPr>
            <p:ph sz="half" idx="2"/>
          </p:nvPr>
        </p:nvSpPr>
        <p:spPr/>
        <p:txBody>
          <a:bodyPr>
            <a:normAutofit/>
          </a:bodyPr>
          <a:lstStyle/>
          <a:p>
            <a:pPr marL="0" indent="0">
              <a:buNone/>
            </a:pPr>
            <a:r>
              <a:rPr lang="en-US" dirty="0"/>
              <a:t>TS Security Solutions</a:t>
            </a:r>
          </a:p>
          <a:p>
            <a:r>
              <a:rPr lang="en-US" dirty="0"/>
              <a:t>Sample cybersecurity consulting and documentation firm that specializes in creating actionable GRC strategies for small to mid-sized organizations.</a:t>
            </a:r>
          </a:p>
          <a:p>
            <a:r>
              <a:rPr lang="en-US" dirty="0"/>
              <a:t>The mission of the company is to deliver scalable, compliant, and secure solutions through clear policy, risk insights, and incident preparedness.</a:t>
            </a:r>
          </a:p>
        </p:txBody>
      </p:sp>
    </p:spTree>
    <p:extLst>
      <p:ext uri="{BB962C8B-B14F-4D97-AF65-F5344CB8AC3E}">
        <p14:creationId xmlns:p14="http://schemas.microsoft.com/office/powerpoint/2010/main" val="156844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96C8F61B-DE68-2A09-09A4-BFC5EBBDAFFE}"/>
            </a:ext>
          </a:extLst>
        </p:cNvPr>
        <p:cNvGrpSpPr/>
        <p:nvPr/>
      </p:nvGrpSpPr>
      <p:grpSpPr>
        <a:xfrm>
          <a:off x="0" y="0"/>
          <a:ext cx="0" cy="0"/>
          <a:chOff x="0" y="0"/>
          <a:chExt cx="0" cy="0"/>
        </a:xfrm>
      </p:grpSpPr>
      <p:grpSp>
        <p:nvGrpSpPr>
          <p:cNvPr id="134" name="Group 133">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5"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6"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7"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38"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39"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40"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41"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42"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43"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44"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45"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46"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48" name="Group 147">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9"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50"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51"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52"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53"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54"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55"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56"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57"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58"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59"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60"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62" name="Rectangle 161">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4"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66" name="Rectangle 165">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68" name="Group 167">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69"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70"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1"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2"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3"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4"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5"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76"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77"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78"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79"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80"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82" name="Group 181">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183"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84"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85"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86"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87"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88"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89"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90"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91"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92"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93"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94"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ED8C5425-2C54-C8B0-D7F4-B6076FB32CBC}"/>
              </a:ext>
            </a:extLst>
          </p:cNvPr>
          <p:cNvSpPr>
            <a:spLocks noGrp="1"/>
          </p:cNvSpPr>
          <p:nvPr>
            <p:ph type="title"/>
          </p:nvPr>
        </p:nvSpPr>
        <p:spPr>
          <a:xfrm>
            <a:off x="6483096" y="624110"/>
            <a:ext cx="5021516" cy="1280890"/>
          </a:xfrm>
        </p:spPr>
        <p:txBody>
          <a:bodyPr vert="horz" lIns="91440" tIns="45720" rIns="91440" bIns="45720" rtlCol="0" anchor="t">
            <a:normAutofit/>
          </a:bodyPr>
          <a:lstStyle/>
          <a:p>
            <a:pPr algn="ctr"/>
            <a:r>
              <a:rPr lang="en-US" dirty="0"/>
              <a:t>GRC Deliverables Overview</a:t>
            </a:r>
          </a:p>
        </p:txBody>
      </p:sp>
      <p:sp>
        <p:nvSpPr>
          <p:cNvPr id="196" name="Rectangle 195">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8"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5" name="Content Placeholder 16" descr="A diagram of a company&#10;&#10;AI-generated content may be incorrect.">
            <a:extLst>
              <a:ext uri="{FF2B5EF4-FFF2-40B4-BE49-F238E27FC236}">
                <a16:creationId xmlns:a16="http://schemas.microsoft.com/office/drawing/2014/main" id="{FA21CDD2-96C7-22FA-431C-E9487278C08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676" r="28030"/>
          <a:stretch>
            <a:fillRect/>
          </a:stretch>
        </p:blipFill>
        <p:spPr>
          <a:xfrm>
            <a:off x="-1555" y="1731"/>
            <a:ext cx="4671091" cy="6858000"/>
          </a:xfrm>
          <a:prstGeom prst="rect">
            <a:avLst/>
          </a:prstGeom>
        </p:spPr>
      </p:pic>
      <p:graphicFrame>
        <p:nvGraphicFramePr>
          <p:cNvPr id="200" name="Content Placeholder 10">
            <a:extLst>
              <a:ext uri="{FF2B5EF4-FFF2-40B4-BE49-F238E27FC236}">
                <a16:creationId xmlns:a16="http://schemas.microsoft.com/office/drawing/2014/main" id="{59745B0F-70CE-3378-6641-96B65A5990EC}"/>
              </a:ext>
            </a:extLst>
          </p:cNvPr>
          <p:cNvGraphicFramePr>
            <a:graphicFrameLocks noGrp="1"/>
          </p:cNvGraphicFramePr>
          <p:nvPr>
            <p:ph sz="half" idx="1"/>
            <p:extLst>
              <p:ext uri="{D42A27DB-BD31-4B8C-83A1-F6EECF244321}">
                <p14:modId xmlns:p14="http://schemas.microsoft.com/office/powerpoint/2010/main" val="3057306945"/>
              </p:ext>
            </p:extLst>
          </p:nvPr>
        </p:nvGraphicFramePr>
        <p:xfrm>
          <a:off x="5320892" y="1862785"/>
          <a:ext cx="6591707" cy="46653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825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7" name="Group 2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1" name="Rectangle 4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45" name="Rectangle 44">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7" name="Group 46">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48"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9"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0"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1"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2"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3"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4"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5"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6"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7"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58"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9"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1" name="Group 60">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2"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3"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4"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5"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6"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7"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8"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69"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0"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1"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2"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3"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5F5C0AC5-CA8E-80DE-31D1-F5FDB2473DB9}"/>
              </a:ext>
            </a:extLst>
          </p:cNvPr>
          <p:cNvSpPr>
            <a:spLocks noGrp="1"/>
          </p:cNvSpPr>
          <p:nvPr>
            <p:ph type="title"/>
          </p:nvPr>
        </p:nvSpPr>
        <p:spPr>
          <a:xfrm>
            <a:off x="6483096" y="624110"/>
            <a:ext cx="5021516" cy="1280890"/>
          </a:xfrm>
        </p:spPr>
        <p:txBody>
          <a:bodyPr vert="horz" lIns="91440" tIns="45720" rIns="91440" bIns="45720" rtlCol="0" anchor="t">
            <a:normAutofit/>
          </a:bodyPr>
          <a:lstStyle/>
          <a:p>
            <a:r>
              <a:rPr lang="en-US"/>
              <a:t>Risk Management Approach</a:t>
            </a:r>
          </a:p>
        </p:txBody>
      </p:sp>
      <p:sp>
        <p:nvSpPr>
          <p:cNvPr id="75" name="Rectangle 74">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8" name="Content Placeholder 7" descr="A computer and papers on a desk&#10;&#10;AI-generated content may be incorrect.">
            <a:extLst>
              <a:ext uri="{FF2B5EF4-FFF2-40B4-BE49-F238E27FC236}">
                <a16:creationId xmlns:a16="http://schemas.microsoft.com/office/drawing/2014/main" id="{E8D39BA5-5AC2-F730-C00F-685E4411DDA3}"/>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585" r="26950" b="-2"/>
          <a:stretch>
            <a:fillRect/>
          </a:stretch>
        </p:blipFill>
        <p:spPr>
          <a:xfrm>
            <a:off x="-1555" y="1731"/>
            <a:ext cx="4671091" cy="6858000"/>
          </a:xfrm>
          <a:prstGeom prst="rect">
            <a:avLst/>
          </a:prstGeom>
        </p:spPr>
      </p:pic>
      <p:sp>
        <p:nvSpPr>
          <p:cNvPr id="5" name="Content Placeholder 4">
            <a:extLst>
              <a:ext uri="{FF2B5EF4-FFF2-40B4-BE49-F238E27FC236}">
                <a16:creationId xmlns:a16="http://schemas.microsoft.com/office/drawing/2014/main" id="{B62466DA-76DB-C035-33F3-4F80BF0EAC44}"/>
              </a:ext>
            </a:extLst>
          </p:cNvPr>
          <p:cNvSpPr>
            <a:spLocks noGrp="1"/>
          </p:cNvSpPr>
          <p:nvPr>
            <p:ph sz="half" idx="1"/>
          </p:nvPr>
        </p:nvSpPr>
        <p:spPr>
          <a:xfrm>
            <a:off x="6438191" y="2133600"/>
            <a:ext cx="5066419" cy="3777622"/>
          </a:xfrm>
        </p:spPr>
        <p:txBody>
          <a:bodyPr vert="horz" lIns="91440" tIns="45720" rIns="91440" bIns="45720" rtlCol="0">
            <a:normAutofit/>
          </a:bodyPr>
          <a:lstStyle/>
          <a:p>
            <a:pPr marL="0" indent="0">
              <a:lnSpc>
                <a:spcPct val="90000"/>
              </a:lnSpc>
            </a:pPr>
            <a:r>
              <a:rPr lang="en-US" sz="1500"/>
              <a:t>At TS Security Solutions, we believe risk should be both visible and actionable. Our approach begins with stakeholder interviews and ends with an updated, prioritized risk register.</a:t>
            </a:r>
          </a:p>
          <a:p>
            <a:pPr>
              <a:lnSpc>
                <a:spcPct val="90000"/>
              </a:lnSpc>
            </a:pPr>
            <a:r>
              <a:rPr lang="en-US" sz="1500"/>
              <a:t>Methodology includes qualitative analysis, likelihood and impact scoring, and alignment with NIST SP 800-30 and 800-53 controls.</a:t>
            </a:r>
          </a:p>
          <a:p>
            <a:pPr>
              <a:lnSpc>
                <a:spcPct val="90000"/>
              </a:lnSpc>
            </a:pPr>
            <a:r>
              <a:rPr lang="en-US" sz="1500"/>
              <a:t>Risks are not just documented, they’re scored, tracked, and assigned mitigation steps.</a:t>
            </a:r>
          </a:p>
          <a:p>
            <a:pPr>
              <a:lnSpc>
                <a:spcPct val="90000"/>
              </a:lnSpc>
            </a:pPr>
            <a:r>
              <a:rPr lang="en-US" sz="1500"/>
              <a:t>Deliverables include a matrix view of risks, scoring tables, and mapped NIST control IDs for every finding.</a:t>
            </a:r>
          </a:p>
        </p:txBody>
      </p:sp>
    </p:spTree>
    <p:extLst>
      <p:ext uri="{BB962C8B-B14F-4D97-AF65-F5344CB8AC3E}">
        <p14:creationId xmlns:p14="http://schemas.microsoft.com/office/powerpoint/2010/main" val="372743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9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9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9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9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9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0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0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0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0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0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0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07" name="Group 10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0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1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1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1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1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1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1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1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1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1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1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21" name="Rectangle 12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25" name="Rectangle 124">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27" name="Group 126">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8"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9"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0"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31"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32"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33"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34"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35"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36"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37"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38"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39"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41" name="Group 140">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142"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43"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44"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45"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46"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47"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48"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49"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50"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51"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52"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53"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1225FEEC-82A2-7AA7-E463-58D4EC081CE8}"/>
              </a:ext>
            </a:extLst>
          </p:cNvPr>
          <p:cNvSpPr>
            <a:spLocks noGrp="1"/>
          </p:cNvSpPr>
          <p:nvPr>
            <p:ph type="title"/>
          </p:nvPr>
        </p:nvSpPr>
        <p:spPr>
          <a:xfrm>
            <a:off x="6483096" y="624110"/>
            <a:ext cx="5021516" cy="1280890"/>
          </a:xfrm>
        </p:spPr>
        <p:txBody>
          <a:bodyPr vert="horz" lIns="91440" tIns="45720" rIns="91440" bIns="45720" rtlCol="0" anchor="t">
            <a:normAutofit/>
          </a:bodyPr>
          <a:lstStyle/>
          <a:p>
            <a:r>
              <a:rPr lang="en-US"/>
              <a:t>Incident Response Framework</a:t>
            </a:r>
          </a:p>
        </p:txBody>
      </p:sp>
      <p:sp>
        <p:nvSpPr>
          <p:cNvPr id="155" name="Rectangle 154">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7"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18" name="Content Placeholder 17" descr="A diagram of steps for accident response&#10;&#10;AI-generated content may be incorrect.">
            <a:extLst>
              <a:ext uri="{FF2B5EF4-FFF2-40B4-BE49-F238E27FC236}">
                <a16:creationId xmlns:a16="http://schemas.microsoft.com/office/drawing/2014/main" id="{6F32782B-44F7-73D4-C090-6F90C7BB451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714" r="8175"/>
          <a:stretch>
            <a:fillRect/>
          </a:stretch>
        </p:blipFill>
        <p:spPr>
          <a:xfrm>
            <a:off x="-1555" y="1731"/>
            <a:ext cx="4671091" cy="6858000"/>
          </a:xfrm>
          <a:prstGeom prst="rect">
            <a:avLst/>
          </a:prstGeom>
        </p:spPr>
      </p:pic>
      <p:sp>
        <p:nvSpPr>
          <p:cNvPr id="11" name="Content Placeholder 10">
            <a:extLst>
              <a:ext uri="{FF2B5EF4-FFF2-40B4-BE49-F238E27FC236}">
                <a16:creationId xmlns:a16="http://schemas.microsoft.com/office/drawing/2014/main" id="{B559C0CD-63D7-20AA-2437-C59A37DA08AB}"/>
              </a:ext>
            </a:extLst>
          </p:cNvPr>
          <p:cNvSpPr>
            <a:spLocks noGrp="1"/>
          </p:cNvSpPr>
          <p:nvPr>
            <p:ph sz="half" idx="1"/>
          </p:nvPr>
        </p:nvSpPr>
        <p:spPr>
          <a:xfrm>
            <a:off x="6438191" y="2133600"/>
            <a:ext cx="5066419" cy="3777622"/>
          </a:xfrm>
        </p:spPr>
        <p:txBody>
          <a:bodyPr vert="horz" lIns="91440" tIns="45720" rIns="91440" bIns="45720" rtlCol="0">
            <a:normAutofit/>
          </a:bodyPr>
          <a:lstStyle/>
          <a:p>
            <a:pPr marL="0" indent="0">
              <a:lnSpc>
                <a:spcPct val="90000"/>
              </a:lnSpc>
            </a:pPr>
            <a:r>
              <a:rPr lang="en-US" sz="1300" dirty="0"/>
              <a:t>Cyber incidents are inevitable, and chaos is not. Our Incident Response Plan, or IRP, follows a structured, actionable lifecycle:</a:t>
            </a:r>
          </a:p>
          <a:p>
            <a:pPr marL="457200" indent="-457200">
              <a:lnSpc>
                <a:spcPct val="90000"/>
              </a:lnSpc>
            </a:pPr>
            <a:r>
              <a:rPr lang="en-US" sz="1300" dirty="0"/>
              <a:t>Preparation: Building playbooks and identifying roles</a:t>
            </a:r>
          </a:p>
          <a:p>
            <a:pPr marL="457200" indent="-457200">
              <a:lnSpc>
                <a:spcPct val="90000"/>
              </a:lnSpc>
            </a:pPr>
            <a:r>
              <a:rPr lang="en-US" sz="1300" dirty="0"/>
              <a:t>Detection and Analysis: Triage, validate, assess scope</a:t>
            </a:r>
          </a:p>
          <a:p>
            <a:pPr marL="457200" indent="-457200">
              <a:lnSpc>
                <a:spcPct val="90000"/>
              </a:lnSpc>
            </a:pPr>
            <a:r>
              <a:rPr lang="en-US" sz="1300" dirty="0"/>
              <a:t>Containment: Short and long-term containment actions</a:t>
            </a:r>
          </a:p>
          <a:p>
            <a:pPr marL="457200" indent="-457200">
              <a:lnSpc>
                <a:spcPct val="90000"/>
              </a:lnSpc>
            </a:pPr>
            <a:r>
              <a:rPr lang="en-US" sz="1300" dirty="0"/>
              <a:t>Eradication and Recovery: Clean the system, restore backups and close vulnerabilities</a:t>
            </a:r>
          </a:p>
          <a:p>
            <a:pPr marL="457200" indent="-457200">
              <a:lnSpc>
                <a:spcPct val="90000"/>
              </a:lnSpc>
            </a:pPr>
            <a:r>
              <a:rPr lang="en-US" sz="1300" dirty="0"/>
              <a:t>Lessons Learned: Conduct post-mortem, update documentation, train staff</a:t>
            </a:r>
          </a:p>
          <a:p>
            <a:pPr marL="0" indent="0">
              <a:lnSpc>
                <a:spcPct val="90000"/>
              </a:lnSpc>
            </a:pPr>
            <a:r>
              <a:rPr lang="en-US" sz="1300" dirty="0"/>
              <a:t>This IRP is mapped to NIST SP 800-61 Rev. 2 and written with small security teams in mind, with it being easy to scale and fast to follow.</a:t>
            </a:r>
          </a:p>
        </p:txBody>
      </p:sp>
    </p:spTree>
    <p:extLst>
      <p:ext uri="{BB962C8B-B14F-4D97-AF65-F5344CB8AC3E}">
        <p14:creationId xmlns:p14="http://schemas.microsoft.com/office/powerpoint/2010/main" val="10364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7"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8"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9"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0"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1"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2"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3"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4"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5"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6"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7"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9" name="Group 2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0"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1"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2"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3"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4"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5"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6"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7"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8"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9"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40"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41"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3" name="Rectangle 42">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47" name="Rectangle 46">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9" name="Group 48">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50"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1"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2"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3"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4"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5"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6"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7"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8"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9"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60"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61"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63" name="Group 62">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4"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5"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6"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7"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8"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9"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70"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1"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2"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3"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4"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5"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5" name="Title 4">
            <a:extLst>
              <a:ext uri="{FF2B5EF4-FFF2-40B4-BE49-F238E27FC236}">
                <a16:creationId xmlns:a16="http://schemas.microsoft.com/office/drawing/2014/main" id="{EA811B8D-6FB8-0AC4-3D09-2BBBE7C6520A}"/>
              </a:ext>
            </a:extLst>
          </p:cNvPr>
          <p:cNvSpPr>
            <a:spLocks noGrp="1"/>
          </p:cNvSpPr>
          <p:nvPr>
            <p:ph type="title"/>
          </p:nvPr>
        </p:nvSpPr>
        <p:spPr>
          <a:xfrm>
            <a:off x="6483096" y="624110"/>
            <a:ext cx="5021516" cy="1280890"/>
          </a:xfrm>
        </p:spPr>
        <p:txBody>
          <a:bodyPr vert="horz" lIns="91440" tIns="45720" rIns="91440" bIns="45720" rtlCol="0" anchor="t">
            <a:normAutofit/>
          </a:bodyPr>
          <a:lstStyle/>
          <a:p>
            <a:r>
              <a:rPr lang="en-US"/>
              <a:t>Data Classification &amp; Retention Policy</a:t>
            </a:r>
          </a:p>
        </p:txBody>
      </p:sp>
      <p:sp>
        <p:nvSpPr>
          <p:cNvPr id="77" name="Rectangle 76">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9" name="Content Placeholder 8" descr="A tablet with a screen on it&#10;&#10;AI-generated content may be incorrect.">
            <a:extLst>
              <a:ext uri="{FF2B5EF4-FFF2-40B4-BE49-F238E27FC236}">
                <a16:creationId xmlns:a16="http://schemas.microsoft.com/office/drawing/2014/main" id="{EF0F0FA7-5816-3377-1B00-F979FF69F829}"/>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3968" r="10566" b="-2"/>
          <a:stretch>
            <a:fillRect/>
          </a:stretch>
        </p:blipFill>
        <p:spPr>
          <a:xfrm>
            <a:off x="-1555" y="1731"/>
            <a:ext cx="4671091" cy="6858000"/>
          </a:xfrm>
          <a:prstGeom prst="rect">
            <a:avLst/>
          </a:prstGeom>
        </p:spPr>
      </p:pic>
      <p:sp>
        <p:nvSpPr>
          <p:cNvPr id="7" name="Content Placeholder 6">
            <a:extLst>
              <a:ext uri="{FF2B5EF4-FFF2-40B4-BE49-F238E27FC236}">
                <a16:creationId xmlns:a16="http://schemas.microsoft.com/office/drawing/2014/main" id="{F6F39C25-522A-C3D5-6E17-A771AFF783C6}"/>
              </a:ext>
            </a:extLst>
          </p:cNvPr>
          <p:cNvSpPr>
            <a:spLocks noGrp="1"/>
          </p:cNvSpPr>
          <p:nvPr>
            <p:ph sz="half" idx="2"/>
          </p:nvPr>
        </p:nvSpPr>
        <p:spPr>
          <a:xfrm>
            <a:off x="6438191" y="2133600"/>
            <a:ext cx="5066419" cy="3777622"/>
          </a:xfrm>
        </p:spPr>
        <p:txBody>
          <a:bodyPr vert="horz" lIns="91440" tIns="45720" rIns="91440" bIns="45720" rtlCol="0">
            <a:normAutofit/>
          </a:bodyPr>
          <a:lstStyle/>
          <a:p>
            <a:pPr marL="0" indent="0">
              <a:lnSpc>
                <a:spcPct val="90000"/>
              </a:lnSpc>
            </a:pPr>
            <a:r>
              <a:rPr lang="en-US" sz="1500"/>
              <a:t>Handling sensitive data starts with </a:t>
            </a:r>
            <a:r>
              <a:rPr lang="en-US" sz="1500" b="1"/>
              <a:t>labeling it properly </a:t>
            </a:r>
            <a:r>
              <a:rPr lang="en-US" sz="1500"/>
              <a:t>and ends with </a:t>
            </a:r>
            <a:r>
              <a:rPr lang="en-US" sz="1500" b="1"/>
              <a:t>disposing of it securely</a:t>
            </a:r>
            <a:r>
              <a:rPr lang="en-US" sz="1500"/>
              <a:t>.</a:t>
            </a:r>
          </a:p>
          <a:p>
            <a:pPr>
              <a:lnSpc>
                <a:spcPct val="90000"/>
              </a:lnSpc>
            </a:pPr>
            <a:r>
              <a:rPr lang="en-US" sz="1500"/>
              <a:t>Classification levels: Pubic, Internal, Confidential, and Restricted</a:t>
            </a:r>
          </a:p>
          <a:p>
            <a:pPr>
              <a:lnSpc>
                <a:spcPct val="90000"/>
              </a:lnSpc>
            </a:pPr>
            <a:r>
              <a:rPr lang="en-US" sz="1500"/>
              <a:t>Each data type is tied to specific handling rules and retention timelines</a:t>
            </a:r>
          </a:p>
          <a:p>
            <a:pPr>
              <a:lnSpc>
                <a:spcPct val="90000"/>
              </a:lnSpc>
            </a:pPr>
            <a:r>
              <a:rPr lang="en-US" sz="1500"/>
              <a:t>Retention periods were designed around regulatory requirements, namely PCI and HIPAA, and practical storage policies</a:t>
            </a:r>
          </a:p>
          <a:p>
            <a:pPr>
              <a:lnSpc>
                <a:spcPct val="90000"/>
              </a:lnSpc>
            </a:pPr>
            <a:r>
              <a:rPr lang="en-US" sz="1500"/>
              <a:t>Disposal follows NIST SP 800-88, using digital shredding or hardware destruction procedures depending on sensitivity level</a:t>
            </a:r>
          </a:p>
          <a:p>
            <a:pPr marL="0" indent="0">
              <a:lnSpc>
                <a:spcPct val="90000"/>
              </a:lnSpc>
            </a:pPr>
            <a:r>
              <a:rPr lang="en-US" sz="1500"/>
              <a:t>This policy ensures organizations don’t just store data securely, they get rid of it correctly as well.</a:t>
            </a:r>
          </a:p>
          <a:p>
            <a:pPr>
              <a:lnSpc>
                <a:spcPct val="90000"/>
              </a:lnSpc>
            </a:pPr>
            <a:endParaRPr lang="en-US" sz="1500"/>
          </a:p>
        </p:txBody>
      </p:sp>
      <p:sp>
        <p:nvSpPr>
          <p:cNvPr id="10" name="TextBox 9">
            <a:extLst>
              <a:ext uri="{FF2B5EF4-FFF2-40B4-BE49-F238E27FC236}">
                <a16:creationId xmlns:a16="http://schemas.microsoft.com/office/drawing/2014/main" id="{C94765F3-090D-C12C-580D-91CC60173862}"/>
              </a:ext>
            </a:extLst>
          </p:cNvPr>
          <p:cNvSpPr txBox="1"/>
          <p:nvPr/>
        </p:nvSpPr>
        <p:spPr>
          <a:xfrm>
            <a:off x="1988994" y="6659676"/>
            <a:ext cx="26805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hebluediamondgallery.com/tablet-dictionary/c/confidential.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93388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7"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18"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19"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20"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21"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22"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23"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24"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25"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26"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27"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28"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30" name="Group 129">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1"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32"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33"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34"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35"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36"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37"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38"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39"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40"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41"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42"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44" name="Rectangle 143">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6"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148" name="Rectangle 147">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50" name="Group 149">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1"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52"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53"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4"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55"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56"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57"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58"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59"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60"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61"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62"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64" name="Group 163">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165"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66"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67"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68"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69"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70"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71"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72"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73"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74"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75"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76"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62980AAC-2AA6-7016-2CDD-991958B64B4D}"/>
              </a:ext>
            </a:extLst>
          </p:cNvPr>
          <p:cNvSpPr>
            <a:spLocks noGrp="1"/>
          </p:cNvSpPr>
          <p:nvPr>
            <p:ph type="title"/>
          </p:nvPr>
        </p:nvSpPr>
        <p:spPr>
          <a:xfrm>
            <a:off x="6483096" y="624110"/>
            <a:ext cx="5021516" cy="1280890"/>
          </a:xfrm>
        </p:spPr>
        <p:txBody>
          <a:bodyPr vert="horz" lIns="91440" tIns="45720" rIns="91440" bIns="45720" rtlCol="0" anchor="t">
            <a:normAutofit/>
          </a:bodyPr>
          <a:lstStyle/>
          <a:p>
            <a:pPr>
              <a:lnSpc>
                <a:spcPct val="90000"/>
              </a:lnSpc>
            </a:pPr>
            <a:r>
              <a:rPr lang="en-US" sz="2800"/>
              <a:t>Scenario Summary – SecureMail Gateway (sample)</a:t>
            </a:r>
          </a:p>
        </p:txBody>
      </p:sp>
      <p:sp>
        <p:nvSpPr>
          <p:cNvPr id="178" name="Rectangle 177">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0"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7" name="Content Placeholder 6" descr="A computer and phone with envelopes flying out of it">
            <a:extLst>
              <a:ext uri="{FF2B5EF4-FFF2-40B4-BE49-F238E27FC236}">
                <a16:creationId xmlns:a16="http://schemas.microsoft.com/office/drawing/2014/main" id="{58455826-3BF9-1CF0-C1A0-F1A7CCE94E3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00" r="31189"/>
          <a:stretch>
            <a:fillRect/>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7F5943D3-6222-7A91-1DCB-73F8EC0A00E1}"/>
              </a:ext>
            </a:extLst>
          </p:cNvPr>
          <p:cNvSpPr>
            <a:spLocks noGrp="1"/>
          </p:cNvSpPr>
          <p:nvPr>
            <p:ph sz="half" idx="1"/>
          </p:nvPr>
        </p:nvSpPr>
        <p:spPr>
          <a:xfrm>
            <a:off x="6438191" y="2133600"/>
            <a:ext cx="5066419" cy="3777622"/>
          </a:xfrm>
        </p:spPr>
        <p:txBody>
          <a:bodyPr vert="horz" lIns="91440" tIns="45720" rIns="91440" bIns="45720" rtlCol="0">
            <a:normAutofit lnSpcReduction="10000"/>
          </a:bodyPr>
          <a:lstStyle/>
          <a:p>
            <a:pPr>
              <a:lnSpc>
                <a:spcPct val="90000"/>
              </a:lnSpc>
            </a:pPr>
            <a:r>
              <a:rPr lang="en-US" sz="1100"/>
              <a:t>The SecureMail Gateway sample assessment illustrates the methodology that TS Security Solutions uses, in action.</a:t>
            </a:r>
          </a:p>
          <a:p>
            <a:pPr>
              <a:lnSpc>
                <a:spcPct val="90000"/>
              </a:lnSpc>
            </a:pPr>
            <a:r>
              <a:rPr lang="en-US" sz="1100"/>
              <a:t>Objective: Evaluate a secure email system for risks related to encryption, access control, and monitoring</a:t>
            </a:r>
          </a:p>
          <a:p>
            <a:pPr>
              <a:lnSpc>
                <a:spcPct val="90000"/>
              </a:lnSpc>
            </a:pPr>
            <a:r>
              <a:rPr lang="en-US" sz="1100"/>
              <a:t>Findings:</a:t>
            </a:r>
          </a:p>
          <a:p>
            <a:pPr lvl="1">
              <a:lnSpc>
                <a:spcPct val="90000"/>
              </a:lnSpc>
            </a:pPr>
            <a:r>
              <a:rPr lang="en-US" sz="1100"/>
              <a:t>Lack of encryption at rest</a:t>
            </a:r>
          </a:p>
          <a:p>
            <a:pPr lvl="1">
              <a:lnSpc>
                <a:spcPct val="90000"/>
              </a:lnSpc>
            </a:pPr>
            <a:r>
              <a:rPr lang="en-US" sz="1100"/>
              <a:t>No centralized logging or SIEM integration</a:t>
            </a:r>
          </a:p>
          <a:p>
            <a:pPr lvl="1">
              <a:lnSpc>
                <a:spcPct val="90000"/>
              </a:lnSpc>
            </a:pPr>
            <a:r>
              <a:rPr lang="en-US" sz="1100"/>
              <a:t>Weak user provisioning processes</a:t>
            </a:r>
          </a:p>
          <a:p>
            <a:pPr marL="228600" lvl="1">
              <a:lnSpc>
                <a:spcPct val="90000"/>
              </a:lnSpc>
            </a:pPr>
            <a:r>
              <a:rPr lang="en-US" sz="1100"/>
              <a:t>Recommendations:</a:t>
            </a:r>
          </a:p>
          <a:p>
            <a:pPr marL="466344" lvl="2">
              <a:lnSpc>
                <a:spcPct val="90000"/>
              </a:lnSpc>
            </a:pPr>
            <a:r>
              <a:rPr lang="en-US" sz="1100"/>
              <a:t>Enables AES-265 encryption</a:t>
            </a:r>
          </a:p>
          <a:p>
            <a:pPr marL="466344" lvl="2">
              <a:lnSpc>
                <a:spcPct val="90000"/>
              </a:lnSpc>
            </a:pPr>
            <a:r>
              <a:rPr lang="en-US" sz="1100"/>
              <a:t>Centralize logs and alerting</a:t>
            </a:r>
          </a:p>
          <a:p>
            <a:pPr marL="466344" lvl="2">
              <a:lnSpc>
                <a:spcPct val="90000"/>
              </a:lnSpc>
            </a:pPr>
            <a:r>
              <a:rPr lang="en-US" sz="1100"/>
              <a:t>Apply role-based access controls and conduct periodic reviews</a:t>
            </a:r>
          </a:p>
          <a:p>
            <a:pPr marL="228600" lvl="1">
              <a:lnSpc>
                <a:spcPct val="90000"/>
              </a:lnSpc>
            </a:pPr>
            <a:r>
              <a:rPr lang="en-US" sz="1100"/>
              <a:t>Outcome: Risks categorized, mitigation prioritized, and controls mapped to NIST (AC-2, AU-6, SC-12)</a:t>
            </a:r>
          </a:p>
          <a:p>
            <a:pPr marL="0" lvl="1">
              <a:lnSpc>
                <a:spcPct val="90000"/>
              </a:lnSpc>
            </a:pPr>
            <a:r>
              <a:rPr lang="en-US" sz="1100"/>
              <a:t>This write-up helps bridge the gap between theory and the day-to day reality of GRC consulting.</a:t>
            </a:r>
          </a:p>
        </p:txBody>
      </p:sp>
    </p:spTree>
    <p:extLst>
      <p:ext uri="{BB962C8B-B14F-4D97-AF65-F5344CB8AC3E}">
        <p14:creationId xmlns:p14="http://schemas.microsoft.com/office/powerpoint/2010/main" val="16339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7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7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7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8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8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84" name="Group 18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8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8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8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8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8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9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9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92"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9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9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9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9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98" name="Rectangle 19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202" name="Rectangle 201">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itle 9">
            <a:extLst>
              <a:ext uri="{FF2B5EF4-FFF2-40B4-BE49-F238E27FC236}">
                <a16:creationId xmlns:a16="http://schemas.microsoft.com/office/drawing/2014/main" id="{14515FA9-95AA-CDB2-FF0F-EEE7DBDDFD99}"/>
              </a:ext>
            </a:extLst>
          </p:cNvPr>
          <p:cNvSpPr>
            <a:spLocks noGrp="1"/>
          </p:cNvSpPr>
          <p:nvPr>
            <p:ph type="title"/>
          </p:nvPr>
        </p:nvSpPr>
        <p:spPr>
          <a:xfrm>
            <a:off x="1843391" y="624110"/>
            <a:ext cx="9383408" cy="1280890"/>
          </a:xfrm>
        </p:spPr>
        <p:txBody>
          <a:bodyPr vert="horz" lIns="91440" tIns="45720" rIns="91440" bIns="45720" rtlCol="0" anchor="t">
            <a:normAutofit/>
          </a:bodyPr>
          <a:lstStyle/>
          <a:p>
            <a:r>
              <a:rPr lang="en-US" sz="3600" dirty="0">
                <a:solidFill>
                  <a:schemeClr val="bg1"/>
                </a:solidFill>
              </a:rPr>
              <a:t>Compliance &amp; Framework Mapping</a:t>
            </a:r>
          </a:p>
        </p:txBody>
      </p:sp>
      <p:sp>
        <p:nvSpPr>
          <p:cNvPr id="206"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26" name="Content Placeholder 3">
            <a:extLst>
              <a:ext uri="{FF2B5EF4-FFF2-40B4-BE49-F238E27FC236}">
                <a16:creationId xmlns:a16="http://schemas.microsoft.com/office/drawing/2014/main" id="{EF44762B-6C46-762F-1874-FD8D635976C6}"/>
              </a:ext>
            </a:extLst>
          </p:cNvPr>
          <p:cNvGraphicFramePr>
            <a:graphicFrameLocks noGrp="1"/>
          </p:cNvGraphicFramePr>
          <p:nvPr>
            <p:ph idx="1"/>
            <p:extLst>
              <p:ext uri="{D42A27DB-BD31-4B8C-83A1-F6EECF244321}">
                <p14:modId xmlns:p14="http://schemas.microsoft.com/office/powerpoint/2010/main" val="3387393417"/>
              </p:ext>
            </p:extLst>
          </p:nvPr>
        </p:nvGraphicFramePr>
        <p:xfrm>
          <a:off x="1051602" y="2930805"/>
          <a:ext cx="10084609" cy="2962001"/>
        </p:xfrm>
        <a:graphic>
          <a:graphicData uri="http://schemas.openxmlformats.org/drawingml/2006/table">
            <a:tbl>
              <a:tblPr firstRow="1" bandRow="1">
                <a:noFill/>
                <a:tableStyleId>{8799B23B-EC83-4686-B30A-512413B5E67A}</a:tableStyleId>
              </a:tblPr>
              <a:tblGrid>
                <a:gridCol w="3358345">
                  <a:extLst>
                    <a:ext uri="{9D8B030D-6E8A-4147-A177-3AD203B41FA5}">
                      <a16:colId xmlns:a16="http://schemas.microsoft.com/office/drawing/2014/main" val="1596779976"/>
                    </a:ext>
                  </a:extLst>
                </a:gridCol>
                <a:gridCol w="1811201">
                  <a:extLst>
                    <a:ext uri="{9D8B030D-6E8A-4147-A177-3AD203B41FA5}">
                      <a16:colId xmlns:a16="http://schemas.microsoft.com/office/drawing/2014/main" val="337946564"/>
                    </a:ext>
                  </a:extLst>
                </a:gridCol>
                <a:gridCol w="1416365">
                  <a:extLst>
                    <a:ext uri="{9D8B030D-6E8A-4147-A177-3AD203B41FA5}">
                      <a16:colId xmlns:a16="http://schemas.microsoft.com/office/drawing/2014/main" val="1406257055"/>
                    </a:ext>
                  </a:extLst>
                </a:gridCol>
                <a:gridCol w="2326351">
                  <a:extLst>
                    <a:ext uri="{9D8B030D-6E8A-4147-A177-3AD203B41FA5}">
                      <a16:colId xmlns:a16="http://schemas.microsoft.com/office/drawing/2014/main" val="29001813"/>
                    </a:ext>
                  </a:extLst>
                </a:gridCol>
                <a:gridCol w="1172347">
                  <a:extLst>
                    <a:ext uri="{9D8B030D-6E8A-4147-A177-3AD203B41FA5}">
                      <a16:colId xmlns:a16="http://schemas.microsoft.com/office/drawing/2014/main" val="293782967"/>
                    </a:ext>
                  </a:extLst>
                </a:gridCol>
              </a:tblGrid>
              <a:tr h="469115">
                <a:tc>
                  <a:txBody>
                    <a:bodyPr/>
                    <a:lstStyle/>
                    <a:p>
                      <a:pPr algn="ctr"/>
                      <a:r>
                        <a:rPr lang="en-US" sz="1900" b="0" cap="none" spc="0" dirty="0">
                          <a:solidFill>
                            <a:schemeClr val="tx1"/>
                          </a:solidFill>
                        </a:rPr>
                        <a:t>Document/Policy</a:t>
                      </a:r>
                    </a:p>
                  </a:txBody>
                  <a:tcPr marL="0" marR="140013" marT="22874" marB="114375" anchor="b">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pPr algn="ctr"/>
                      <a:r>
                        <a:rPr lang="en-US" sz="1900" b="0" cap="none" spc="0" dirty="0">
                          <a:solidFill>
                            <a:schemeClr val="tx1"/>
                          </a:solidFill>
                        </a:rPr>
                        <a:t>NIST 800-53</a:t>
                      </a:r>
                    </a:p>
                  </a:txBody>
                  <a:tcPr marL="0" marR="140013" marT="22874" marB="114375" anchor="b">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pPr algn="ctr"/>
                      <a:r>
                        <a:rPr lang="en-US" sz="1900" b="0" cap="none" spc="0" dirty="0">
                          <a:solidFill>
                            <a:schemeClr val="tx1"/>
                          </a:solidFill>
                        </a:rPr>
                        <a:t>ISO 27001</a:t>
                      </a:r>
                    </a:p>
                  </a:txBody>
                  <a:tcPr marL="0" marR="140013" marT="22874" marB="114375" anchor="b">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pPr algn="ctr"/>
                      <a:r>
                        <a:rPr lang="en-US" sz="1900" b="0" cap="none" spc="0">
                          <a:solidFill>
                            <a:schemeClr val="tx1"/>
                          </a:solidFill>
                        </a:rPr>
                        <a:t>HIPAA Compliant</a:t>
                      </a:r>
                    </a:p>
                  </a:txBody>
                  <a:tcPr marL="0" marR="140013" marT="22874" marB="114375" anchor="b">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pPr algn="ctr"/>
                      <a:r>
                        <a:rPr lang="en-US" sz="1900" b="0" cap="none" spc="0">
                          <a:solidFill>
                            <a:schemeClr val="tx1"/>
                          </a:solidFill>
                        </a:rPr>
                        <a:t>PCI DSS</a:t>
                      </a:r>
                    </a:p>
                  </a:txBody>
                  <a:tcPr marL="0" marR="140013" marT="22874" marB="114375" anchor="b">
                    <a:lnL w="12700" cmpd="sng">
                      <a:noFill/>
                      <a:prstDash val="solid"/>
                    </a:lnL>
                    <a:lnR w="12700" cmpd="sng">
                      <a:noFill/>
                      <a:prstDash val="solid"/>
                    </a:lnR>
                    <a:lnT w="9525" cap="flat" cmpd="sng" algn="ctr">
                      <a:solidFill>
                        <a:schemeClr val="tx1"/>
                      </a:solidFill>
                      <a:prstDash val="solid"/>
                    </a:lnT>
                    <a:lnB w="12700" cmpd="sng">
                      <a:noFill/>
                      <a:prstDash val="solid"/>
                    </a:lnB>
                    <a:noFill/>
                  </a:tcPr>
                </a:tc>
                <a:extLst>
                  <a:ext uri="{0D108BD9-81ED-4DB2-BD59-A6C34878D82A}">
                    <a16:rowId xmlns:a16="http://schemas.microsoft.com/office/drawing/2014/main" val="2752916175"/>
                  </a:ext>
                </a:extLst>
              </a:tr>
              <a:tr h="415481">
                <a:tc>
                  <a:txBody>
                    <a:bodyPr/>
                    <a:lstStyle/>
                    <a:p>
                      <a:r>
                        <a:rPr lang="en-US" sz="1500" b="1" cap="none" spc="0">
                          <a:solidFill>
                            <a:schemeClr val="tx1"/>
                          </a:solidFill>
                        </a:rPr>
                        <a:t>Acceptable Use Policy</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dirty="0">
                          <a:solidFill>
                            <a:schemeClr val="tx1"/>
                          </a:solidFill>
                        </a:rPr>
                        <a:t>AC-1, PL-4</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dirty="0">
                          <a:solidFill>
                            <a:schemeClr val="tx1"/>
                          </a:solidFill>
                        </a:rPr>
                        <a:t>A.6, A.7</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a:solidFill>
                            <a:schemeClr val="tx1"/>
                          </a:solidFill>
                        </a:rPr>
                        <a:t>✅</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a:solidFill>
                            <a:schemeClr val="tx1"/>
                          </a:solidFill>
                        </a:rPr>
                        <a:t>Req 12</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021989812"/>
                  </a:ext>
                </a:extLst>
              </a:tr>
              <a:tr h="415481">
                <a:tc>
                  <a:txBody>
                    <a:bodyPr/>
                    <a:lstStyle/>
                    <a:p>
                      <a:r>
                        <a:rPr lang="en-US" sz="1500" b="1" cap="none" spc="0">
                          <a:solidFill>
                            <a:schemeClr val="tx1"/>
                          </a:solidFill>
                        </a:rPr>
                        <a:t>Information Classification Policy</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a:solidFill>
                            <a:schemeClr val="tx1"/>
                          </a:solidFill>
                        </a:rPr>
                        <a:t>MP-5, SC-12</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dirty="0">
                          <a:solidFill>
                            <a:schemeClr val="tx1"/>
                          </a:solidFill>
                        </a:rPr>
                        <a:t>A.8</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dirty="0">
                          <a:solidFill>
                            <a:schemeClr val="tx1"/>
                          </a:solidFill>
                        </a:rPr>
                        <a:t>✅</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a:solidFill>
                            <a:schemeClr val="tx1"/>
                          </a:solidFill>
                        </a:rPr>
                        <a:t>Req 3</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84021687"/>
                  </a:ext>
                </a:extLst>
              </a:tr>
              <a:tr h="415481">
                <a:tc>
                  <a:txBody>
                    <a:bodyPr/>
                    <a:lstStyle/>
                    <a:p>
                      <a:r>
                        <a:rPr lang="en-US" sz="1500" b="1" cap="none" spc="0">
                          <a:solidFill>
                            <a:schemeClr val="tx1"/>
                          </a:solidFill>
                        </a:rPr>
                        <a:t>Risk Management Policy &amp; Report</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a:solidFill>
                            <a:schemeClr val="tx1"/>
                          </a:solidFill>
                        </a:rPr>
                        <a:t>RA-1 to RA-5</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dirty="0">
                          <a:solidFill>
                            <a:schemeClr val="tx1"/>
                          </a:solidFill>
                        </a:rPr>
                        <a:t>A.15</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dirty="0">
                          <a:solidFill>
                            <a:schemeClr val="tx1"/>
                          </a:solidFill>
                        </a:rPr>
                        <a:t>✅</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a:solidFill>
                            <a:schemeClr val="tx1"/>
                          </a:solidFill>
                        </a:rPr>
                        <a:t>Req 12</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610221919"/>
                  </a:ext>
                </a:extLst>
              </a:tr>
              <a:tr h="415481">
                <a:tc>
                  <a:txBody>
                    <a:bodyPr/>
                    <a:lstStyle/>
                    <a:p>
                      <a:r>
                        <a:rPr lang="en-US" sz="1500" b="1" cap="none" spc="0">
                          <a:solidFill>
                            <a:schemeClr val="tx1"/>
                          </a:solidFill>
                        </a:rPr>
                        <a:t>Incident Response Plan</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a:solidFill>
                            <a:schemeClr val="tx1"/>
                          </a:solidFill>
                        </a:rPr>
                        <a:t>IR-1 to IR-8</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a:solidFill>
                            <a:schemeClr val="tx1"/>
                          </a:solidFill>
                        </a:rPr>
                        <a:t>A.16</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dirty="0">
                          <a:solidFill>
                            <a:schemeClr val="tx1"/>
                          </a:solidFill>
                        </a:rPr>
                        <a:t>✅</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a:solidFill>
                            <a:schemeClr val="tx1"/>
                          </a:solidFill>
                        </a:rPr>
                        <a:t>Req 12</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235336231"/>
                  </a:ext>
                </a:extLst>
              </a:tr>
              <a:tr h="415481">
                <a:tc>
                  <a:txBody>
                    <a:bodyPr/>
                    <a:lstStyle/>
                    <a:p>
                      <a:r>
                        <a:rPr lang="en-US" sz="1500" b="1" cap="none" spc="0">
                          <a:solidFill>
                            <a:schemeClr val="tx1"/>
                          </a:solidFill>
                        </a:rPr>
                        <a:t>Data Retention &amp; Disposal Policy</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a:solidFill>
                            <a:schemeClr val="tx1"/>
                          </a:solidFill>
                        </a:rPr>
                        <a:t>MP-6, SI-12</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a:solidFill>
                            <a:schemeClr val="tx1"/>
                          </a:solidFill>
                        </a:rPr>
                        <a:t>A.11</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dirty="0">
                          <a:solidFill>
                            <a:schemeClr val="tx1"/>
                          </a:solidFill>
                        </a:rPr>
                        <a:t>✅</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a:r>
                        <a:rPr lang="en-US" sz="1500" cap="none" spc="0" dirty="0">
                          <a:solidFill>
                            <a:schemeClr val="tx1"/>
                          </a:solidFill>
                        </a:rPr>
                        <a:t>Req 9</a:t>
                      </a:r>
                    </a:p>
                  </a:txBody>
                  <a:tcPr marL="0" marR="140013" marT="34312" marB="114375"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661165647"/>
                  </a:ext>
                </a:extLst>
              </a:tr>
              <a:tr h="415481">
                <a:tc>
                  <a:txBody>
                    <a:bodyPr/>
                    <a:lstStyle/>
                    <a:p>
                      <a:r>
                        <a:rPr lang="en-US" sz="1500" b="1" cap="none" spc="0">
                          <a:solidFill>
                            <a:schemeClr val="tx1"/>
                          </a:solidFill>
                        </a:rPr>
                        <a:t>Risk Scenario (SecureMail)</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a:solidFill>
                            <a:schemeClr val="tx1"/>
                          </a:solidFill>
                        </a:rPr>
                        <a:t>Control Mapped</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a:solidFill>
                            <a:schemeClr val="tx1"/>
                          </a:solidFill>
                        </a:rPr>
                        <a:t>A.17</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a:solidFill>
                            <a:schemeClr val="tx1"/>
                          </a:solidFill>
                        </a:rPr>
                        <a:t>✅</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500" cap="none" spc="0" dirty="0">
                          <a:solidFill>
                            <a:schemeClr val="tx1"/>
                          </a:solidFill>
                        </a:rPr>
                        <a:t>✅</a:t>
                      </a:r>
                    </a:p>
                  </a:txBody>
                  <a:tcPr marL="0" marR="140013" marT="34312" marB="114375"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448922844"/>
                  </a:ext>
                </a:extLst>
              </a:tr>
            </a:tbl>
          </a:graphicData>
        </a:graphic>
      </p:graphicFrame>
    </p:spTree>
    <p:extLst>
      <p:ext uri="{BB962C8B-B14F-4D97-AF65-F5344CB8AC3E}">
        <p14:creationId xmlns:p14="http://schemas.microsoft.com/office/powerpoint/2010/main" val="178399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82" name="Group 28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8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28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28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8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8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8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8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9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9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9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9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9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95" name="Group 29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9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9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0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0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0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0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0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0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0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08" name="Rectangle 30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9"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310" name="Rectangle 309">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11" name="Group 3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3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3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3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3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3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3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3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324" name="Group 323">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325"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26"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27"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28"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29"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30"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31"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2"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33"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34"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35"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36"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AD78F175-ED7F-0920-679B-4D77989020C0}"/>
              </a:ext>
            </a:extLst>
          </p:cNvPr>
          <p:cNvSpPr>
            <a:spLocks noGrp="1"/>
          </p:cNvSpPr>
          <p:nvPr>
            <p:ph type="title"/>
          </p:nvPr>
        </p:nvSpPr>
        <p:spPr>
          <a:xfrm>
            <a:off x="4659520" y="624110"/>
            <a:ext cx="6845092" cy="1280890"/>
          </a:xfrm>
        </p:spPr>
        <p:txBody>
          <a:bodyPr vert="horz" lIns="91440" tIns="45720" rIns="91440" bIns="45720" rtlCol="0" anchor="t">
            <a:normAutofit/>
          </a:bodyPr>
          <a:lstStyle/>
          <a:p>
            <a:r>
              <a:rPr lang="en-US" dirty="0"/>
              <a:t>What Makes Me a Candidate?</a:t>
            </a:r>
          </a:p>
        </p:txBody>
      </p:sp>
      <p:sp>
        <p:nvSpPr>
          <p:cNvPr id="337" name="Rectangle 336">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8"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22" name="Content Placeholder 21" descr="A person in a suit smiling&#10;&#10;AI-generated content may be incorrect.">
            <a:extLst>
              <a:ext uri="{FF2B5EF4-FFF2-40B4-BE49-F238E27FC236}">
                <a16:creationId xmlns:a16="http://schemas.microsoft.com/office/drawing/2014/main" id="{25BA2A61-A647-8DA2-0C96-40D9A4F188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13900" r="6362"/>
          <a:stretch>
            <a:fillRect/>
          </a:stretch>
        </p:blipFill>
        <p:spPr>
          <a:xfrm>
            <a:off x="20" y="1730"/>
            <a:ext cx="2720524" cy="6858000"/>
          </a:xfrm>
          <a:prstGeom prst="rect">
            <a:avLst/>
          </a:prstGeom>
        </p:spPr>
      </p:pic>
      <p:sp>
        <p:nvSpPr>
          <p:cNvPr id="16" name="Content Placeholder 15">
            <a:extLst>
              <a:ext uri="{FF2B5EF4-FFF2-40B4-BE49-F238E27FC236}">
                <a16:creationId xmlns:a16="http://schemas.microsoft.com/office/drawing/2014/main" id="{417E756D-B9E4-8FCD-0703-73B3E73DA7F5}"/>
              </a:ext>
            </a:extLst>
          </p:cNvPr>
          <p:cNvSpPr>
            <a:spLocks noGrp="1"/>
          </p:cNvSpPr>
          <p:nvPr>
            <p:ph sz="half" idx="2"/>
          </p:nvPr>
        </p:nvSpPr>
        <p:spPr>
          <a:xfrm>
            <a:off x="4656667" y="2133600"/>
            <a:ext cx="6847944" cy="3777622"/>
          </a:xfrm>
        </p:spPr>
        <p:txBody>
          <a:bodyPr vert="horz" lIns="91440" tIns="45720" rIns="91440" bIns="45720" rtlCol="0">
            <a:normAutofit/>
          </a:bodyPr>
          <a:lstStyle/>
          <a:p>
            <a:pPr marL="0" indent="0">
              <a:lnSpc>
                <a:spcPct val="90000"/>
              </a:lnSpc>
              <a:buNone/>
            </a:pPr>
            <a:r>
              <a:rPr lang="en-US" sz="1700" dirty="0"/>
              <a:t>I bring more than just years of IT experience. I bring heart, perspective, and a grounded understanding of how governance, risk, compliance, and information systems come together to protect what matters most. Throughout my career, I’ve seen firsthand how the right controls and the right mindset can make or break an organization’s future.</a:t>
            </a:r>
          </a:p>
          <a:p>
            <a:pPr marL="0" indent="0">
              <a:lnSpc>
                <a:spcPct val="90000"/>
              </a:lnSpc>
              <a:buNone/>
            </a:pPr>
            <a:r>
              <a:rPr lang="en-US" sz="1700" dirty="0"/>
              <a:t>This work isn’t just technical to me, it’s very personal. I treat every company’s data, name, and people like they were my own. That means building frameworks that are usable, reliable, and accountable. Whether I’m crafting a policy or evaluating a system, I aim to bring clarity, calm, and confidence to every GRC initiative I touch.</a:t>
            </a:r>
          </a:p>
          <a:p>
            <a:pPr marL="0" indent="0">
              <a:lnSpc>
                <a:spcPct val="90000"/>
              </a:lnSpc>
              <a:buNone/>
            </a:pPr>
            <a:r>
              <a:rPr lang="en-US" sz="1700" dirty="0"/>
              <a:t>Protecting people and businesses through better information systems is the mission I show up for every day.</a:t>
            </a:r>
          </a:p>
        </p:txBody>
      </p:sp>
    </p:spTree>
    <p:extLst>
      <p:ext uri="{BB962C8B-B14F-4D97-AF65-F5344CB8AC3E}">
        <p14:creationId xmlns:p14="http://schemas.microsoft.com/office/powerpoint/2010/main" val="10684754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6500</TotalTime>
  <Words>928</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TS Security Solutions: Governance, Risk, and Compliance (GRC) Portfolio</vt:lpstr>
      <vt:lpstr>About Terious Stephens &amp; TS Security Solutions</vt:lpstr>
      <vt:lpstr>GRC Deliverables Overview</vt:lpstr>
      <vt:lpstr>Risk Management Approach</vt:lpstr>
      <vt:lpstr>Incident Response Framework</vt:lpstr>
      <vt:lpstr>Data Classification &amp; Retention Policy</vt:lpstr>
      <vt:lpstr>Scenario Summary – SecureMail Gateway (sample)</vt:lpstr>
      <vt:lpstr>Compliance &amp; Framework Mapping</vt:lpstr>
      <vt:lpstr>What Makes Me a Candidate?</vt:lpstr>
      <vt:lpstr>My 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12</cp:revision>
  <dcterms:created xsi:type="dcterms:W3CDTF">2025-07-25T14:43:12Z</dcterms:created>
  <dcterms:modified xsi:type="dcterms:W3CDTF">2025-07-30T03:03:44Z</dcterms:modified>
</cp:coreProperties>
</file>