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5" autoAdjust="0"/>
    <p:restoredTop sz="94660"/>
  </p:normalViewPr>
  <p:slideViewPr>
    <p:cSldViewPr snapToGrid="0">
      <p:cViewPr varScale="1">
        <p:scale>
          <a:sx n="77" d="100"/>
          <a:sy n="77" d="100"/>
        </p:scale>
        <p:origin x="11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522A53-DA09-4069-9EB1-8B882E3202E5}"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3DFC8-7FBC-49CC-869D-E710C49D6590}" type="slidenum">
              <a:rPr lang="en-US" smtClean="0"/>
              <a:t>‹#›</a:t>
            </a:fld>
            <a:endParaRPr lang="en-US"/>
          </a:p>
        </p:txBody>
      </p:sp>
    </p:spTree>
    <p:extLst>
      <p:ext uri="{BB962C8B-B14F-4D97-AF65-F5344CB8AC3E}">
        <p14:creationId xmlns:p14="http://schemas.microsoft.com/office/powerpoint/2010/main" val="3009830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522A53-DA09-4069-9EB1-8B882E3202E5}"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3DFC8-7FBC-49CC-869D-E710C49D6590}" type="slidenum">
              <a:rPr lang="en-US" smtClean="0"/>
              <a:t>‹#›</a:t>
            </a:fld>
            <a:endParaRPr lang="en-US"/>
          </a:p>
        </p:txBody>
      </p:sp>
    </p:spTree>
    <p:extLst>
      <p:ext uri="{BB962C8B-B14F-4D97-AF65-F5344CB8AC3E}">
        <p14:creationId xmlns:p14="http://schemas.microsoft.com/office/powerpoint/2010/main" val="4249866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522A53-DA09-4069-9EB1-8B882E3202E5}"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3DFC8-7FBC-49CC-869D-E710C49D6590}" type="slidenum">
              <a:rPr lang="en-US" smtClean="0"/>
              <a:t>‹#›</a:t>
            </a:fld>
            <a:endParaRPr lang="en-US"/>
          </a:p>
        </p:txBody>
      </p:sp>
    </p:spTree>
    <p:extLst>
      <p:ext uri="{BB962C8B-B14F-4D97-AF65-F5344CB8AC3E}">
        <p14:creationId xmlns:p14="http://schemas.microsoft.com/office/powerpoint/2010/main" val="258828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522A53-DA09-4069-9EB1-8B882E3202E5}"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3DFC8-7FBC-49CC-869D-E710C49D6590}" type="slidenum">
              <a:rPr lang="en-US" smtClean="0"/>
              <a:t>‹#›</a:t>
            </a:fld>
            <a:endParaRPr lang="en-US"/>
          </a:p>
        </p:txBody>
      </p:sp>
    </p:spTree>
    <p:extLst>
      <p:ext uri="{BB962C8B-B14F-4D97-AF65-F5344CB8AC3E}">
        <p14:creationId xmlns:p14="http://schemas.microsoft.com/office/powerpoint/2010/main" val="292722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522A53-DA09-4069-9EB1-8B882E3202E5}" type="datetimeFigureOut">
              <a:rPr lang="en-US" smtClean="0"/>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A3DFC8-7FBC-49CC-869D-E710C49D6590}" type="slidenum">
              <a:rPr lang="en-US" smtClean="0"/>
              <a:t>‹#›</a:t>
            </a:fld>
            <a:endParaRPr lang="en-US"/>
          </a:p>
        </p:txBody>
      </p:sp>
    </p:spTree>
    <p:extLst>
      <p:ext uri="{BB962C8B-B14F-4D97-AF65-F5344CB8AC3E}">
        <p14:creationId xmlns:p14="http://schemas.microsoft.com/office/powerpoint/2010/main" val="1629991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522A53-DA09-4069-9EB1-8B882E3202E5}" type="datetimeFigureOut">
              <a:rPr lang="en-US" smtClean="0"/>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A3DFC8-7FBC-49CC-869D-E710C49D6590}" type="slidenum">
              <a:rPr lang="en-US" smtClean="0"/>
              <a:t>‹#›</a:t>
            </a:fld>
            <a:endParaRPr lang="en-US"/>
          </a:p>
        </p:txBody>
      </p:sp>
    </p:spTree>
    <p:extLst>
      <p:ext uri="{BB962C8B-B14F-4D97-AF65-F5344CB8AC3E}">
        <p14:creationId xmlns:p14="http://schemas.microsoft.com/office/powerpoint/2010/main" val="185333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522A53-DA09-4069-9EB1-8B882E3202E5}" type="datetimeFigureOut">
              <a:rPr lang="en-US" smtClean="0"/>
              <a:t>10/17/2020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A3DFC8-7FBC-49CC-869D-E710C49D6590}" type="slidenum">
              <a:rPr lang="en-US" smtClean="0"/>
              <a:t>‹#›</a:t>
            </a:fld>
            <a:endParaRPr lang="en-US"/>
          </a:p>
        </p:txBody>
      </p:sp>
    </p:spTree>
    <p:extLst>
      <p:ext uri="{BB962C8B-B14F-4D97-AF65-F5344CB8AC3E}">
        <p14:creationId xmlns:p14="http://schemas.microsoft.com/office/powerpoint/2010/main" val="3697353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522A53-DA09-4069-9EB1-8B882E3202E5}" type="datetimeFigureOut">
              <a:rPr lang="en-US" smtClean="0"/>
              <a:t>10/17/2020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A3DFC8-7FBC-49CC-869D-E710C49D6590}" type="slidenum">
              <a:rPr lang="en-US" smtClean="0"/>
              <a:t>‹#›</a:t>
            </a:fld>
            <a:endParaRPr lang="en-US"/>
          </a:p>
        </p:txBody>
      </p:sp>
    </p:spTree>
    <p:extLst>
      <p:ext uri="{BB962C8B-B14F-4D97-AF65-F5344CB8AC3E}">
        <p14:creationId xmlns:p14="http://schemas.microsoft.com/office/powerpoint/2010/main" val="342634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22A53-DA09-4069-9EB1-8B882E3202E5}" type="datetimeFigureOut">
              <a:rPr lang="en-US" smtClean="0"/>
              <a:t>10/17/2020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A3DFC8-7FBC-49CC-869D-E710C49D6590}" type="slidenum">
              <a:rPr lang="en-US" smtClean="0"/>
              <a:t>‹#›</a:t>
            </a:fld>
            <a:endParaRPr lang="en-US"/>
          </a:p>
        </p:txBody>
      </p:sp>
    </p:spTree>
    <p:extLst>
      <p:ext uri="{BB962C8B-B14F-4D97-AF65-F5344CB8AC3E}">
        <p14:creationId xmlns:p14="http://schemas.microsoft.com/office/powerpoint/2010/main" val="3399628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522A53-DA09-4069-9EB1-8B882E3202E5}" type="datetimeFigureOut">
              <a:rPr lang="en-US" smtClean="0"/>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A3DFC8-7FBC-49CC-869D-E710C49D6590}" type="slidenum">
              <a:rPr lang="en-US" smtClean="0"/>
              <a:t>‹#›</a:t>
            </a:fld>
            <a:endParaRPr lang="en-US"/>
          </a:p>
        </p:txBody>
      </p:sp>
    </p:spTree>
    <p:extLst>
      <p:ext uri="{BB962C8B-B14F-4D97-AF65-F5344CB8AC3E}">
        <p14:creationId xmlns:p14="http://schemas.microsoft.com/office/powerpoint/2010/main" val="3621556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522A53-DA09-4069-9EB1-8B882E3202E5}" type="datetimeFigureOut">
              <a:rPr lang="en-US" smtClean="0"/>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A3DFC8-7FBC-49CC-869D-E710C49D6590}" type="slidenum">
              <a:rPr lang="en-US" smtClean="0"/>
              <a:t>‹#›</a:t>
            </a:fld>
            <a:endParaRPr lang="en-US"/>
          </a:p>
        </p:txBody>
      </p:sp>
    </p:spTree>
    <p:extLst>
      <p:ext uri="{BB962C8B-B14F-4D97-AF65-F5344CB8AC3E}">
        <p14:creationId xmlns:p14="http://schemas.microsoft.com/office/powerpoint/2010/main" val="2623863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22A53-DA09-4069-9EB1-8B882E3202E5}" type="datetimeFigureOut">
              <a:rPr lang="en-US" smtClean="0"/>
              <a:t>10/17/2020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A3DFC8-7FBC-49CC-869D-E710C49D6590}" type="slidenum">
              <a:rPr lang="en-US" smtClean="0"/>
              <a:t>‹#›</a:t>
            </a:fld>
            <a:endParaRPr lang="en-US"/>
          </a:p>
        </p:txBody>
      </p:sp>
    </p:spTree>
    <p:extLst>
      <p:ext uri="{BB962C8B-B14F-4D97-AF65-F5344CB8AC3E}">
        <p14:creationId xmlns:p14="http://schemas.microsoft.com/office/powerpoint/2010/main" val="2053349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161453"/>
            <a:ext cx="9351818" cy="2387600"/>
          </a:xfrm>
        </p:spPr>
        <p:txBody>
          <a:bodyPr>
            <a:normAutofit fontScale="90000"/>
          </a:bodyPr>
          <a:lstStyle/>
          <a:p>
            <a:r>
              <a:rPr lang="en-US" dirty="0" smtClean="0"/>
              <a:t>Chapter 2:  </a:t>
            </a:r>
            <a:br>
              <a:rPr lang="en-US" dirty="0" smtClean="0"/>
            </a:br>
            <a:r>
              <a:rPr lang="en-US" dirty="0" smtClean="0"/>
              <a:t>Transmission of Genes </a:t>
            </a:r>
            <a:br>
              <a:rPr lang="en-US" dirty="0" smtClean="0"/>
            </a:br>
            <a:r>
              <a:rPr lang="en-US" dirty="0" smtClean="0"/>
              <a:t>&amp; </a:t>
            </a:r>
            <a:br>
              <a:rPr lang="en-US" dirty="0" smtClean="0"/>
            </a:br>
            <a:r>
              <a:rPr lang="en-US" dirty="0" smtClean="0"/>
              <a:t>Genetic Recombination</a:t>
            </a:r>
            <a:endParaRPr lang="en-US" dirty="0"/>
          </a:p>
        </p:txBody>
      </p:sp>
    </p:spTree>
    <p:extLst>
      <p:ext uri="{BB962C8B-B14F-4D97-AF65-F5344CB8AC3E}">
        <p14:creationId xmlns:p14="http://schemas.microsoft.com/office/powerpoint/2010/main" val="1374840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11382"/>
            <a:ext cx="10515600" cy="5165581"/>
          </a:xfrm>
        </p:spPr>
        <p:txBody>
          <a:bodyPr/>
          <a:lstStyle/>
          <a:p>
            <a:r>
              <a:rPr lang="en-US" dirty="0" smtClean="0"/>
              <a:t>Application 1 Answer</a:t>
            </a:r>
          </a:p>
          <a:p>
            <a:pPr marL="514350" indent="-514350">
              <a:buAutoNum type="arabicParenR"/>
            </a:pPr>
            <a:r>
              <a:rPr lang="en-US" dirty="0" smtClean="0"/>
              <a:t>Since descendants are only </a:t>
            </a:r>
            <a:r>
              <a:rPr lang="en-US" dirty="0"/>
              <a:t>g</a:t>
            </a:r>
            <a:r>
              <a:rPr lang="en-US" dirty="0" smtClean="0"/>
              <a:t>rey mice upon crossing pure grey mice with pure white mice they white allele in </a:t>
            </a:r>
            <a:r>
              <a:rPr lang="en-US" dirty="0" err="1" smtClean="0"/>
              <a:t>offsprings</a:t>
            </a:r>
            <a:r>
              <a:rPr lang="en-US" dirty="0"/>
              <a:t> </a:t>
            </a:r>
            <a:r>
              <a:rPr lang="en-US" dirty="0" smtClean="0"/>
              <a:t>is masked by the grey allele that is dominant.</a:t>
            </a:r>
            <a:br>
              <a:rPr lang="en-US" dirty="0" smtClean="0"/>
            </a:br>
            <a:r>
              <a:rPr lang="en-US" dirty="0" smtClean="0"/>
              <a:t>G</a:t>
            </a:r>
            <a:r>
              <a:rPr lang="en-US" dirty="0" smtClean="0">
                <a:sym typeface="Wingdings" panose="05000000000000000000" pitchFamily="2" charset="2"/>
              </a:rPr>
              <a:t> Grey allele</a:t>
            </a:r>
            <a:br>
              <a:rPr lang="en-US" dirty="0" smtClean="0">
                <a:sym typeface="Wingdings" panose="05000000000000000000" pitchFamily="2" charset="2"/>
              </a:rPr>
            </a:br>
            <a:r>
              <a:rPr lang="en-US" dirty="0" smtClean="0">
                <a:sym typeface="Wingdings" panose="05000000000000000000" pitchFamily="2" charset="2"/>
              </a:rPr>
              <a:t>w white allele</a:t>
            </a:r>
          </a:p>
        </p:txBody>
      </p:sp>
    </p:spTree>
    <p:extLst>
      <p:ext uri="{BB962C8B-B14F-4D97-AF65-F5344CB8AC3E}">
        <p14:creationId xmlns:p14="http://schemas.microsoft.com/office/powerpoint/2010/main" val="1341105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0325" y="679329"/>
            <a:ext cx="2274662" cy="369332"/>
          </a:xfrm>
          <a:prstGeom prst="rect">
            <a:avLst/>
          </a:prstGeom>
        </p:spPr>
        <p:txBody>
          <a:bodyPr wrap="none">
            <a:spAutoFit/>
          </a:bodyPr>
          <a:lstStyle/>
          <a:p>
            <a:r>
              <a:rPr lang="en-US" smtClean="0">
                <a:latin typeface="Times New Roman" panose="02020603050405020304" pitchFamily="18" charset="0"/>
                <a:cs typeface="Times New Roman" panose="02020603050405020304" pitchFamily="18" charset="0"/>
                <a:sym typeface="Wingdings" panose="05000000000000000000" pitchFamily="2" charset="2"/>
              </a:rPr>
              <a:t>Phenotype of parents: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724903" y="1258506"/>
            <a:ext cx="2180084" cy="369332"/>
          </a:xfrm>
          <a:prstGeom prst="rect">
            <a:avLst/>
          </a:prstGeom>
        </p:spPr>
        <p:txBody>
          <a:bodyPr wrap="none">
            <a:spAutoFit/>
          </a:bodyPr>
          <a:lstStyle/>
          <a:p>
            <a:r>
              <a:rPr lang="en-US" smtClean="0">
                <a:latin typeface="Times New Roman" panose="02020603050405020304" pitchFamily="18" charset="0"/>
                <a:cs typeface="Times New Roman" panose="02020603050405020304" pitchFamily="18" charset="0"/>
                <a:sym typeface="Wingdings" panose="05000000000000000000" pitchFamily="2" charset="2"/>
              </a:rPr>
              <a:t>Genotype of parents:</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677614" y="2048215"/>
            <a:ext cx="108183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sym typeface="Wingdings" panose="05000000000000000000" pitchFamily="2" charset="2"/>
              </a:rPr>
              <a:t>Gametes:</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449781" y="718179"/>
            <a:ext cx="174567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Grey</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054436" y="718179"/>
            <a:ext cx="174567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white</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449781" y="1258506"/>
            <a:ext cx="174567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GG</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054436" y="1255739"/>
            <a:ext cx="1745673" cy="369332"/>
          </a:xfrm>
          <a:prstGeom prst="rect">
            <a:avLst/>
          </a:prstGeom>
          <a:noFill/>
          <a:ln>
            <a:noFill/>
          </a:ln>
        </p:spPr>
        <p:txBody>
          <a:bodyPr wrap="square" rtlCol="0">
            <a:spAutoFit/>
          </a:bodyPr>
          <a:lstStyle/>
          <a:p>
            <a:pPr algn="ctr"/>
            <a:r>
              <a:rPr lang="en-US" dirty="0" err="1" smtClean="0">
                <a:latin typeface="Times New Roman" panose="02020603050405020304" pitchFamily="18" charset="0"/>
                <a:cs typeface="Times New Roman" panose="02020603050405020304" pitchFamily="18" charset="0"/>
              </a:rPr>
              <a:t>ww</a:t>
            </a:r>
            <a:endParaRPr lang="en-US" dirty="0">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3816012" y="2121914"/>
            <a:ext cx="715496" cy="718066"/>
            <a:chOff x="3075709" y="1105683"/>
            <a:chExt cx="734662" cy="681553"/>
          </a:xfrm>
        </p:grpSpPr>
        <p:sp>
          <p:nvSpPr>
            <p:cNvPr id="12" name="Oval 11"/>
            <p:cNvSpPr/>
            <p:nvPr/>
          </p:nvSpPr>
          <p:spPr>
            <a:xfrm>
              <a:off x="3075709" y="1233055"/>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G</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13" name="Straight Arrow Connector 12"/>
            <p:cNvCxnSpPr>
              <a:stCxn id="12" idx="7"/>
            </p:cNvCxnSpPr>
            <p:nvPr/>
          </p:nvCxnSpPr>
          <p:spPr>
            <a:xfrm flipV="1">
              <a:off x="3596035" y="1105683"/>
              <a:ext cx="214336" cy="208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4" name="Group 13"/>
          <p:cNvGrpSpPr/>
          <p:nvPr/>
        </p:nvGrpSpPr>
        <p:grpSpPr>
          <a:xfrm>
            <a:off x="6594863" y="2268316"/>
            <a:ext cx="585786" cy="820445"/>
            <a:chOff x="4197927" y="1233055"/>
            <a:chExt cx="609600" cy="845127"/>
          </a:xfrm>
        </p:grpSpPr>
        <p:sp>
          <p:nvSpPr>
            <p:cNvPr id="15" name="Oval 14"/>
            <p:cNvSpPr/>
            <p:nvPr/>
          </p:nvSpPr>
          <p:spPr>
            <a:xfrm>
              <a:off x="4197927" y="1233055"/>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w</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16" name="Straight Connector 15"/>
            <p:cNvCxnSpPr>
              <a:stCxn id="15" idx="4"/>
            </p:cNvCxnSpPr>
            <p:nvPr/>
          </p:nvCxnSpPr>
          <p:spPr>
            <a:xfrm>
              <a:off x="4502727" y="1787236"/>
              <a:ext cx="0" cy="29094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4391890" y="1995055"/>
              <a:ext cx="221673" cy="0"/>
            </a:xfrm>
            <a:prstGeom prst="line">
              <a:avLst/>
            </a:prstGeom>
          </p:spPr>
          <p:style>
            <a:lnRef idx="1">
              <a:schemeClr val="dk1"/>
            </a:lnRef>
            <a:fillRef idx="0">
              <a:schemeClr val="dk1"/>
            </a:fillRef>
            <a:effectRef idx="0">
              <a:schemeClr val="dk1"/>
            </a:effectRef>
            <a:fontRef idx="minor">
              <a:schemeClr val="tx1"/>
            </a:fontRef>
          </p:style>
        </p:cxnSp>
      </p:grpSp>
      <p:cxnSp>
        <p:nvCxnSpPr>
          <p:cNvPr id="18" name="Straight Arrow Connector 17"/>
          <p:cNvCxnSpPr>
            <a:stCxn id="9" idx="2"/>
          </p:cNvCxnSpPr>
          <p:nvPr/>
        </p:nvCxnSpPr>
        <p:spPr>
          <a:xfrm flipH="1">
            <a:off x="4322617" y="1627838"/>
            <a:ext cx="1" cy="420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0" idx="2"/>
          </p:cNvCxnSpPr>
          <p:nvPr/>
        </p:nvCxnSpPr>
        <p:spPr>
          <a:xfrm flipH="1">
            <a:off x="6927272" y="1625071"/>
            <a:ext cx="1" cy="376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4449631" y="2479128"/>
            <a:ext cx="800533" cy="369332"/>
          </a:xfrm>
          <a:prstGeom prst="rect">
            <a:avLst/>
          </a:prstGeom>
          <a:noFill/>
          <a:ln>
            <a:noFill/>
          </a:ln>
        </p:spPr>
        <p:txBody>
          <a:bodyPr wrap="square" rtlCol="0">
            <a:spAutoFit/>
          </a:bodyPr>
          <a:lstStyle/>
          <a:p>
            <a:r>
              <a:rPr lang="en-US" dirty="0" smtClean="0">
                <a:latin typeface="Times New Roman" panose="02020603050405020304" pitchFamily="18" charset="0"/>
                <a:cs typeface="Times New Roman" panose="02020603050405020304" pitchFamily="18" charset="0"/>
              </a:rPr>
              <a:t>100%</a:t>
            </a:r>
            <a:endParaRPr lang="en-US"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7273300" y="2638730"/>
            <a:ext cx="800533" cy="369332"/>
          </a:xfrm>
          <a:prstGeom prst="rect">
            <a:avLst/>
          </a:prstGeom>
          <a:noFill/>
          <a:ln>
            <a:noFill/>
          </a:ln>
        </p:spPr>
        <p:txBody>
          <a:bodyPr wrap="square" rtlCol="0">
            <a:spAutoFit/>
          </a:bodyPr>
          <a:lstStyle/>
          <a:p>
            <a:r>
              <a:rPr lang="en-US" dirty="0" smtClean="0">
                <a:latin typeface="Times New Roman" panose="02020603050405020304" pitchFamily="18" charset="0"/>
                <a:cs typeface="Times New Roman" panose="02020603050405020304" pitchFamily="18" charset="0"/>
              </a:rPr>
              <a:t>100%</a:t>
            </a:r>
            <a:endParaRPr lang="en-US" dirty="0">
              <a:latin typeface="Times New Roman" panose="02020603050405020304" pitchFamily="18" charset="0"/>
              <a:cs typeface="Times New Roman" panose="02020603050405020304" pitchFamily="18" charset="0"/>
            </a:endParaRPr>
          </a:p>
        </p:txBody>
      </p:sp>
      <p:sp>
        <p:nvSpPr>
          <p:cNvPr id="34" name="Rectangle 33"/>
          <p:cNvSpPr/>
          <p:nvPr/>
        </p:nvSpPr>
        <p:spPr>
          <a:xfrm>
            <a:off x="526336" y="3731715"/>
            <a:ext cx="1787669"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Wingdings" panose="05000000000000000000" pitchFamily="2" charset="2"/>
              </a:rPr>
              <a:t>Genotypes of F1:</a:t>
            </a:r>
            <a:endParaRPr lang="en-US" dirty="0">
              <a:latin typeface="Times New Roman" panose="02020603050405020304" pitchFamily="18" charset="0"/>
              <a:cs typeface="Times New Roman" panose="02020603050405020304" pitchFamily="18" charset="0"/>
            </a:endParaRPr>
          </a:p>
        </p:txBody>
      </p:sp>
      <p:sp>
        <p:nvSpPr>
          <p:cNvPr id="35" name="Rectangle 34"/>
          <p:cNvSpPr/>
          <p:nvPr/>
        </p:nvSpPr>
        <p:spPr>
          <a:xfrm>
            <a:off x="526336" y="4877085"/>
            <a:ext cx="928459"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Wingdings" panose="05000000000000000000" pitchFamily="2" charset="2"/>
              </a:rPr>
              <a:t>Results:</a:t>
            </a:r>
            <a:endParaRPr lang="en-US" dirty="0">
              <a:latin typeface="Times New Roman" panose="02020603050405020304" pitchFamily="18" charset="0"/>
              <a:cs typeface="Times New Roman" panose="02020603050405020304" pitchFamily="18" charset="0"/>
            </a:endParaRPr>
          </a:p>
        </p:txBody>
      </p:sp>
      <p:sp>
        <p:nvSpPr>
          <p:cNvPr id="37" name="Rectangle 36"/>
          <p:cNvSpPr/>
          <p:nvPr/>
        </p:nvSpPr>
        <p:spPr>
          <a:xfrm>
            <a:off x="5268997" y="3731715"/>
            <a:ext cx="518091"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sym typeface="Wingdings" panose="05000000000000000000" pitchFamily="2" charset="2"/>
              </a:rPr>
              <a:t>Gw</a:t>
            </a:r>
            <a:endParaRPr lang="en-US"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5826296" y="3781462"/>
            <a:ext cx="800533" cy="369332"/>
          </a:xfrm>
          <a:prstGeom prst="rect">
            <a:avLst/>
          </a:prstGeom>
          <a:noFill/>
          <a:ln>
            <a:noFill/>
          </a:ln>
        </p:spPr>
        <p:txBody>
          <a:bodyPr wrap="square" rtlCol="0">
            <a:spAutoFit/>
          </a:bodyPr>
          <a:lstStyle/>
          <a:p>
            <a:r>
              <a:rPr lang="en-US" dirty="0" smtClean="0">
                <a:latin typeface="Times New Roman" panose="02020603050405020304" pitchFamily="18" charset="0"/>
                <a:cs typeface="Times New Roman" panose="02020603050405020304" pitchFamily="18" charset="0"/>
              </a:rPr>
              <a:t>100%</a:t>
            </a:r>
            <a:endParaRPr lang="en-US" dirty="0">
              <a:latin typeface="Times New Roman" panose="02020603050405020304" pitchFamily="18" charset="0"/>
              <a:cs typeface="Times New Roman" panose="02020603050405020304" pitchFamily="18" charset="0"/>
            </a:endParaRPr>
          </a:p>
        </p:txBody>
      </p:sp>
      <p:cxnSp>
        <p:nvCxnSpPr>
          <p:cNvPr id="40" name="Straight Arrow Connector 39"/>
          <p:cNvCxnSpPr>
            <a:stCxn id="12" idx="5"/>
            <a:endCxn id="37" idx="0"/>
          </p:cNvCxnSpPr>
          <p:nvPr/>
        </p:nvCxnSpPr>
        <p:spPr>
          <a:xfrm>
            <a:off x="4322764" y="2754474"/>
            <a:ext cx="1205279" cy="977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15" idx="3"/>
            <a:endCxn id="37" idx="0"/>
          </p:cNvCxnSpPr>
          <p:nvPr/>
        </p:nvCxnSpPr>
        <p:spPr>
          <a:xfrm flipH="1">
            <a:off x="5528043" y="2727524"/>
            <a:ext cx="1152606" cy="1004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1476982" y="4890070"/>
            <a:ext cx="3637905" cy="646331"/>
          </a:xfrm>
          <a:prstGeom prst="rect">
            <a:avLst/>
          </a:prstGeom>
          <a:noFill/>
        </p:spPr>
        <p:txBody>
          <a:bodyPr wrap="square" rtlCol="0">
            <a:spAutoFit/>
          </a:bodyPr>
          <a:lstStyle/>
          <a:p>
            <a:r>
              <a:rPr lang="en-US" dirty="0" smtClean="0"/>
              <a:t>Genotypic Results: 100% </a:t>
            </a:r>
            <a:r>
              <a:rPr lang="en-US" dirty="0" err="1" smtClean="0"/>
              <a:t>Gw</a:t>
            </a:r>
            <a:r>
              <a:rPr lang="en-US" dirty="0" smtClean="0"/>
              <a:t/>
            </a:r>
            <a:br>
              <a:rPr lang="en-US" dirty="0" smtClean="0"/>
            </a:br>
            <a:r>
              <a:rPr lang="en-US" dirty="0" smtClean="0"/>
              <a:t>Phenotypic Results: 100% Grey</a:t>
            </a:r>
            <a:endParaRPr lang="en-US" dirty="0"/>
          </a:p>
        </p:txBody>
      </p:sp>
      <p:sp>
        <p:nvSpPr>
          <p:cNvPr id="46" name="TextBox 45"/>
          <p:cNvSpPr txBox="1"/>
          <p:nvPr/>
        </p:nvSpPr>
        <p:spPr>
          <a:xfrm>
            <a:off x="488236" y="406400"/>
            <a:ext cx="4185364" cy="369332"/>
          </a:xfrm>
          <a:prstGeom prst="rect">
            <a:avLst/>
          </a:prstGeom>
          <a:noFill/>
        </p:spPr>
        <p:txBody>
          <a:bodyPr wrap="square" rtlCol="0">
            <a:spAutoFit/>
          </a:bodyPr>
          <a:lstStyle/>
          <a:p>
            <a:r>
              <a:rPr lang="en-US" b="1" dirty="0" smtClean="0"/>
              <a:t>2) Factorial Analysis</a:t>
            </a:r>
            <a:endParaRPr lang="en-US" b="1" dirty="0"/>
          </a:p>
        </p:txBody>
      </p:sp>
    </p:spTree>
    <p:extLst>
      <p:ext uri="{BB962C8B-B14F-4D97-AF65-F5344CB8AC3E}">
        <p14:creationId xmlns:p14="http://schemas.microsoft.com/office/powerpoint/2010/main" val="1445740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0325" y="679329"/>
            <a:ext cx="2274662" cy="369332"/>
          </a:xfrm>
          <a:prstGeom prst="rect">
            <a:avLst/>
          </a:prstGeom>
        </p:spPr>
        <p:txBody>
          <a:bodyPr wrap="none">
            <a:spAutoFit/>
          </a:bodyPr>
          <a:lstStyle/>
          <a:p>
            <a:r>
              <a:rPr lang="en-US" smtClean="0">
                <a:latin typeface="Times New Roman" panose="02020603050405020304" pitchFamily="18" charset="0"/>
                <a:cs typeface="Times New Roman" panose="02020603050405020304" pitchFamily="18" charset="0"/>
                <a:sym typeface="Wingdings" panose="05000000000000000000" pitchFamily="2" charset="2"/>
              </a:rPr>
              <a:t>Phenotype of parents:</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724903" y="1258506"/>
            <a:ext cx="2180084" cy="369332"/>
          </a:xfrm>
          <a:prstGeom prst="rect">
            <a:avLst/>
          </a:prstGeom>
        </p:spPr>
        <p:txBody>
          <a:bodyPr wrap="none">
            <a:spAutoFit/>
          </a:bodyPr>
          <a:lstStyle/>
          <a:p>
            <a:r>
              <a:rPr lang="en-US" smtClean="0">
                <a:latin typeface="Times New Roman" panose="02020603050405020304" pitchFamily="18" charset="0"/>
                <a:cs typeface="Times New Roman" panose="02020603050405020304" pitchFamily="18" charset="0"/>
                <a:sym typeface="Wingdings" panose="05000000000000000000" pitchFamily="2" charset="2"/>
              </a:rPr>
              <a:t>Genotype of parents:</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677614" y="2429215"/>
            <a:ext cx="108183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sym typeface="Wingdings" panose="05000000000000000000" pitchFamily="2" charset="2"/>
              </a:rPr>
              <a:t>Gametes:</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449781" y="718179"/>
            <a:ext cx="174567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Grey</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054436" y="718179"/>
            <a:ext cx="174567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white</a:t>
            </a:r>
            <a:endParaRPr lang="en-US" dirty="0">
              <a:latin typeface="Times New Roman" panose="02020603050405020304" pitchFamily="18" charset="0"/>
              <a:cs typeface="Times New Roman" panose="02020603050405020304" pitchFamily="18" charset="0"/>
            </a:endParaRPr>
          </a:p>
        </p:txBody>
      </p:sp>
      <p:cxnSp>
        <p:nvCxnSpPr>
          <p:cNvPr id="18" name="Straight Arrow Connector 17"/>
          <p:cNvCxnSpPr/>
          <p:nvPr/>
        </p:nvCxnSpPr>
        <p:spPr>
          <a:xfrm flipH="1">
            <a:off x="4153769" y="2082537"/>
            <a:ext cx="1" cy="420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6793025" y="2082537"/>
            <a:ext cx="1" cy="376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4449631" y="2860128"/>
            <a:ext cx="800533" cy="369332"/>
          </a:xfrm>
          <a:prstGeom prst="rect">
            <a:avLst/>
          </a:prstGeom>
          <a:noFill/>
          <a:ln>
            <a:noFill/>
          </a:ln>
        </p:spPr>
        <p:txBody>
          <a:bodyPr wrap="square" rtlCol="0">
            <a:spAutoFit/>
          </a:bodyPr>
          <a:lstStyle/>
          <a:p>
            <a:r>
              <a:rPr lang="en-US" dirty="0" smtClean="0">
                <a:latin typeface="Times New Roman" panose="02020603050405020304" pitchFamily="18" charset="0"/>
                <a:cs typeface="Times New Roman" panose="02020603050405020304" pitchFamily="18" charset="0"/>
              </a:rPr>
              <a:t>100%</a:t>
            </a:r>
            <a:endParaRPr lang="en-US"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7273300" y="3019730"/>
            <a:ext cx="800533" cy="369332"/>
          </a:xfrm>
          <a:prstGeom prst="rect">
            <a:avLst/>
          </a:prstGeom>
          <a:noFill/>
          <a:ln>
            <a:noFill/>
          </a:ln>
        </p:spPr>
        <p:txBody>
          <a:bodyPr wrap="square" rtlCol="0">
            <a:spAutoFit/>
          </a:bodyPr>
          <a:lstStyle/>
          <a:p>
            <a:r>
              <a:rPr lang="en-US" dirty="0" smtClean="0">
                <a:latin typeface="Times New Roman" panose="02020603050405020304" pitchFamily="18" charset="0"/>
                <a:cs typeface="Times New Roman" panose="02020603050405020304" pitchFamily="18" charset="0"/>
              </a:rPr>
              <a:t>100%</a:t>
            </a:r>
            <a:endParaRPr lang="en-US" dirty="0">
              <a:latin typeface="Times New Roman" panose="02020603050405020304" pitchFamily="18" charset="0"/>
              <a:cs typeface="Times New Roman" panose="02020603050405020304" pitchFamily="18" charset="0"/>
            </a:endParaRPr>
          </a:p>
        </p:txBody>
      </p:sp>
      <p:sp>
        <p:nvSpPr>
          <p:cNvPr id="34" name="Rectangle 33"/>
          <p:cNvSpPr/>
          <p:nvPr/>
        </p:nvSpPr>
        <p:spPr>
          <a:xfrm>
            <a:off x="526336" y="4112715"/>
            <a:ext cx="1787669"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Wingdings" panose="05000000000000000000" pitchFamily="2" charset="2"/>
              </a:rPr>
              <a:t>Genotypes of F1:</a:t>
            </a:r>
            <a:endParaRPr lang="en-US" dirty="0">
              <a:latin typeface="Times New Roman" panose="02020603050405020304" pitchFamily="18" charset="0"/>
              <a:cs typeface="Times New Roman" panose="02020603050405020304" pitchFamily="18" charset="0"/>
            </a:endParaRPr>
          </a:p>
        </p:txBody>
      </p:sp>
      <p:sp>
        <p:nvSpPr>
          <p:cNvPr id="35" name="Rectangle 34"/>
          <p:cNvSpPr/>
          <p:nvPr/>
        </p:nvSpPr>
        <p:spPr>
          <a:xfrm>
            <a:off x="526336" y="5258085"/>
            <a:ext cx="928459"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Wingdings" panose="05000000000000000000" pitchFamily="2" charset="2"/>
              </a:rPr>
              <a:t>Results:</a:t>
            </a:r>
            <a:endParaRPr lang="en-US"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5826296" y="4162462"/>
            <a:ext cx="800533" cy="369332"/>
          </a:xfrm>
          <a:prstGeom prst="rect">
            <a:avLst/>
          </a:prstGeom>
          <a:noFill/>
          <a:ln>
            <a:noFill/>
          </a:ln>
        </p:spPr>
        <p:txBody>
          <a:bodyPr wrap="square" rtlCol="0">
            <a:spAutoFit/>
          </a:bodyPr>
          <a:lstStyle/>
          <a:p>
            <a:r>
              <a:rPr lang="en-US" dirty="0" smtClean="0">
                <a:latin typeface="Times New Roman" panose="02020603050405020304" pitchFamily="18" charset="0"/>
                <a:cs typeface="Times New Roman" panose="02020603050405020304" pitchFamily="18" charset="0"/>
              </a:rPr>
              <a:t>100%</a:t>
            </a:r>
            <a:endParaRPr lang="en-US" dirty="0">
              <a:latin typeface="Times New Roman" panose="02020603050405020304" pitchFamily="18" charset="0"/>
              <a:cs typeface="Times New Roman" panose="02020603050405020304" pitchFamily="18" charset="0"/>
            </a:endParaRPr>
          </a:p>
        </p:txBody>
      </p:sp>
      <p:cxnSp>
        <p:nvCxnSpPr>
          <p:cNvPr id="40" name="Straight Arrow Connector 39"/>
          <p:cNvCxnSpPr/>
          <p:nvPr/>
        </p:nvCxnSpPr>
        <p:spPr>
          <a:xfrm>
            <a:off x="4322764" y="3135474"/>
            <a:ext cx="1205279" cy="977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H="1">
            <a:off x="5528043" y="3108524"/>
            <a:ext cx="1152606" cy="1004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1476982" y="5271070"/>
            <a:ext cx="3637905" cy="646331"/>
          </a:xfrm>
          <a:prstGeom prst="rect">
            <a:avLst/>
          </a:prstGeom>
          <a:noFill/>
        </p:spPr>
        <p:txBody>
          <a:bodyPr wrap="square" rtlCol="0">
            <a:spAutoFit/>
          </a:bodyPr>
          <a:lstStyle/>
          <a:p>
            <a:r>
              <a:rPr lang="en-US" dirty="0" smtClean="0"/>
              <a:t>Genotypic Results: 100%</a:t>
            </a:r>
            <a:br>
              <a:rPr lang="en-US" dirty="0" smtClean="0"/>
            </a:br>
            <a:r>
              <a:rPr lang="en-US" dirty="0" smtClean="0"/>
              <a:t>Phenotypic Results: 100% Grey</a:t>
            </a:r>
            <a:endParaRPr lang="en-US" dirty="0"/>
          </a:p>
        </p:txBody>
      </p:sp>
      <p:sp>
        <p:nvSpPr>
          <p:cNvPr id="46" name="TextBox 45"/>
          <p:cNvSpPr txBox="1"/>
          <p:nvPr/>
        </p:nvSpPr>
        <p:spPr>
          <a:xfrm>
            <a:off x="488236" y="406400"/>
            <a:ext cx="4185364" cy="369332"/>
          </a:xfrm>
          <a:prstGeom prst="rect">
            <a:avLst/>
          </a:prstGeom>
          <a:noFill/>
        </p:spPr>
        <p:txBody>
          <a:bodyPr wrap="square" rtlCol="0">
            <a:spAutoFit/>
          </a:bodyPr>
          <a:lstStyle/>
          <a:p>
            <a:r>
              <a:rPr lang="en-US" b="1" dirty="0" smtClean="0"/>
              <a:t>3) Chromosomal Analysis</a:t>
            </a:r>
            <a:endParaRPr lang="en-US" b="1" dirty="0"/>
          </a:p>
        </p:txBody>
      </p:sp>
      <p:grpSp>
        <p:nvGrpSpPr>
          <p:cNvPr id="2" name="Group 1"/>
          <p:cNvGrpSpPr/>
          <p:nvPr/>
        </p:nvGrpSpPr>
        <p:grpSpPr>
          <a:xfrm>
            <a:off x="3784155" y="1221706"/>
            <a:ext cx="791556" cy="723157"/>
            <a:chOff x="808117" y="3200226"/>
            <a:chExt cx="1028510" cy="1027371"/>
          </a:xfrm>
        </p:grpSpPr>
        <p:sp>
          <p:nvSpPr>
            <p:cNvPr id="28" name="TextBox 27"/>
            <p:cNvSpPr txBox="1"/>
            <p:nvPr/>
          </p:nvSpPr>
          <p:spPr>
            <a:xfrm>
              <a:off x="808117" y="3200226"/>
              <a:ext cx="367148" cy="524701"/>
            </a:xfrm>
            <a:prstGeom prst="rect">
              <a:avLst/>
            </a:prstGeom>
            <a:noFill/>
            <a:ln>
              <a:noFill/>
            </a:ln>
          </p:spPr>
          <p:txBody>
            <a:bodyPr wrap="square" rtlCol="0">
              <a:spAutoFit/>
            </a:bodyPr>
            <a:lstStyle/>
            <a:p>
              <a:r>
                <a:rPr lang="en-US" dirty="0"/>
                <a:t>G</a:t>
              </a:r>
            </a:p>
          </p:txBody>
        </p:sp>
        <p:sp>
          <p:nvSpPr>
            <p:cNvPr id="30" name="TextBox 29"/>
            <p:cNvSpPr txBox="1"/>
            <p:nvPr/>
          </p:nvSpPr>
          <p:spPr>
            <a:xfrm flipH="1">
              <a:off x="1469479" y="3276069"/>
              <a:ext cx="367148" cy="524701"/>
            </a:xfrm>
            <a:prstGeom prst="rect">
              <a:avLst/>
            </a:prstGeom>
            <a:noFill/>
            <a:ln>
              <a:noFill/>
            </a:ln>
          </p:spPr>
          <p:txBody>
            <a:bodyPr wrap="square" rtlCol="0">
              <a:spAutoFit/>
            </a:bodyPr>
            <a:lstStyle/>
            <a:p>
              <a:endParaRPr lang="en-US" dirty="0"/>
            </a:p>
          </p:txBody>
        </p:sp>
        <p:cxnSp>
          <p:nvCxnSpPr>
            <p:cNvPr id="32" name="Straight Connector 31"/>
            <p:cNvCxnSpPr/>
            <p:nvPr/>
          </p:nvCxnSpPr>
          <p:spPr>
            <a:xfrm>
              <a:off x="1273336" y="3285488"/>
              <a:ext cx="0" cy="942109"/>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1273336" y="3479452"/>
              <a:ext cx="0"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a:off x="1148645" y="3479452"/>
              <a:ext cx="124691" cy="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H="1">
              <a:off x="1398031" y="3285488"/>
              <a:ext cx="0" cy="942109"/>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1398031" y="3479452"/>
              <a:ext cx="0" cy="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1398031" y="3479452"/>
              <a:ext cx="124691" cy="0"/>
            </a:xfrm>
            <a:prstGeom prst="line">
              <a:avLst/>
            </a:prstGeom>
          </p:spPr>
          <p:style>
            <a:lnRef idx="1">
              <a:schemeClr val="dk1"/>
            </a:lnRef>
            <a:fillRef idx="0">
              <a:schemeClr val="dk1"/>
            </a:fillRef>
            <a:effectRef idx="0">
              <a:schemeClr val="dk1"/>
            </a:effectRef>
            <a:fontRef idx="minor">
              <a:schemeClr val="tx1"/>
            </a:fontRef>
          </p:style>
        </p:cxnSp>
      </p:grpSp>
      <p:sp>
        <p:nvSpPr>
          <p:cNvPr id="48" name="TextBox 47"/>
          <p:cNvSpPr txBox="1"/>
          <p:nvPr/>
        </p:nvSpPr>
        <p:spPr>
          <a:xfrm>
            <a:off x="4277995" y="1214522"/>
            <a:ext cx="282562" cy="369332"/>
          </a:xfrm>
          <a:prstGeom prst="rect">
            <a:avLst/>
          </a:prstGeom>
          <a:noFill/>
          <a:ln>
            <a:noFill/>
          </a:ln>
        </p:spPr>
        <p:txBody>
          <a:bodyPr wrap="square" rtlCol="0">
            <a:spAutoFit/>
          </a:bodyPr>
          <a:lstStyle/>
          <a:p>
            <a:r>
              <a:rPr lang="en-US" dirty="0"/>
              <a:t>G</a:t>
            </a:r>
          </a:p>
        </p:txBody>
      </p:sp>
      <p:grpSp>
        <p:nvGrpSpPr>
          <p:cNvPr id="59" name="Group 58"/>
          <p:cNvGrpSpPr/>
          <p:nvPr/>
        </p:nvGrpSpPr>
        <p:grpSpPr>
          <a:xfrm>
            <a:off x="6391985" y="1145541"/>
            <a:ext cx="788664" cy="723157"/>
            <a:chOff x="808117" y="3200226"/>
            <a:chExt cx="1024751" cy="1027371"/>
          </a:xfrm>
        </p:grpSpPr>
        <p:sp>
          <p:nvSpPr>
            <p:cNvPr id="60" name="TextBox 59"/>
            <p:cNvSpPr txBox="1"/>
            <p:nvPr/>
          </p:nvSpPr>
          <p:spPr>
            <a:xfrm>
              <a:off x="808117" y="3200226"/>
              <a:ext cx="367148" cy="524701"/>
            </a:xfrm>
            <a:prstGeom prst="rect">
              <a:avLst/>
            </a:prstGeom>
            <a:noFill/>
            <a:ln>
              <a:noFill/>
            </a:ln>
          </p:spPr>
          <p:txBody>
            <a:bodyPr wrap="square" rtlCol="0">
              <a:spAutoFit/>
            </a:bodyPr>
            <a:lstStyle/>
            <a:p>
              <a:r>
                <a:rPr lang="en-US" dirty="0" smtClean="0"/>
                <a:t>w</a:t>
              </a:r>
              <a:endParaRPr lang="en-US" dirty="0"/>
            </a:p>
          </p:txBody>
        </p:sp>
        <p:sp>
          <p:nvSpPr>
            <p:cNvPr id="61" name="TextBox 60"/>
            <p:cNvSpPr txBox="1"/>
            <p:nvPr/>
          </p:nvSpPr>
          <p:spPr>
            <a:xfrm flipH="1">
              <a:off x="1465721" y="3200226"/>
              <a:ext cx="367147" cy="524701"/>
            </a:xfrm>
            <a:prstGeom prst="rect">
              <a:avLst/>
            </a:prstGeom>
            <a:noFill/>
            <a:ln>
              <a:noFill/>
            </a:ln>
          </p:spPr>
          <p:txBody>
            <a:bodyPr wrap="square" rtlCol="0">
              <a:spAutoFit/>
            </a:bodyPr>
            <a:lstStyle/>
            <a:p>
              <a:r>
                <a:rPr lang="en-US" dirty="0" smtClean="0"/>
                <a:t>w</a:t>
              </a:r>
              <a:endParaRPr lang="en-US" dirty="0"/>
            </a:p>
          </p:txBody>
        </p:sp>
        <p:cxnSp>
          <p:nvCxnSpPr>
            <p:cNvPr id="62" name="Straight Connector 61"/>
            <p:cNvCxnSpPr/>
            <p:nvPr/>
          </p:nvCxnSpPr>
          <p:spPr>
            <a:xfrm>
              <a:off x="1273336" y="3285488"/>
              <a:ext cx="0" cy="942109"/>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a:off x="1273336" y="3479452"/>
              <a:ext cx="0"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flipH="1">
              <a:off x="1148645" y="3479452"/>
              <a:ext cx="124691"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H="1">
              <a:off x="1398031" y="3285488"/>
              <a:ext cx="0" cy="942109"/>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flipH="1">
              <a:off x="1398031" y="3479452"/>
              <a:ext cx="0" cy="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1398031" y="3479452"/>
              <a:ext cx="124691" cy="0"/>
            </a:xfrm>
            <a:prstGeom prst="line">
              <a:avLst/>
            </a:prstGeom>
          </p:spPr>
          <p:style>
            <a:lnRef idx="1">
              <a:schemeClr val="dk1"/>
            </a:lnRef>
            <a:fillRef idx="0">
              <a:schemeClr val="dk1"/>
            </a:fillRef>
            <a:effectRef idx="0">
              <a:schemeClr val="dk1"/>
            </a:effectRef>
            <a:fontRef idx="minor">
              <a:schemeClr val="tx1"/>
            </a:fontRef>
          </p:style>
        </p:cxnSp>
      </p:grpSp>
      <p:grpSp>
        <p:nvGrpSpPr>
          <p:cNvPr id="73" name="Group 72"/>
          <p:cNvGrpSpPr/>
          <p:nvPr/>
        </p:nvGrpSpPr>
        <p:grpSpPr>
          <a:xfrm>
            <a:off x="3904103" y="2326001"/>
            <a:ext cx="723121" cy="775853"/>
            <a:chOff x="3368592" y="770711"/>
            <a:chExt cx="723121" cy="775853"/>
          </a:xfrm>
        </p:grpSpPr>
        <p:grpSp>
          <p:nvGrpSpPr>
            <p:cNvPr id="74" name="Group 73"/>
            <p:cNvGrpSpPr/>
            <p:nvPr/>
          </p:nvGrpSpPr>
          <p:grpSpPr>
            <a:xfrm>
              <a:off x="3371277" y="770711"/>
              <a:ext cx="720436" cy="775853"/>
              <a:chOff x="3075709" y="1011383"/>
              <a:chExt cx="720436" cy="775853"/>
            </a:xfrm>
          </p:grpSpPr>
          <p:sp>
            <p:nvSpPr>
              <p:cNvPr id="90" name="Oval 89"/>
              <p:cNvSpPr/>
              <p:nvPr/>
            </p:nvSpPr>
            <p:spPr>
              <a:xfrm>
                <a:off x="3075709" y="1233055"/>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91" name="Straight Arrow Connector 90"/>
              <p:cNvCxnSpPr>
                <a:stCxn id="90" idx="7"/>
              </p:cNvCxnSpPr>
              <p:nvPr/>
            </p:nvCxnSpPr>
            <p:spPr>
              <a:xfrm flipV="1">
                <a:off x="3596035" y="1011383"/>
                <a:ext cx="200110" cy="302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75" name="Group 74"/>
            <p:cNvGrpSpPr/>
            <p:nvPr/>
          </p:nvGrpSpPr>
          <p:grpSpPr>
            <a:xfrm>
              <a:off x="3368592" y="1022121"/>
              <a:ext cx="268780" cy="434464"/>
              <a:chOff x="3368592" y="1022121"/>
              <a:chExt cx="268780" cy="434464"/>
            </a:xfrm>
          </p:grpSpPr>
          <p:grpSp>
            <p:nvGrpSpPr>
              <p:cNvPr id="86" name="Group 85"/>
              <p:cNvGrpSpPr/>
              <p:nvPr/>
            </p:nvGrpSpPr>
            <p:grpSpPr>
              <a:xfrm>
                <a:off x="3554809" y="1082361"/>
                <a:ext cx="82563" cy="374224"/>
                <a:chOff x="6964166" y="812487"/>
                <a:chExt cx="65898" cy="942109"/>
              </a:xfrm>
            </p:grpSpPr>
            <p:cxnSp>
              <p:nvCxnSpPr>
                <p:cNvPr id="88" name="Straight Connector 87"/>
                <p:cNvCxnSpPr/>
                <p:nvPr/>
              </p:nvCxnSpPr>
              <p:spPr>
                <a:xfrm>
                  <a:off x="7030063" y="812487"/>
                  <a:ext cx="0" cy="942109"/>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flipH="1">
                  <a:off x="6964166" y="1006450"/>
                  <a:ext cx="65898" cy="10352"/>
                </a:xfrm>
                <a:prstGeom prst="line">
                  <a:avLst/>
                </a:prstGeom>
              </p:spPr>
              <p:style>
                <a:lnRef idx="1">
                  <a:schemeClr val="dk1"/>
                </a:lnRef>
                <a:fillRef idx="0">
                  <a:schemeClr val="dk1"/>
                </a:fillRef>
                <a:effectRef idx="0">
                  <a:schemeClr val="dk1"/>
                </a:effectRef>
                <a:fontRef idx="minor">
                  <a:schemeClr val="tx1"/>
                </a:fontRef>
              </p:style>
            </p:cxnSp>
          </p:grpSp>
          <p:sp>
            <p:nvSpPr>
              <p:cNvPr id="79" name="TextBox 78"/>
              <p:cNvSpPr txBox="1"/>
              <p:nvPr/>
            </p:nvSpPr>
            <p:spPr>
              <a:xfrm>
                <a:off x="3368592" y="1022121"/>
                <a:ext cx="173965" cy="276999"/>
              </a:xfrm>
              <a:prstGeom prst="rect">
                <a:avLst/>
              </a:prstGeom>
              <a:noFill/>
            </p:spPr>
            <p:txBody>
              <a:bodyPr wrap="square" rtlCol="0">
                <a:spAutoFit/>
              </a:bodyPr>
              <a:lstStyle/>
              <a:p>
                <a:r>
                  <a:rPr lang="en-US" sz="1200" dirty="0" smtClean="0"/>
                  <a:t>G</a:t>
                </a:r>
                <a:endParaRPr lang="en-US" sz="1200" dirty="0"/>
              </a:p>
            </p:txBody>
          </p:sp>
        </p:grpSp>
      </p:grpSp>
      <p:grpSp>
        <p:nvGrpSpPr>
          <p:cNvPr id="96" name="Group 95"/>
          <p:cNvGrpSpPr/>
          <p:nvPr/>
        </p:nvGrpSpPr>
        <p:grpSpPr>
          <a:xfrm>
            <a:off x="6614129" y="2516028"/>
            <a:ext cx="609600" cy="845127"/>
            <a:chOff x="4368800" y="992383"/>
            <a:chExt cx="609600" cy="845127"/>
          </a:xfrm>
        </p:grpSpPr>
        <p:grpSp>
          <p:nvGrpSpPr>
            <p:cNvPr id="97" name="Group 96"/>
            <p:cNvGrpSpPr/>
            <p:nvPr/>
          </p:nvGrpSpPr>
          <p:grpSpPr>
            <a:xfrm>
              <a:off x="4368800" y="992383"/>
              <a:ext cx="609600" cy="845127"/>
              <a:chOff x="4197927" y="1233055"/>
              <a:chExt cx="609600" cy="845127"/>
            </a:xfrm>
          </p:grpSpPr>
          <p:sp>
            <p:nvSpPr>
              <p:cNvPr id="113" name="Oval 112"/>
              <p:cNvSpPr/>
              <p:nvPr/>
            </p:nvSpPr>
            <p:spPr>
              <a:xfrm>
                <a:off x="4197927" y="1233055"/>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14" name="Straight Connector 113"/>
              <p:cNvCxnSpPr>
                <a:stCxn id="113" idx="4"/>
              </p:cNvCxnSpPr>
              <p:nvPr/>
            </p:nvCxnSpPr>
            <p:spPr>
              <a:xfrm>
                <a:off x="4502727" y="1787236"/>
                <a:ext cx="0" cy="290946"/>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flipH="1">
                <a:off x="4391890" y="1995055"/>
                <a:ext cx="221673" cy="0"/>
              </a:xfrm>
              <a:prstGeom prst="line">
                <a:avLst/>
              </a:prstGeom>
            </p:spPr>
            <p:style>
              <a:lnRef idx="1">
                <a:schemeClr val="dk1"/>
              </a:lnRef>
              <a:fillRef idx="0">
                <a:schemeClr val="dk1"/>
              </a:fillRef>
              <a:effectRef idx="0">
                <a:schemeClr val="dk1"/>
              </a:effectRef>
              <a:fontRef idx="minor">
                <a:schemeClr val="tx1"/>
              </a:fontRef>
            </p:style>
          </p:cxnSp>
        </p:grpSp>
        <p:grpSp>
          <p:nvGrpSpPr>
            <p:cNvPr id="98" name="Group 97"/>
            <p:cNvGrpSpPr/>
            <p:nvPr/>
          </p:nvGrpSpPr>
          <p:grpSpPr>
            <a:xfrm>
              <a:off x="4386340" y="1008906"/>
              <a:ext cx="268780" cy="434464"/>
              <a:chOff x="3368592" y="1022121"/>
              <a:chExt cx="268780" cy="434464"/>
            </a:xfrm>
          </p:grpSpPr>
          <p:grpSp>
            <p:nvGrpSpPr>
              <p:cNvPr id="109" name="Group 108"/>
              <p:cNvGrpSpPr/>
              <p:nvPr/>
            </p:nvGrpSpPr>
            <p:grpSpPr>
              <a:xfrm>
                <a:off x="3554809" y="1082361"/>
                <a:ext cx="82563" cy="374224"/>
                <a:chOff x="6964166" y="812487"/>
                <a:chExt cx="65898" cy="942109"/>
              </a:xfrm>
            </p:grpSpPr>
            <p:cxnSp>
              <p:nvCxnSpPr>
                <p:cNvPr id="111" name="Straight Connector 110"/>
                <p:cNvCxnSpPr/>
                <p:nvPr/>
              </p:nvCxnSpPr>
              <p:spPr>
                <a:xfrm>
                  <a:off x="7030063" y="812487"/>
                  <a:ext cx="0" cy="942109"/>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p:cNvCxnSpPr/>
                <p:nvPr/>
              </p:nvCxnSpPr>
              <p:spPr>
                <a:xfrm flipH="1">
                  <a:off x="6964166" y="1006450"/>
                  <a:ext cx="65898" cy="10352"/>
                </a:xfrm>
                <a:prstGeom prst="line">
                  <a:avLst/>
                </a:prstGeom>
              </p:spPr>
              <p:style>
                <a:lnRef idx="1">
                  <a:schemeClr val="dk1"/>
                </a:lnRef>
                <a:fillRef idx="0">
                  <a:schemeClr val="dk1"/>
                </a:fillRef>
                <a:effectRef idx="0">
                  <a:schemeClr val="dk1"/>
                </a:effectRef>
                <a:fontRef idx="minor">
                  <a:schemeClr val="tx1"/>
                </a:fontRef>
              </p:style>
            </p:cxnSp>
          </p:grpSp>
          <p:sp>
            <p:nvSpPr>
              <p:cNvPr id="102" name="TextBox 101"/>
              <p:cNvSpPr txBox="1"/>
              <p:nvPr/>
            </p:nvSpPr>
            <p:spPr>
              <a:xfrm>
                <a:off x="3368592" y="1022121"/>
                <a:ext cx="173965" cy="276999"/>
              </a:xfrm>
              <a:prstGeom prst="rect">
                <a:avLst/>
              </a:prstGeom>
              <a:noFill/>
            </p:spPr>
            <p:txBody>
              <a:bodyPr wrap="square" rtlCol="0">
                <a:spAutoFit/>
              </a:bodyPr>
              <a:lstStyle/>
              <a:p>
                <a:r>
                  <a:rPr lang="en-US" sz="1200" dirty="0" smtClean="0"/>
                  <a:t>w</a:t>
                </a:r>
                <a:endParaRPr lang="en-US" sz="1200" dirty="0"/>
              </a:p>
            </p:txBody>
          </p:sp>
        </p:grpSp>
      </p:grpSp>
      <p:grpSp>
        <p:nvGrpSpPr>
          <p:cNvPr id="24" name="Group 23"/>
          <p:cNvGrpSpPr/>
          <p:nvPr/>
        </p:nvGrpSpPr>
        <p:grpSpPr>
          <a:xfrm>
            <a:off x="5072861" y="4064371"/>
            <a:ext cx="778692" cy="611491"/>
            <a:chOff x="785686" y="3115343"/>
            <a:chExt cx="1002659" cy="1112254"/>
          </a:xfrm>
        </p:grpSpPr>
        <p:sp>
          <p:nvSpPr>
            <p:cNvPr id="116" name="TextBox 115"/>
            <p:cNvSpPr txBox="1"/>
            <p:nvPr/>
          </p:nvSpPr>
          <p:spPr>
            <a:xfrm>
              <a:off x="785686" y="3129491"/>
              <a:ext cx="367148" cy="671785"/>
            </a:xfrm>
            <a:prstGeom prst="rect">
              <a:avLst/>
            </a:prstGeom>
            <a:noFill/>
            <a:ln>
              <a:noFill/>
            </a:ln>
          </p:spPr>
          <p:txBody>
            <a:bodyPr wrap="square" rtlCol="0">
              <a:spAutoFit/>
            </a:bodyPr>
            <a:lstStyle/>
            <a:p>
              <a:r>
                <a:rPr lang="en-US" dirty="0" smtClean="0"/>
                <a:t>G</a:t>
              </a:r>
              <a:endParaRPr lang="en-US" dirty="0"/>
            </a:p>
          </p:txBody>
        </p:sp>
        <p:sp>
          <p:nvSpPr>
            <p:cNvPr id="118" name="TextBox 117"/>
            <p:cNvSpPr txBox="1"/>
            <p:nvPr/>
          </p:nvSpPr>
          <p:spPr>
            <a:xfrm flipH="1">
              <a:off x="1421197" y="3115343"/>
              <a:ext cx="367148" cy="671786"/>
            </a:xfrm>
            <a:prstGeom prst="rect">
              <a:avLst/>
            </a:prstGeom>
            <a:noFill/>
            <a:ln>
              <a:noFill/>
            </a:ln>
          </p:spPr>
          <p:txBody>
            <a:bodyPr wrap="square" rtlCol="0">
              <a:spAutoFit/>
            </a:bodyPr>
            <a:lstStyle/>
            <a:p>
              <a:r>
                <a:rPr lang="en-US" dirty="0"/>
                <a:t>w</a:t>
              </a:r>
            </a:p>
          </p:txBody>
        </p:sp>
        <p:cxnSp>
          <p:nvCxnSpPr>
            <p:cNvPr id="120" name="Straight Connector 119"/>
            <p:cNvCxnSpPr/>
            <p:nvPr/>
          </p:nvCxnSpPr>
          <p:spPr>
            <a:xfrm>
              <a:off x="1273336" y="3285488"/>
              <a:ext cx="0" cy="942109"/>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p:cNvCxnSpPr/>
            <p:nvPr/>
          </p:nvCxnSpPr>
          <p:spPr>
            <a:xfrm>
              <a:off x="1273336" y="3479452"/>
              <a:ext cx="0" cy="0"/>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p:cNvCxnSpPr/>
            <p:nvPr/>
          </p:nvCxnSpPr>
          <p:spPr>
            <a:xfrm flipH="1">
              <a:off x="1148645" y="3479452"/>
              <a:ext cx="124691" cy="0"/>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p:cNvCxnSpPr/>
            <p:nvPr/>
          </p:nvCxnSpPr>
          <p:spPr>
            <a:xfrm flipH="1">
              <a:off x="1398031" y="3285488"/>
              <a:ext cx="0" cy="942109"/>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p:cNvCxnSpPr/>
            <p:nvPr/>
          </p:nvCxnSpPr>
          <p:spPr>
            <a:xfrm flipH="1">
              <a:off x="1398031" y="3479452"/>
              <a:ext cx="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p:cNvCxnSpPr/>
            <p:nvPr/>
          </p:nvCxnSpPr>
          <p:spPr>
            <a:xfrm>
              <a:off x="1398031" y="3479452"/>
              <a:ext cx="124691" cy="0"/>
            </a:xfrm>
            <a:prstGeom prst="line">
              <a:avLst/>
            </a:prstGeom>
          </p:spPr>
          <p:style>
            <a:lnRef idx="1">
              <a:schemeClr val="dk1"/>
            </a:lnRef>
            <a:fillRef idx="0">
              <a:schemeClr val="dk1"/>
            </a:fillRef>
            <a:effectRef idx="0">
              <a:schemeClr val="dk1"/>
            </a:effectRef>
            <a:fontRef idx="minor">
              <a:schemeClr val="tx1"/>
            </a:fontRef>
          </p:style>
        </p:cxnSp>
      </p:grpSp>
      <p:grpSp>
        <p:nvGrpSpPr>
          <p:cNvPr id="137" name="Group 136"/>
          <p:cNvGrpSpPr/>
          <p:nvPr/>
        </p:nvGrpSpPr>
        <p:grpSpPr>
          <a:xfrm>
            <a:off x="3681824" y="5004174"/>
            <a:ext cx="778692" cy="611491"/>
            <a:chOff x="785686" y="3115343"/>
            <a:chExt cx="1002659" cy="1112254"/>
          </a:xfrm>
        </p:grpSpPr>
        <p:sp>
          <p:nvSpPr>
            <p:cNvPr id="138" name="TextBox 137"/>
            <p:cNvSpPr txBox="1"/>
            <p:nvPr/>
          </p:nvSpPr>
          <p:spPr>
            <a:xfrm>
              <a:off x="785686" y="3129491"/>
              <a:ext cx="367148" cy="671785"/>
            </a:xfrm>
            <a:prstGeom prst="rect">
              <a:avLst/>
            </a:prstGeom>
            <a:noFill/>
            <a:ln>
              <a:noFill/>
            </a:ln>
          </p:spPr>
          <p:txBody>
            <a:bodyPr wrap="square" rtlCol="0">
              <a:spAutoFit/>
            </a:bodyPr>
            <a:lstStyle/>
            <a:p>
              <a:r>
                <a:rPr lang="en-US" dirty="0" smtClean="0"/>
                <a:t>G</a:t>
              </a:r>
              <a:endParaRPr lang="en-US" dirty="0"/>
            </a:p>
          </p:txBody>
        </p:sp>
        <p:sp>
          <p:nvSpPr>
            <p:cNvPr id="139" name="TextBox 138"/>
            <p:cNvSpPr txBox="1"/>
            <p:nvPr/>
          </p:nvSpPr>
          <p:spPr>
            <a:xfrm flipH="1">
              <a:off x="1421197" y="3115343"/>
              <a:ext cx="367148" cy="671786"/>
            </a:xfrm>
            <a:prstGeom prst="rect">
              <a:avLst/>
            </a:prstGeom>
            <a:noFill/>
            <a:ln>
              <a:noFill/>
            </a:ln>
          </p:spPr>
          <p:txBody>
            <a:bodyPr wrap="square" rtlCol="0">
              <a:spAutoFit/>
            </a:bodyPr>
            <a:lstStyle/>
            <a:p>
              <a:r>
                <a:rPr lang="en-US" dirty="0"/>
                <a:t>w</a:t>
              </a:r>
            </a:p>
          </p:txBody>
        </p:sp>
        <p:cxnSp>
          <p:nvCxnSpPr>
            <p:cNvPr id="140" name="Straight Connector 139"/>
            <p:cNvCxnSpPr/>
            <p:nvPr/>
          </p:nvCxnSpPr>
          <p:spPr>
            <a:xfrm>
              <a:off x="1273336" y="3285488"/>
              <a:ext cx="0" cy="942109"/>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p:cNvCxnSpPr/>
            <p:nvPr/>
          </p:nvCxnSpPr>
          <p:spPr>
            <a:xfrm>
              <a:off x="1273336" y="3479452"/>
              <a:ext cx="0" cy="0"/>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p:cNvCxnSpPr/>
            <p:nvPr/>
          </p:nvCxnSpPr>
          <p:spPr>
            <a:xfrm flipH="1">
              <a:off x="1148645" y="3479452"/>
              <a:ext cx="124691" cy="0"/>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flipH="1">
              <a:off x="1398031" y="3285488"/>
              <a:ext cx="0" cy="942109"/>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p:cNvCxnSpPr/>
            <p:nvPr/>
          </p:nvCxnSpPr>
          <p:spPr>
            <a:xfrm flipH="1">
              <a:off x="1398031" y="3479452"/>
              <a:ext cx="0" cy="0"/>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p:cNvCxnSpPr/>
            <p:nvPr/>
          </p:nvCxnSpPr>
          <p:spPr>
            <a:xfrm>
              <a:off x="1398031" y="3479452"/>
              <a:ext cx="124691"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52093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36" y="775855"/>
            <a:ext cx="10515600" cy="5414963"/>
          </a:xfrm>
        </p:spPr>
        <p:txBody>
          <a:bodyPr/>
          <a:lstStyle/>
          <a:p>
            <a:pPr marL="514350" indent="-514350">
              <a:buFont typeface="+mj-lt"/>
              <a:buAutoNum type="arabicPeriod" startAt="4"/>
            </a:pPr>
            <a:r>
              <a:rPr lang="en-US" dirty="0" smtClean="0"/>
              <a:t> Self cross</a:t>
            </a:r>
          </a:p>
          <a:p>
            <a:pPr marL="514350" indent="-514350">
              <a:buFont typeface="+mj-lt"/>
              <a:buAutoNum type="arabicPeriod" startAt="4"/>
            </a:pPr>
            <a:r>
              <a:rPr lang="en-US" b="1" dirty="0" smtClean="0"/>
              <a:t>To calculate phenotypic ratios follow these steps:</a:t>
            </a:r>
          </a:p>
          <a:p>
            <a:pPr marL="971550" lvl="1" indent="-514350">
              <a:buAutoNum type="arabicPeriod"/>
            </a:pPr>
            <a:r>
              <a:rPr lang="en-US" b="1" dirty="0" smtClean="0"/>
              <a:t>Divide all results by smallest number. Suppose result is (n)</a:t>
            </a:r>
          </a:p>
          <a:p>
            <a:pPr marL="971550" lvl="1" indent="-514350">
              <a:buAutoNum type="arabicPeriod"/>
            </a:pPr>
            <a:r>
              <a:rPr lang="en-US" b="1" dirty="0" smtClean="0"/>
              <a:t>Sum up the values. Suppose result is N</a:t>
            </a:r>
          </a:p>
          <a:p>
            <a:pPr marL="971550" lvl="1" indent="-514350">
              <a:buAutoNum type="arabicPeriod"/>
            </a:pPr>
            <a:r>
              <a:rPr lang="en-US" b="1" dirty="0" smtClean="0"/>
              <a:t>Phenotypic ratios for each phenotype is n/N</a:t>
            </a:r>
            <a:endParaRPr lang="en-US" b="1" dirty="0"/>
          </a:p>
          <a:p>
            <a:pPr marL="457200" lvl="1" indent="0">
              <a:buNone/>
            </a:pPr>
            <a:r>
              <a:rPr lang="en-US" dirty="0" smtClean="0"/>
              <a:t/>
            </a:r>
            <a:br>
              <a:rPr lang="en-US" dirty="0" smtClean="0"/>
            </a:br>
            <a:r>
              <a:rPr lang="en-US" dirty="0" smtClean="0"/>
              <a:t>9/3 =3		</a:t>
            </a:r>
            <a:br>
              <a:rPr lang="en-US" dirty="0" smtClean="0"/>
            </a:br>
            <a:r>
              <a:rPr lang="en-US" dirty="0" smtClean="0"/>
              <a:t>3/3=1</a:t>
            </a:r>
            <a:br>
              <a:rPr lang="en-US" dirty="0" smtClean="0"/>
            </a:br>
            <a:r>
              <a:rPr lang="en-US" dirty="0" smtClean="0"/>
              <a:t>Phenotypic results:</a:t>
            </a:r>
            <a:br>
              <a:rPr lang="en-US" dirty="0" smtClean="0"/>
            </a:br>
            <a:r>
              <a:rPr lang="en-US" dirty="0" smtClean="0"/>
              <a:t>grey mice: ¾ 	white mice: ¼ </a:t>
            </a:r>
          </a:p>
        </p:txBody>
      </p:sp>
      <p:sp>
        <p:nvSpPr>
          <p:cNvPr id="4" name="Right Brace 3"/>
          <p:cNvSpPr/>
          <p:nvPr/>
        </p:nvSpPr>
        <p:spPr>
          <a:xfrm>
            <a:off x="2133600" y="3311236"/>
            <a:ext cx="277091" cy="6096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p:cNvSpPr txBox="1"/>
          <p:nvPr/>
        </p:nvSpPr>
        <p:spPr>
          <a:xfrm>
            <a:off x="2660073" y="3366655"/>
            <a:ext cx="1087582" cy="369332"/>
          </a:xfrm>
          <a:prstGeom prst="rect">
            <a:avLst/>
          </a:prstGeom>
          <a:noFill/>
        </p:spPr>
        <p:txBody>
          <a:bodyPr wrap="square" rtlCol="0">
            <a:spAutoFit/>
          </a:bodyPr>
          <a:lstStyle/>
          <a:p>
            <a:r>
              <a:rPr lang="en-US" dirty="0" smtClean="0"/>
              <a:t>3+1= 4</a:t>
            </a:r>
            <a:endParaRPr lang="en-US" dirty="0"/>
          </a:p>
        </p:txBody>
      </p:sp>
    </p:spTree>
    <p:extLst>
      <p:ext uri="{BB962C8B-B14F-4D97-AF65-F5344CB8AC3E}">
        <p14:creationId xmlns:p14="http://schemas.microsoft.com/office/powerpoint/2010/main" val="1807442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7614" y="542694"/>
            <a:ext cx="2274662"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Wingdings" panose="05000000000000000000" pitchFamily="2" charset="2"/>
              </a:rPr>
              <a:t>Phenotype of parents:</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724903" y="1083021"/>
            <a:ext cx="2180084" cy="369332"/>
          </a:xfrm>
          <a:prstGeom prst="rect">
            <a:avLst/>
          </a:prstGeom>
        </p:spPr>
        <p:txBody>
          <a:bodyPr wrap="none">
            <a:spAutoFit/>
          </a:bodyPr>
          <a:lstStyle/>
          <a:p>
            <a:r>
              <a:rPr lang="en-US" smtClean="0">
                <a:latin typeface="Times New Roman" panose="02020603050405020304" pitchFamily="18" charset="0"/>
                <a:cs typeface="Times New Roman" panose="02020603050405020304" pitchFamily="18" charset="0"/>
                <a:sym typeface="Wingdings" panose="05000000000000000000" pitchFamily="2" charset="2"/>
              </a:rPr>
              <a:t>Genotype of parents:</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677614" y="1872730"/>
            <a:ext cx="108183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sym typeface="Wingdings" panose="05000000000000000000" pitchFamily="2" charset="2"/>
              </a:rPr>
              <a:t>Gametes:</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449781" y="542694"/>
            <a:ext cx="174567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Grey</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054436" y="542694"/>
            <a:ext cx="174567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Grey</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449781" y="1083021"/>
            <a:ext cx="1745673" cy="369332"/>
          </a:xfrm>
          <a:prstGeom prst="rect">
            <a:avLst/>
          </a:prstGeom>
          <a:noFill/>
          <a:ln>
            <a:noFill/>
          </a:ln>
        </p:spPr>
        <p:txBody>
          <a:bodyPr wrap="square" rtlCol="0">
            <a:spAutoFit/>
          </a:bodyPr>
          <a:lstStyle/>
          <a:p>
            <a:pPr algn="ctr"/>
            <a:r>
              <a:rPr lang="en-US" dirty="0" err="1" smtClean="0">
                <a:latin typeface="Times New Roman" panose="02020603050405020304" pitchFamily="18" charset="0"/>
                <a:cs typeface="Times New Roman" panose="02020603050405020304" pitchFamily="18" charset="0"/>
              </a:rPr>
              <a:t>Gw</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054435" y="1126954"/>
            <a:ext cx="1745673" cy="369332"/>
          </a:xfrm>
          <a:prstGeom prst="rect">
            <a:avLst/>
          </a:prstGeom>
          <a:noFill/>
          <a:ln>
            <a:noFill/>
          </a:ln>
        </p:spPr>
        <p:txBody>
          <a:bodyPr wrap="square" rtlCol="0">
            <a:spAutoFit/>
          </a:bodyPr>
          <a:lstStyle/>
          <a:p>
            <a:pPr algn="ctr"/>
            <a:r>
              <a:rPr lang="en-US" dirty="0" err="1" smtClean="0">
                <a:latin typeface="Times New Roman" panose="02020603050405020304" pitchFamily="18" charset="0"/>
                <a:cs typeface="Times New Roman" panose="02020603050405020304" pitchFamily="18" charset="0"/>
              </a:rPr>
              <a:t>Gw</a:t>
            </a:r>
            <a:endParaRPr lang="en-US" dirty="0">
              <a:latin typeface="Times New Roman" panose="02020603050405020304" pitchFamily="18" charset="0"/>
              <a:cs typeface="Times New Roman" panose="02020603050405020304" pitchFamily="18" charset="0"/>
            </a:endParaRPr>
          </a:p>
        </p:txBody>
      </p:sp>
      <p:grpSp>
        <p:nvGrpSpPr>
          <p:cNvPr id="9" name="Group 8"/>
          <p:cNvGrpSpPr/>
          <p:nvPr/>
        </p:nvGrpSpPr>
        <p:grpSpPr>
          <a:xfrm>
            <a:off x="3816012" y="1946429"/>
            <a:ext cx="715496" cy="718066"/>
            <a:chOff x="3075709" y="1105683"/>
            <a:chExt cx="734662" cy="681553"/>
          </a:xfrm>
        </p:grpSpPr>
        <p:sp>
          <p:nvSpPr>
            <p:cNvPr id="10" name="Oval 9"/>
            <p:cNvSpPr/>
            <p:nvPr/>
          </p:nvSpPr>
          <p:spPr>
            <a:xfrm>
              <a:off x="3075709" y="1233055"/>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w</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11" name="Straight Arrow Connector 10"/>
            <p:cNvCxnSpPr>
              <a:stCxn id="10" idx="7"/>
            </p:cNvCxnSpPr>
            <p:nvPr/>
          </p:nvCxnSpPr>
          <p:spPr>
            <a:xfrm flipV="1">
              <a:off x="3596035" y="1105683"/>
              <a:ext cx="214336" cy="208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8" name="Straight Arrow Connector 17"/>
          <p:cNvCxnSpPr>
            <a:stCxn id="7" idx="2"/>
          </p:cNvCxnSpPr>
          <p:nvPr/>
        </p:nvCxnSpPr>
        <p:spPr>
          <a:xfrm flipH="1">
            <a:off x="4322617" y="1452353"/>
            <a:ext cx="1" cy="420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8" idx="2"/>
          </p:cNvCxnSpPr>
          <p:nvPr/>
        </p:nvCxnSpPr>
        <p:spPr>
          <a:xfrm flipH="1">
            <a:off x="6927271" y="1496286"/>
            <a:ext cx="1" cy="376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4449631" y="2303643"/>
            <a:ext cx="80053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50%</a:t>
            </a:r>
            <a:endParaRPr lang="en-US" dirty="0">
              <a:latin typeface="Times New Roman" panose="02020603050405020304" pitchFamily="18" charset="0"/>
              <a:cs typeface="Times New Roman" panose="02020603050405020304" pitchFamily="18" charset="0"/>
            </a:endParaRPr>
          </a:p>
        </p:txBody>
      </p:sp>
      <p:grpSp>
        <p:nvGrpSpPr>
          <p:cNvPr id="29" name="Group 28"/>
          <p:cNvGrpSpPr/>
          <p:nvPr/>
        </p:nvGrpSpPr>
        <p:grpSpPr>
          <a:xfrm>
            <a:off x="2951512" y="1963268"/>
            <a:ext cx="715496" cy="718066"/>
            <a:chOff x="3075709" y="1105683"/>
            <a:chExt cx="734662" cy="681553"/>
          </a:xfrm>
        </p:grpSpPr>
        <p:sp>
          <p:nvSpPr>
            <p:cNvPr id="30" name="Oval 29"/>
            <p:cNvSpPr/>
            <p:nvPr/>
          </p:nvSpPr>
          <p:spPr>
            <a:xfrm>
              <a:off x="3075709" y="1233055"/>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G</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31" name="Straight Arrow Connector 30"/>
            <p:cNvCxnSpPr>
              <a:stCxn id="30" idx="7"/>
            </p:cNvCxnSpPr>
            <p:nvPr/>
          </p:nvCxnSpPr>
          <p:spPr>
            <a:xfrm flipV="1">
              <a:off x="3596035" y="1105683"/>
              <a:ext cx="214336" cy="208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2" name="TextBox 31"/>
          <p:cNvSpPr txBox="1"/>
          <p:nvPr/>
        </p:nvSpPr>
        <p:spPr>
          <a:xfrm>
            <a:off x="2240396" y="2268459"/>
            <a:ext cx="80053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50%</a:t>
            </a:r>
            <a:endParaRPr lang="en-US" dirty="0">
              <a:latin typeface="Times New Roman" panose="02020603050405020304" pitchFamily="18" charset="0"/>
              <a:cs typeface="Times New Roman" panose="02020603050405020304" pitchFamily="18" charset="0"/>
            </a:endParaRPr>
          </a:p>
        </p:txBody>
      </p:sp>
      <p:sp>
        <p:nvSpPr>
          <p:cNvPr id="35" name="Rectangle 34"/>
          <p:cNvSpPr/>
          <p:nvPr/>
        </p:nvSpPr>
        <p:spPr>
          <a:xfrm>
            <a:off x="526336" y="3408437"/>
            <a:ext cx="1476623"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Wingdings" panose="05000000000000000000" pitchFamily="2" charset="2"/>
              </a:rPr>
              <a:t>Table of cross</a:t>
            </a:r>
            <a:endParaRPr lang="en-US" dirty="0">
              <a:latin typeface="Times New Roman" panose="02020603050405020304" pitchFamily="18" charset="0"/>
              <a:cs typeface="Times New Roman" panose="02020603050405020304" pitchFamily="18" charset="0"/>
            </a:endParaRPr>
          </a:p>
        </p:txBody>
      </p:sp>
      <p:sp>
        <p:nvSpPr>
          <p:cNvPr id="36" name="Rectangle 35"/>
          <p:cNvSpPr/>
          <p:nvPr/>
        </p:nvSpPr>
        <p:spPr>
          <a:xfrm>
            <a:off x="390623" y="5364589"/>
            <a:ext cx="2020874"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Wingdings" panose="05000000000000000000" pitchFamily="2" charset="2"/>
              </a:rPr>
              <a:t>Phenotypic Results:</a:t>
            </a:r>
            <a:endParaRPr lang="en-US" dirty="0">
              <a:latin typeface="Times New Roman" panose="02020603050405020304" pitchFamily="18" charset="0"/>
              <a:cs typeface="Times New Roman" panose="02020603050405020304" pitchFamily="18" charset="0"/>
            </a:endParaRPr>
          </a:p>
        </p:txBody>
      </p:sp>
      <p:graphicFrame>
        <p:nvGraphicFramePr>
          <p:cNvPr id="37" name="Table 36"/>
          <p:cNvGraphicFramePr>
            <a:graphicFrameLocks noGrp="1"/>
          </p:cNvGraphicFramePr>
          <p:nvPr>
            <p:extLst/>
          </p:nvPr>
        </p:nvGraphicFramePr>
        <p:xfrm>
          <a:off x="2411497" y="3629992"/>
          <a:ext cx="4876800" cy="1097280"/>
        </p:xfrm>
        <a:graphic>
          <a:graphicData uri="http://schemas.openxmlformats.org/drawingml/2006/table">
            <a:tbl>
              <a:tblPr firstRow="1" bandRow="1">
                <a:tableStyleId>{5940675A-B579-460E-94D1-54222C63F5DA}</a:tableStyleId>
              </a:tblPr>
              <a:tblGrid>
                <a:gridCol w="1625600">
                  <a:extLst>
                    <a:ext uri="{9D8B030D-6E8A-4147-A177-3AD203B41FA5}">
                      <a16:colId xmlns="" xmlns:a16="http://schemas.microsoft.com/office/drawing/2014/main" val="3219507253"/>
                    </a:ext>
                  </a:extLst>
                </a:gridCol>
                <a:gridCol w="1625600">
                  <a:extLst>
                    <a:ext uri="{9D8B030D-6E8A-4147-A177-3AD203B41FA5}">
                      <a16:colId xmlns="" xmlns:a16="http://schemas.microsoft.com/office/drawing/2014/main" val="3226173290"/>
                    </a:ext>
                  </a:extLst>
                </a:gridCol>
                <a:gridCol w="1625600">
                  <a:extLst>
                    <a:ext uri="{9D8B030D-6E8A-4147-A177-3AD203B41FA5}">
                      <a16:colId xmlns="" xmlns:a16="http://schemas.microsoft.com/office/drawing/2014/main" val="2208834704"/>
                    </a:ext>
                  </a:extLst>
                </a:gridCol>
              </a:tblGrid>
              <a:tr h="293657">
                <a:tc>
                  <a:txBody>
                    <a:bodyPr/>
                    <a:lstStyle/>
                    <a:p>
                      <a:endParaRPr lang="en-US" dirty="0"/>
                    </a:p>
                  </a:txBody>
                  <a:tcPr/>
                </a:tc>
                <a:tc>
                  <a:txBody>
                    <a:bodyPr/>
                    <a:lstStyle/>
                    <a:p>
                      <a:r>
                        <a:rPr lang="en-US" dirty="0" smtClean="0"/>
                        <a:t>G 50%</a:t>
                      </a:r>
                      <a:endParaRPr lang="en-US" dirty="0"/>
                    </a:p>
                  </a:txBody>
                  <a:tcPr/>
                </a:tc>
                <a:tc>
                  <a:txBody>
                    <a:bodyPr/>
                    <a:lstStyle/>
                    <a:p>
                      <a:r>
                        <a:rPr lang="en-US" dirty="0" smtClean="0"/>
                        <a:t>w 50%</a:t>
                      </a:r>
                      <a:endParaRPr lang="en-US" dirty="0"/>
                    </a:p>
                  </a:txBody>
                  <a:tcPr/>
                </a:tc>
                <a:extLst>
                  <a:ext uri="{0D108BD9-81ED-4DB2-BD59-A6C34878D82A}">
                    <a16:rowId xmlns="" xmlns:a16="http://schemas.microsoft.com/office/drawing/2014/main" val="3916172886"/>
                  </a:ext>
                </a:extLst>
              </a:tr>
              <a:tr h="293657">
                <a:tc>
                  <a:txBody>
                    <a:bodyPr/>
                    <a:lstStyle/>
                    <a:p>
                      <a:r>
                        <a:rPr lang="en-US" dirty="0" smtClean="0"/>
                        <a:t>G 50%</a:t>
                      </a:r>
                      <a:endParaRPr lang="en-US" dirty="0"/>
                    </a:p>
                  </a:txBody>
                  <a:tcPr/>
                </a:tc>
                <a:tc>
                  <a:txBody>
                    <a:bodyPr/>
                    <a:lstStyle/>
                    <a:p>
                      <a:r>
                        <a:rPr lang="en-US" dirty="0" smtClean="0"/>
                        <a:t>GG 25%</a:t>
                      </a:r>
                      <a:endParaRPr lang="en-US" dirty="0"/>
                    </a:p>
                  </a:txBody>
                  <a:tcPr/>
                </a:tc>
                <a:tc>
                  <a:txBody>
                    <a:bodyPr/>
                    <a:lstStyle/>
                    <a:p>
                      <a:r>
                        <a:rPr lang="en-US" dirty="0" err="1" smtClean="0"/>
                        <a:t>Gw</a:t>
                      </a:r>
                      <a:r>
                        <a:rPr lang="en-US" dirty="0" smtClean="0"/>
                        <a:t> 25%</a:t>
                      </a:r>
                      <a:endParaRPr lang="en-US" dirty="0"/>
                    </a:p>
                  </a:txBody>
                  <a:tcPr/>
                </a:tc>
                <a:extLst>
                  <a:ext uri="{0D108BD9-81ED-4DB2-BD59-A6C34878D82A}">
                    <a16:rowId xmlns="" xmlns:a16="http://schemas.microsoft.com/office/drawing/2014/main" val="1376722466"/>
                  </a:ext>
                </a:extLst>
              </a:tr>
              <a:tr h="293657">
                <a:tc>
                  <a:txBody>
                    <a:bodyPr/>
                    <a:lstStyle/>
                    <a:p>
                      <a:r>
                        <a:rPr lang="en-US" dirty="0" smtClean="0"/>
                        <a:t>w</a:t>
                      </a:r>
                      <a:r>
                        <a:rPr lang="en-US" baseline="0" dirty="0" smtClean="0"/>
                        <a:t> 50%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Gw</a:t>
                      </a:r>
                      <a:r>
                        <a:rPr lang="en-US" dirty="0" smtClean="0"/>
                        <a:t> 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ww</a:t>
                      </a:r>
                      <a:r>
                        <a:rPr lang="en-US" baseline="0" dirty="0" smtClean="0"/>
                        <a:t> </a:t>
                      </a:r>
                      <a:r>
                        <a:rPr lang="en-US" dirty="0" smtClean="0"/>
                        <a:t>25%</a:t>
                      </a:r>
                    </a:p>
                  </a:txBody>
                  <a:tcPr/>
                </a:tc>
                <a:extLst>
                  <a:ext uri="{0D108BD9-81ED-4DB2-BD59-A6C34878D82A}">
                    <a16:rowId xmlns="" xmlns:a16="http://schemas.microsoft.com/office/drawing/2014/main" val="953948646"/>
                  </a:ext>
                </a:extLst>
              </a:tr>
            </a:tbl>
          </a:graphicData>
        </a:graphic>
      </p:graphicFrame>
      <p:grpSp>
        <p:nvGrpSpPr>
          <p:cNvPr id="46" name="Group 45"/>
          <p:cNvGrpSpPr/>
          <p:nvPr/>
        </p:nvGrpSpPr>
        <p:grpSpPr>
          <a:xfrm>
            <a:off x="7122028" y="1988795"/>
            <a:ext cx="715496" cy="718066"/>
            <a:chOff x="3075709" y="1105683"/>
            <a:chExt cx="734662" cy="681553"/>
          </a:xfrm>
        </p:grpSpPr>
        <p:sp>
          <p:nvSpPr>
            <p:cNvPr id="47" name="Oval 46"/>
            <p:cNvSpPr/>
            <p:nvPr/>
          </p:nvSpPr>
          <p:spPr>
            <a:xfrm>
              <a:off x="3075709" y="1233055"/>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w</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48" name="Straight Arrow Connector 47"/>
            <p:cNvCxnSpPr>
              <a:stCxn id="47" idx="7"/>
            </p:cNvCxnSpPr>
            <p:nvPr/>
          </p:nvCxnSpPr>
          <p:spPr>
            <a:xfrm flipV="1">
              <a:off x="3596035" y="1105683"/>
              <a:ext cx="214336" cy="208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9" name="TextBox 48"/>
          <p:cNvSpPr txBox="1"/>
          <p:nvPr/>
        </p:nvSpPr>
        <p:spPr>
          <a:xfrm>
            <a:off x="7755647" y="2346009"/>
            <a:ext cx="80053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50%</a:t>
            </a:r>
            <a:endParaRPr lang="en-US" dirty="0">
              <a:latin typeface="Times New Roman" panose="02020603050405020304" pitchFamily="18" charset="0"/>
              <a:cs typeface="Times New Roman" panose="02020603050405020304" pitchFamily="18" charset="0"/>
            </a:endParaRPr>
          </a:p>
        </p:txBody>
      </p:sp>
      <p:grpSp>
        <p:nvGrpSpPr>
          <p:cNvPr id="50" name="Group 49"/>
          <p:cNvGrpSpPr/>
          <p:nvPr/>
        </p:nvGrpSpPr>
        <p:grpSpPr>
          <a:xfrm>
            <a:off x="6257528" y="2005634"/>
            <a:ext cx="715496" cy="718066"/>
            <a:chOff x="3075709" y="1105683"/>
            <a:chExt cx="734662" cy="681553"/>
          </a:xfrm>
        </p:grpSpPr>
        <p:sp>
          <p:nvSpPr>
            <p:cNvPr id="51" name="Oval 50"/>
            <p:cNvSpPr/>
            <p:nvPr/>
          </p:nvSpPr>
          <p:spPr>
            <a:xfrm>
              <a:off x="3075709" y="1233055"/>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G</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52" name="Straight Arrow Connector 51"/>
            <p:cNvCxnSpPr>
              <a:stCxn id="51" idx="7"/>
            </p:cNvCxnSpPr>
            <p:nvPr/>
          </p:nvCxnSpPr>
          <p:spPr>
            <a:xfrm flipV="1">
              <a:off x="3596035" y="1105683"/>
              <a:ext cx="214336" cy="208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3" name="TextBox 52"/>
          <p:cNvSpPr txBox="1"/>
          <p:nvPr/>
        </p:nvSpPr>
        <p:spPr>
          <a:xfrm>
            <a:off x="5546412" y="2310825"/>
            <a:ext cx="80053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50%</a:t>
            </a:r>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2640662" y="5170115"/>
            <a:ext cx="1890846" cy="1477328"/>
          </a:xfrm>
          <a:prstGeom prst="rect">
            <a:avLst/>
          </a:prstGeom>
          <a:noFill/>
        </p:spPr>
        <p:txBody>
          <a:bodyPr wrap="square" rtlCol="0">
            <a:spAutoFit/>
          </a:bodyPr>
          <a:lstStyle/>
          <a:p>
            <a:r>
              <a:rPr lang="en-US" dirty="0" smtClean="0"/>
              <a:t>Genotypic results:</a:t>
            </a:r>
            <a:br>
              <a:rPr lang="en-US" dirty="0" smtClean="0"/>
            </a:br>
            <a:r>
              <a:rPr lang="en-US" dirty="0" smtClean="0"/>
              <a:t>GG: 25%</a:t>
            </a:r>
            <a:br>
              <a:rPr lang="en-US" dirty="0" smtClean="0"/>
            </a:br>
            <a:r>
              <a:rPr lang="en-US" dirty="0" err="1" smtClean="0"/>
              <a:t>ww</a:t>
            </a:r>
            <a:r>
              <a:rPr lang="en-US" dirty="0" smtClean="0"/>
              <a:t>: 25%</a:t>
            </a:r>
            <a:br>
              <a:rPr lang="en-US" dirty="0" smtClean="0"/>
            </a:br>
            <a:r>
              <a:rPr lang="en-US" dirty="0" err="1" smtClean="0"/>
              <a:t>Gw</a:t>
            </a:r>
            <a:r>
              <a:rPr lang="en-US" dirty="0" smtClean="0"/>
              <a:t>: 50%</a:t>
            </a:r>
            <a:br>
              <a:rPr lang="en-US" dirty="0" smtClean="0"/>
            </a:br>
            <a:endParaRPr lang="en-US" dirty="0"/>
          </a:p>
        </p:txBody>
      </p:sp>
      <p:sp>
        <p:nvSpPr>
          <p:cNvPr id="54" name="TextBox 53"/>
          <p:cNvSpPr txBox="1"/>
          <p:nvPr/>
        </p:nvSpPr>
        <p:spPr>
          <a:xfrm>
            <a:off x="5150259" y="5170115"/>
            <a:ext cx="1971769" cy="1200329"/>
          </a:xfrm>
          <a:prstGeom prst="rect">
            <a:avLst/>
          </a:prstGeom>
          <a:noFill/>
        </p:spPr>
        <p:txBody>
          <a:bodyPr wrap="square" rtlCol="0">
            <a:spAutoFit/>
          </a:bodyPr>
          <a:lstStyle/>
          <a:p>
            <a:r>
              <a:rPr lang="en-US" dirty="0" smtClean="0"/>
              <a:t>Phenotypic results:</a:t>
            </a:r>
            <a:br>
              <a:rPr lang="en-US" dirty="0" smtClean="0"/>
            </a:br>
            <a:r>
              <a:rPr lang="en-US" dirty="0" smtClean="0"/>
              <a:t>Grey: 75%</a:t>
            </a:r>
            <a:br>
              <a:rPr lang="en-US" dirty="0" smtClean="0"/>
            </a:br>
            <a:r>
              <a:rPr lang="en-US" dirty="0" smtClean="0"/>
              <a:t>white: 25%</a:t>
            </a:r>
            <a:br>
              <a:rPr lang="en-US" dirty="0" smtClean="0"/>
            </a:br>
            <a:endParaRPr lang="en-US" dirty="0"/>
          </a:p>
        </p:txBody>
      </p:sp>
      <p:sp>
        <p:nvSpPr>
          <p:cNvPr id="55" name="Rectangle 54"/>
          <p:cNvSpPr/>
          <p:nvPr/>
        </p:nvSpPr>
        <p:spPr>
          <a:xfrm>
            <a:off x="286597" y="173362"/>
            <a:ext cx="377026"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sym typeface="Wingdings" panose="05000000000000000000" pitchFamily="2" charset="2"/>
              </a:rPr>
              <a:t>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02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 name="Group 159"/>
          <p:cNvGrpSpPr/>
          <p:nvPr/>
        </p:nvGrpSpPr>
        <p:grpSpPr>
          <a:xfrm>
            <a:off x="4929084" y="1971097"/>
            <a:ext cx="1282482" cy="1139489"/>
            <a:chOff x="5618361" y="3320818"/>
            <a:chExt cx="652682" cy="554181"/>
          </a:xfrm>
        </p:grpSpPr>
        <p:sp>
          <p:nvSpPr>
            <p:cNvPr id="161" name="Oval 160"/>
            <p:cNvSpPr/>
            <p:nvPr/>
          </p:nvSpPr>
          <p:spPr>
            <a:xfrm>
              <a:off x="5630641" y="3320818"/>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Times New Roman" panose="02020603050405020304" pitchFamily="18" charset="0"/>
                <a:cs typeface="Times New Roman" panose="02020603050405020304" pitchFamily="18" charset="0"/>
              </a:endParaRPr>
            </a:p>
          </p:txBody>
        </p:sp>
        <p:grpSp>
          <p:nvGrpSpPr>
            <p:cNvPr id="162" name="Group 161"/>
            <p:cNvGrpSpPr/>
            <p:nvPr/>
          </p:nvGrpSpPr>
          <p:grpSpPr>
            <a:xfrm>
              <a:off x="5729777" y="3426008"/>
              <a:ext cx="175538" cy="374400"/>
              <a:chOff x="1587007" y="4547226"/>
              <a:chExt cx="249620" cy="944455"/>
            </a:xfrm>
          </p:grpSpPr>
          <p:cxnSp>
            <p:nvCxnSpPr>
              <p:cNvPr id="178" name="Straight Connector 177"/>
              <p:cNvCxnSpPr/>
              <p:nvPr/>
            </p:nvCxnSpPr>
            <p:spPr>
              <a:xfrm flipH="1">
                <a:off x="1780984" y="4683125"/>
                <a:ext cx="55643" cy="2296"/>
              </a:xfrm>
              <a:prstGeom prst="line">
                <a:avLst/>
              </a:prstGeom>
            </p:spPr>
            <p:style>
              <a:lnRef idx="1">
                <a:schemeClr val="dk1"/>
              </a:lnRef>
              <a:fillRef idx="0">
                <a:schemeClr val="dk1"/>
              </a:fillRef>
              <a:effectRef idx="0">
                <a:schemeClr val="dk1"/>
              </a:effectRef>
              <a:fontRef idx="minor">
                <a:schemeClr val="tx1"/>
              </a:fontRef>
            </p:style>
          </p:cxnSp>
          <p:grpSp>
            <p:nvGrpSpPr>
              <p:cNvPr id="179" name="Group 178"/>
              <p:cNvGrpSpPr/>
              <p:nvPr/>
            </p:nvGrpSpPr>
            <p:grpSpPr>
              <a:xfrm>
                <a:off x="1642651" y="4547226"/>
                <a:ext cx="138332" cy="944455"/>
                <a:chOff x="1771290" y="4547226"/>
                <a:chExt cx="138332" cy="944455"/>
              </a:xfrm>
            </p:grpSpPr>
            <p:cxnSp>
              <p:nvCxnSpPr>
                <p:cNvPr id="181" name="Straight Connector 180"/>
                <p:cNvCxnSpPr/>
                <p:nvPr/>
              </p:nvCxnSpPr>
              <p:spPr>
                <a:xfrm>
                  <a:off x="1771290" y="4549572"/>
                  <a:ext cx="0" cy="402256"/>
                </a:xfrm>
                <a:prstGeom prst="line">
                  <a:avLst/>
                </a:prstGeom>
              </p:spPr>
              <p:style>
                <a:lnRef idx="1">
                  <a:schemeClr val="dk1"/>
                </a:lnRef>
                <a:fillRef idx="0">
                  <a:schemeClr val="dk1"/>
                </a:fillRef>
                <a:effectRef idx="0">
                  <a:schemeClr val="dk1"/>
                </a:effectRef>
                <a:fontRef idx="minor">
                  <a:schemeClr val="tx1"/>
                </a:fontRef>
              </p:style>
            </p:cxnSp>
            <p:cxnSp>
              <p:nvCxnSpPr>
                <p:cNvPr id="182" name="Straight Connector 181"/>
                <p:cNvCxnSpPr/>
                <p:nvPr/>
              </p:nvCxnSpPr>
              <p:spPr>
                <a:xfrm>
                  <a:off x="1771290" y="5089425"/>
                  <a:ext cx="0" cy="402256"/>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p:cNvCxnSpPr/>
                <p:nvPr/>
              </p:nvCxnSpPr>
              <p:spPr>
                <a:xfrm>
                  <a:off x="1909622" y="4547226"/>
                  <a:ext cx="0" cy="402256"/>
                </a:xfrm>
                <a:prstGeom prst="line">
                  <a:avLst/>
                </a:prstGeom>
              </p:spPr>
              <p:style>
                <a:lnRef idx="1">
                  <a:schemeClr val="dk1"/>
                </a:lnRef>
                <a:fillRef idx="0">
                  <a:schemeClr val="dk1"/>
                </a:fillRef>
                <a:effectRef idx="0">
                  <a:schemeClr val="dk1"/>
                </a:effectRef>
                <a:fontRef idx="minor">
                  <a:schemeClr val="tx1"/>
                </a:fontRef>
              </p:style>
            </p:cxnSp>
            <p:cxnSp>
              <p:nvCxnSpPr>
                <p:cNvPr id="184" name="Straight Connector 183"/>
                <p:cNvCxnSpPr/>
                <p:nvPr/>
              </p:nvCxnSpPr>
              <p:spPr>
                <a:xfrm>
                  <a:off x="1909622" y="5087079"/>
                  <a:ext cx="0" cy="402256"/>
                </a:xfrm>
                <a:prstGeom prst="line">
                  <a:avLst/>
                </a:prstGeom>
              </p:spPr>
              <p:style>
                <a:lnRef idx="1">
                  <a:schemeClr val="dk1"/>
                </a:lnRef>
                <a:fillRef idx="0">
                  <a:schemeClr val="dk1"/>
                </a:fillRef>
                <a:effectRef idx="0">
                  <a:schemeClr val="dk1"/>
                </a:effectRef>
                <a:fontRef idx="minor">
                  <a:schemeClr val="tx1"/>
                </a:fontRef>
              </p:style>
            </p:cxnSp>
            <p:cxnSp>
              <p:nvCxnSpPr>
                <p:cNvPr id="185" name="Straight Connector 184"/>
                <p:cNvCxnSpPr/>
                <p:nvPr/>
              </p:nvCxnSpPr>
              <p:spPr>
                <a:xfrm flipH="1">
                  <a:off x="1771290" y="4949482"/>
                  <a:ext cx="138332" cy="137597"/>
                </a:xfrm>
                <a:prstGeom prst="line">
                  <a:avLst/>
                </a:prstGeom>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a:off x="1771290" y="4949482"/>
                  <a:ext cx="138332" cy="137597"/>
                </a:xfrm>
                <a:prstGeom prst="line">
                  <a:avLst/>
                </a:prstGeom>
              </p:spPr>
              <p:style>
                <a:lnRef idx="1">
                  <a:schemeClr val="dk1"/>
                </a:lnRef>
                <a:fillRef idx="0">
                  <a:schemeClr val="dk1"/>
                </a:fillRef>
                <a:effectRef idx="0">
                  <a:schemeClr val="dk1"/>
                </a:effectRef>
                <a:fontRef idx="minor">
                  <a:schemeClr val="tx1"/>
                </a:fontRef>
              </p:style>
            </p:cxnSp>
          </p:grpSp>
          <p:cxnSp>
            <p:nvCxnSpPr>
              <p:cNvPr id="180" name="Straight Connector 179"/>
              <p:cNvCxnSpPr/>
              <p:nvPr/>
            </p:nvCxnSpPr>
            <p:spPr>
              <a:xfrm flipH="1">
                <a:off x="1587007" y="4680829"/>
                <a:ext cx="55643" cy="2296"/>
              </a:xfrm>
              <a:prstGeom prst="line">
                <a:avLst/>
              </a:prstGeom>
            </p:spPr>
            <p:style>
              <a:lnRef idx="1">
                <a:schemeClr val="dk1"/>
              </a:lnRef>
              <a:fillRef idx="0">
                <a:schemeClr val="dk1"/>
              </a:fillRef>
              <a:effectRef idx="0">
                <a:schemeClr val="dk1"/>
              </a:effectRef>
              <a:fontRef idx="minor">
                <a:schemeClr val="tx1"/>
              </a:fontRef>
            </p:style>
          </p:cxnSp>
        </p:grpSp>
        <p:grpSp>
          <p:nvGrpSpPr>
            <p:cNvPr id="163" name="Group 162"/>
            <p:cNvGrpSpPr/>
            <p:nvPr/>
          </p:nvGrpSpPr>
          <p:grpSpPr>
            <a:xfrm>
              <a:off x="6034824" y="3425078"/>
              <a:ext cx="175538" cy="374400"/>
              <a:chOff x="1587007" y="4547226"/>
              <a:chExt cx="249620" cy="944455"/>
            </a:xfrm>
          </p:grpSpPr>
          <p:cxnSp>
            <p:nvCxnSpPr>
              <p:cNvPr id="169" name="Straight Connector 168"/>
              <p:cNvCxnSpPr/>
              <p:nvPr/>
            </p:nvCxnSpPr>
            <p:spPr>
              <a:xfrm flipH="1">
                <a:off x="1780984" y="4683125"/>
                <a:ext cx="55643" cy="2296"/>
              </a:xfrm>
              <a:prstGeom prst="line">
                <a:avLst/>
              </a:prstGeom>
            </p:spPr>
            <p:style>
              <a:lnRef idx="1">
                <a:schemeClr val="dk1"/>
              </a:lnRef>
              <a:fillRef idx="0">
                <a:schemeClr val="dk1"/>
              </a:fillRef>
              <a:effectRef idx="0">
                <a:schemeClr val="dk1"/>
              </a:effectRef>
              <a:fontRef idx="minor">
                <a:schemeClr val="tx1"/>
              </a:fontRef>
            </p:style>
          </p:cxnSp>
          <p:grpSp>
            <p:nvGrpSpPr>
              <p:cNvPr id="170" name="Group 169"/>
              <p:cNvGrpSpPr/>
              <p:nvPr/>
            </p:nvGrpSpPr>
            <p:grpSpPr>
              <a:xfrm>
                <a:off x="1642651" y="4547226"/>
                <a:ext cx="138332" cy="944455"/>
                <a:chOff x="1771290" y="4547226"/>
                <a:chExt cx="138332" cy="944455"/>
              </a:xfrm>
            </p:grpSpPr>
            <p:cxnSp>
              <p:nvCxnSpPr>
                <p:cNvPr id="172" name="Straight Connector 171"/>
                <p:cNvCxnSpPr/>
                <p:nvPr/>
              </p:nvCxnSpPr>
              <p:spPr>
                <a:xfrm>
                  <a:off x="1771290" y="4549572"/>
                  <a:ext cx="0" cy="402256"/>
                </a:xfrm>
                <a:prstGeom prst="line">
                  <a:avLst/>
                </a:prstGeom>
              </p:spPr>
              <p:style>
                <a:lnRef idx="1">
                  <a:schemeClr val="dk1"/>
                </a:lnRef>
                <a:fillRef idx="0">
                  <a:schemeClr val="dk1"/>
                </a:fillRef>
                <a:effectRef idx="0">
                  <a:schemeClr val="dk1"/>
                </a:effectRef>
                <a:fontRef idx="minor">
                  <a:schemeClr val="tx1"/>
                </a:fontRef>
              </p:style>
            </p:cxnSp>
            <p:cxnSp>
              <p:nvCxnSpPr>
                <p:cNvPr id="173" name="Straight Connector 172"/>
                <p:cNvCxnSpPr/>
                <p:nvPr/>
              </p:nvCxnSpPr>
              <p:spPr>
                <a:xfrm>
                  <a:off x="1771290" y="5089425"/>
                  <a:ext cx="0" cy="402256"/>
                </a:xfrm>
                <a:prstGeom prst="line">
                  <a:avLst/>
                </a:prstGeom>
              </p:spPr>
              <p:style>
                <a:lnRef idx="1">
                  <a:schemeClr val="dk1"/>
                </a:lnRef>
                <a:fillRef idx="0">
                  <a:schemeClr val="dk1"/>
                </a:fillRef>
                <a:effectRef idx="0">
                  <a:schemeClr val="dk1"/>
                </a:effectRef>
                <a:fontRef idx="minor">
                  <a:schemeClr val="tx1"/>
                </a:fontRef>
              </p:style>
            </p:cxnSp>
            <p:cxnSp>
              <p:nvCxnSpPr>
                <p:cNvPr id="174" name="Straight Connector 173"/>
                <p:cNvCxnSpPr/>
                <p:nvPr/>
              </p:nvCxnSpPr>
              <p:spPr>
                <a:xfrm>
                  <a:off x="1909622" y="4547226"/>
                  <a:ext cx="0" cy="402256"/>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Connector 174"/>
                <p:cNvCxnSpPr/>
                <p:nvPr/>
              </p:nvCxnSpPr>
              <p:spPr>
                <a:xfrm>
                  <a:off x="1909622" y="5087079"/>
                  <a:ext cx="0" cy="402256"/>
                </a:xfrm>
                <a:prstGeom prst="line">
                  <a:avLst/>
                </a:prstGeom>
              </p:spPr>
              <p:style>
                <a:lnRef idx="1">
                  <a:schemeClr val="dk1"/>
                </a:lnRef>
                <a:fillRef idx="0">
                  <a:schemeClr val="dk1"/>
                </a:fillRef>
                <a:effectRef idx="0">
                  <a:schemeClr val="dk1"/>
                </a:effectRef>
                <a:fontRef idx="minor">
                  <a:schemeClr val="tx1"/>
                </a:fontRef>
              </p:style>
            </p:cxnSp>
            <p:cxnSp>
              <p:nvCxnSpPr>
                <p:cNvPr id="176" name="Straight Connector 175"/>
                <p:cNvCxnSpPr/>
                <p:nvPr/>
              </p:nvCxnSpPr>
              <p:spPr>
                <a:xfrm flipH="1">
                  <a:off x="1771290" y="4949482"/>
                  <a:ext cx="138332" cy="137597"/>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p:cNvCxnSpPr/>
                <p:nvPr/>
              </p:nvCxnSpPr>
              <p:spPr>
                <a:xfrm>
                  <a:off x="1771290" y="4949482"/>
                  <a:ext cx="138332" cy="137597"/>
                </a:xfrm>
                <a:prstGeom prst="line">
                  <a:avLst/>
                </a:prstGeom>
              </p:spPr>
              <p:style>
                <a:lnRef idx="1">
                  <a:schemeClr val="dk1"/>
                </a:lnRef>
                <a:fillRef idx="0">
                  <a:schemeClr val="dk1"/>
                </a:fillRef>
                <a:effectRef idx="0">
                  <a:schemeClr val="dk1"/>
                </a:effectRef>
                <a:fontRef idx="minor">
                  <a:schemeClr val="tx1"/>
                </a:fontRef>
              </p:style>
            </p:cxnSp>
          </p:grpSp>
          <p:cxnSp>
            <p:nvCxnSpPr>
              <p:cNvPr id="171" name="Straight Connector 170"/>
              <p:cNvCxnSpPr/>
              <p:nvPr/>
            </p:nvCxnSpPr>
            <p:spPr>
              <a:xfrm flipH="1">
                <a:off x="1587007" y="4680829"/>
                <a:ext cx="55643" cy="2296"/>
              </a:xfrm>
              <a:prstGeom prst="line">
                <a:avLst/>
              </a:prstGeom>
            </p:spPr>
            <p:style>
              <a:lnRef idx="1">
                <a:schemeClr val="dk1"/>
              </a:lnRef>
              <a:fillRef idx="0">
                <a:schemeClr val="dk1"/>
              </a:fillRef>
              <a:effectRef idx="0">
                <a:schemeClr val="dk1"/>
              </a:effectRef>
              <a:fontRef idx="minor">
                <a:schemeClr val="tx1"/>
              </a:fontRef>
            </p:style>
          </p:cxnSp>
        </p:grpSp>
        <p:sp>
          <p:nvSpPr>
            <p:cNvPr id="164" name="TextBox 163"/>
            <p:cNvSpPr txBox="1"/>
            <p:nvPr/>
          </p:nvSpPr>
          <p:spPr>
            <a:xfrm>
              <a:off x="5621249" y="3411376"/>
              <a:ext cx="104682" cy="164653"/>
            </a:xfrm>
            <a:prstGeom prst="rect">
              <a:avLst/>
            </a:prstGeom>
            <a:noFill/>
          </p:spPr>
          <p:txBody>
            <a:bodyPr wrap="square" rtlCol="0">
              <a:spAutoFit/>
            </a:bodyPr>
            <a:lstStyle/>
            <a:p>
              <a:r>
                <a:rPr lang="en-US" sz="1600" dirty="0"/>
                <a:t>G</a:t>
              </a:r>
            </a:p>
          </p:txBody>
        </p:sp>
        <p:sp>
          <p:nvSpPr>
            <p:cNvPr id="165" name="TextBox 164"/>
            <p:cNvSpPr txBox="1"/>
            <p:nvPr/>
          </p:nvSpPr>
          <p:spPr>
            <a:xfrm>
              <a:off x="5618361" y="3598759"/>
              <a:ext cx="104682" cy="164653"/>
            </a:xfrm>
            <a:prstGeom prst="rect">
              <a:avLst/>
            </a:prstGeom>
            <a:noFill/>
          </p:spPr>
          <p:txBody>
            <a:bodyPr wrap="square" rtlCol="0">
              <a:spAutoFit/>
            </a:bodyPr>
            <a:lstStyle/>
            <a:p>
              <a:endParaRPr lang="en-US" sz="1600" dirty="0"/>
            </a:p>
          </p:txBody>
        </p:sp>
        <p:sp>
          <p:nvSpPr>
            <p:cNvPr id="166" name="TextBox 165"/>
            <p:cNvSpPr txBox="1"/>
            <p:nvPr/>
          </p:nvSpPr>
          <p:spPr>
            <a:xfrm>
              <a:off x="5948226" y="3406949"/>
              <a:ext cx="104682" cy="164653"/>
            </a:xfrm>
            <a:prstGeom prst="rect">
              <a:avLst/>
            </a:prstGeom>
            <a:noFill/>
          </p:spPr>
          <p:txBody>
            <a:bodyPr wrap="square" rtlCol="0">
              <a:spAutoFit/>
            </a:bodyPr>
            <a:lstStyle/>
            <a:p>
              <a:r>
                <a:rPr lang="en-US" sz="1600" dirty="0" smtClean="0"/>
                <a:t>w</a:t>
              </a:r>
              <a:endParaRPr lang="en-US" sz="1600" dirty="0"/>
            </a:p>
          </p:txBody>
        </p:sp>
        <p:sp>
          <p:nvSpPr>
            <p:cNvPr id="167" name="TextBox 166"/>
            <p:cNvSpPr txBox="1"/>
            <p:nvPr/>
          </p:nvSpPr>
          <p:spPr>
            <a:xfrm>
              <a:off x="6166361" y="3410522"/>
              <a:ext cx="104682" cy="164653"/>
            </a:xfrm>
            <a:prstGeom prst="rect">
              <a:avLst/>
            </a:prstGeom>
            <a:noFill/>
          </p:spPr>
          <p:txBody>
            <a:bodyPr wrap="square" rtlCol="0">
              <a:spAutoFit/>
            </a:bodyPr>
            <a:lstStyle/>
            <a:p>
              <a:r>
                <a:rPr lang="en-US" sz="1600" dirty="0" smtClean="0"/>
                <a:t>w</a:t>
              </a:r>
              <a:endParaRPr lang="en-US" sz="1600" dirty="0"/>
            </a:p>
          </p:txBody>
        </p:sp>
        <p:sp>
          <p:nvSpPr>
            <p:cNvPr id="168" name="TextBox 167"/>
            <p:cNvSpPr txBox="1"/>
            <p:nvPr/>
          </p:nvSpPr>
          <p:spPr>
            <a:xfrm>
              <a:off x="5855152" y="3406190"/>
              <a:ext cx="104682" cy="164653"/>
            </a:xfrm>
            <a:prstGeom prst="rect">
              <a:avLst/>
            </a:prstGeom>
            <a:noFill/>
          </p:spPr>
          <p:txBody>
            <a:bodyPr wrap="square" rtlCol="0">
              <a:spAutoFit/>
            </a:bodyPr>
            <a:lstStyle/>
            <a:p>
              <a:r>
                <a:rPr lang="en-US" sz="1600" dirty="0"/>
                <a:t>G</a:t>
              </a:r>
            </a:p>
          </p:txBody>
        </p:sp>
      </p:grpSp>
      <p:grpSp>
        <p:nvGrpSpPr>
          <p:cNvPr id="188" name="Group 187"/>
          <p:cNvGrpSpPr/>
          <p:nvPr/>
        </p:nvGrpSpPr>
        <p:grpSpPr>
          <a:xfrm>
            <a:off x="4483842" y="526957"/>
            <a:ext cx="1617971" cy="1249704"/>
            <a:chOff x="2476210" y="2176251"/>
            <a:chExt cx="889810" cy="656978"/>
          </a:xfrm>
        </p:grpSpPr>
        <p:cxnSp>
          <p:nvCxnSpPr>
            <p:cNvPr id="189" name="Straight Connector 188"/>
            <p:cNvCxnSpPr/>
            <p:nvPr/>
          </p:nvCxnSpPr>
          <p:spPr>
            <a:xfrm>
              <a:off x="2476210" y="2833229"/>
              <a:ext cx="0" cy="0"/>
            </a:xfrm>
            <a:prstGeom prst="line">
              <a:avLst/>
            </a:prstGeom>
          </p:spPr>
          <p:style>
            <a:lnRef idx="1">
              <a:schemeClr val="dk1"/>
            </a:lnRef>
            <a:fillRef idx="0">
              <a:schemeClr val="dk1"/>
            </a:fillRef>
            <a:effectRef idx="0">
              <a:schemeClr val="dk1"/>
            </a:effectRef>
            <a:fontRef idx="minor">
              <a:schemeClr val="tx1"/>
            </a:fontRef>
          </p:style>
        </p:cxnSp>
        <p:sp>
          <p:nvSpPr>
            <p:cNvPr id="190" name="TextBox 189"/>
            <p:cNvSpPr txBox="1"/>
            <p:nvPr/>
          </p:nvSpPr>
          <p:spPr>
            <a:xfrm>
              <a:off x="2783189" y="2230723"/>
              <a:ext cx="183684" cy="177980"/>
            </a:xfrm>
            <a:prstGeom prst="rect">
              <a:avLst/>
            </a:prstGeom>
            <a:noFill/>
            <a:ln>
              <a:noFill/>
            </a:ln>
          </p:spPr>
          <p:txBody>
            <a:bodyPr wrap="square" rtlCol="0">
              <a:spAutoFit/>
            </a:bodyPr>
            <a:lstStyle/>
            <a:p>
              <a:r>
                <a:rPr lang="en-US" sz="1600" dirty="0" smtClean="0"/>
                <a:t>G</a:t>
              </a:r>
              <a:endParaRPr lang="en-US" sz="1600" dirty="0"/>
            </a:p>
          </p:txBody>
        </p:sp>
        <p:sp>
          <p:nvSpPr>
            <p:cNvPr id="191" name="TextBox 190"/>
            <p:cNvSpPr txBox="1"/>
            <p:nvPr/>
          </p:nvSpPr>
          <p:spPr>
            <a:xfrm flipH="1">
              <a:off x="3086177" y="2222331"/>
              <a:ext cx="183684" cy="177980"/>
            </a:xfrm>
            <a:prstGeom prst="rect">
              <a:avLst/>
            </a:prstGeom>
            <a:noFill/>
            <a:ln>
              <a:noFill/>
            </a:ln>
          </p:spPr>
          <p:txBody>
            <a:bodyPr wrap="square" rtlCol="0">
              <a:spAutoFit/>
            </a:bodyPr>
            <a:lstStyle/>
            <a:p>
              <a:r>
                <a:rPr lang="en-US" sz="1600" dirty="0" smtClean="0"/>
                <a:t>w</a:t>
              </a:r>
              <a:endParaRPr lang="en-US" sz="1600" dirty="0"/>
            </a:p>
          </p:txBody>
        </p:sp>
        <p:cxnSp>
          <p:nvCxnSpPr>
            <p:cNvPr id="192" name="Straight Connector 191"/>
            <p:cNvCxnSpPr/>
            <p:nvPr/>
          </p:nvCxnSpPr>
          <p:spPr>
            <a:xfrm>
              <a:off x="3023793" y="2251045"/>
              <a:ext cx="0" cy="375832"/>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p:cNvCxnSpPr/>
            <p:nvPr/>
          </p:nvCxnSpPr>
          <p:spPr>
            <a:xfrm>
              <a:off x="3023793" y="2328422"/>
              <a:ext cx="0" cy="0"/>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p:cNvCxnSpPr/>
            <p:nvPr/>
          </p:nvCxnSpPr>
          <p:spPr>
            <a:xfrm flipH="1">
              <a:off x="2961410" y="2328422"/>
              <a:ext cx="62383" cy="0"/>
            </a:xfrm>
            <a:prstGeom prst="line">
              <a:avLst/>
            </a:prstGeom>
          </p:spPr>
          <p:style>
            <a:lnRef idx="1">
              <a:schemeClr val="dk1"/>
            </a:lnRef>
            <a:fillRef idx="0">
              <a:schemeClr val="dk1"/>
            </a:fillRef>
            <a:effectRef idx="0">
              <a:schemeClr val="dk1"/>
            </a:effectRef>
            <a:fontRef idx="minor">
              <a:schemeClr val="tx1"/>
            </a:fontRef>
          </p:style>
        </p:cxnSp>
        <p:cxnSp>
          <p:nvCxnSpPr>
            <p:cNvPr id="195" name="Straight Connector 194"/>
            <p:cNvCxnSpPr/>
            <p:nvPr/>
          </p:nvCxnSpPr>
          <p:spPr>
            <a:xfrm flipH="1">
              <a:off x="3086178" y="2251045"/>
              <a:ext cx="0" cy="375832"/>
            </a:xfrm>
            <a:prstGeom prst="line">
              <a:avLst/>
            </a:prstGeom>
          </p:spPr>
          <p:style>
            <a:lnRef idx="1">
              <a:schemeClr val="dk1"/>
            </a:lnRef>
            <a:fillRef idx="0">
              <a:schemeClr val="dk1"/>
            </a:fillRef>
            <a:effectRef idx="0">
              <a:schemeClr val="dk1"/>
            </a:effectRef>
            <a:fontRef idx="minor">
              <a:schemeClr val="tx1"/>
            </a:fontRef>
          </p:style>
        </p:cxnSp>
        <p:cxnSp>
          <p:nvCxnSpPr>
            <p:cNvPr id="196" name="Straight Connector 195"/>
            <p:cNvCxnSpPr/>
            <p:nvPr/>
          </p:nvCxnSpPr>
          <p:spPr>
            <a:xfrm flipH="1">
              <a:off x="3086178" y="2328422"/>
              <a:ext cx="0" cy="0"/>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p:cNvCxnSpPr/>
            <p:nvPr/>
          </p:nvCxnSpPr>
          <p:spPr>
            <a:xfrm>
              <a:off x="3086178" y="2328422"/>
              <a:ext cx="62383" cy="0"/>
            </a:xfrm>
            <a:prstGeom prst="line">
              <a:avLst/>
            </a:prstGeom>
          </p:spPr>
          <p:style>
            <a:lnRef idx="1">
              <a:schemeClr val="dk1"/>
            </a:lnRef>
            <a:fillRef idx="0">
              <a:schemeClr val="dk1"/>
            </a:fillRef>
            <a:effectRef idx="0">
              <a:schemeClr val="dk1"/>
            </a:effectRef>
            <a:fontRef idx="minor">
              <a:schemeClr val="tx1"/>
            </a:fontRef>
          </p:style>
        </p:cxnSp>
        <p:sp>
          <p:nvSpPr>
            <p:cNvPr id="198" name="Oval 197"/>
            <p:cNvSpPr/>
            <p:nvPr/>
          </p:nvSpPr>
          <p:spPr>
            <a:xfrm>
              <a:off x="2756420" y="2176251"/>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Times New Roman" panose="02020603050405020304" pitchFamily="18" charset="0"/>
                <a:cs typeface="Times New Roman" panose="02020603050405020304" pitchFamily="18" charset="0"/>
              </a:endParaRPr>
            </a:p>
          </p:txBody>
        </p:sp>
      </p:grpSp>
      <p:grpSp>
        <p:nvGrpSpPr>
          <p:cNvPr id="201" name="Group 200"/>
          <p:cNvGrpSpPr/>
          <p:nvPr/>
        </p:nvGrpSpPr>
        <p:grpSpPr>
          <a:xfrm>
            <a:off x="4479311" y="3290069"/>
            <a:ext cx="924720" cy="907834"/>
            <a:chOff x="4779200" y="3435322"/>
            <a:chExt cx="609600" cy="554181"/>
          </a:xfrm>
        </p:grpSpPr>
        <p:sp>
          <p:nvSpPr>
            <p:cNvPr id="202" name="Oval 201"/>
            <p:cNvSpPr/>
            <p:nvPr/>
          </p:nvSpPr>
          <p:spPr>
            <a:xfrm>
              <a:off x="4779200" y="3435322"/>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Times New Roman" panose="02020603050405020304" pitchFamily="18" charset="0"/>
                <a:cs typeface="Times New Roman" panose="02020603050405020304" pitchFamily="18" charset="0"/>
              </a:endParaRPr>
            </a:p>
          </p:txBody>
        </p:sp>
        <p:grpSp>
          <p:nvGrpSpPr>
            <p:cNvPr id="203" name="Group 202"/>
            <p:cNvGrpSpPr/>
            <p:nvPr/>
          </p:nvGrpSpPr>
          <p:grpSpPr>
            <a:xfrm>
              <a:off x="4844872" y="3503772"/>
              <a:ext cx="362048" cy="410925"/>
              <a:chOff x="4750311" y="3503987"/>
              <a:chExt cx="362048" cy="410925"/>
            </a:xfrm>
          </p:grpSpPr>
          <p:grpSp>
            <p:nvGrpSpPr>
              <p:cNvPr id="204" name="Group 203"/>
              <p:cNvGrpSpPr/>
              <p:nvPr/>
            </p:nvGrpSpPr>
            <p:grpSpPr>
              <a:xfrm>
                <a:off x="4878336" y="3540512"/>
                <a:ext cx="175538" cy="374400"/>
                <a:chOff x="1587007" y="4547226"/>
                <a:chExt cx="249620" cy="944455"/>
              </a:xfrm>
            </p:grpSpPr>
            <p:cxnSp>
              <p:nvCxnSpPr>
                <p:cNvPr id="207" name="Straight Connector 206"/>
                <p:cNvCxnSpPr/>
                <p:nvPr/>
              </p:nvCxnSpPr>
              <p:spPr>
                <a:xfrm flipH="1">
                  <a:off x="1780984" y="4683125"/>
                  <a:ext cx="55643" cy="2296"/>
                </a:xfrm>
                <a:prstGeom prst="line">
                  <a:avLst/>
                </a:prstGeom>
              </p:spPr>
              <p:style>
                <a:lnRef idx="1">
                  <a:schemeClr val="dk1"/>
                </a:lnRef>
                <a:fillRef idx="0">
                  <a:schemeClr val="dk1"/>
                </a:fillRef>
                <a:effectRef idx="0">
                  <a:schemeClr val="dk1"/>
                </a:effectRef>
                <a:fontRef idx="minor">
                  <a:schemeClr val="tx1"/>
                </a:fontRef>
              </p:style>
            </p:cxnSp>
            <p:grpSp>
              <p:nvGrpSpPr>
                <p:cNvPr id="208" name="Group 207"/>
                <p:cNvGrpSpPr/>
                <p:nvPr/>
              </p:nvGrpSpPr>
              <p:grpSpPr>
                <a:xfrm>
                  <a:off x="1642651" y="4547226"/>
                  <a:ext cx="138332" cy="944455"/>
                  <a:chOff x="1771290" y="4547226"/>
                  <a:chExt cx="138332" cy="944455"/>
                </a:xfrm>
              </p:grpSpPr>
              <p:cxnSp>
                <p:nvCxnSpPr>
                  <p:cNvPr id="210" name="Straight Connector 209"/>
                  <p:cNvCxnSpPr/>
                  <p:nvPr/>
                </p:nvCxnSpPr>
                <p:spPr>
                  <a:xfrm>
                    <a:off x="1771290" y="4549572"/>
                    <a:ext cx="0" cy="402256"/>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p:cNvCxnSpPr/>
                  <p:nvPr/>
                </p:nvCxnSpPr>
                <p:spPr>
                  <a:xfrm>
                    <a:off x="1771290" y="5089425"/>
                    <a:ext cx="0" cy="402256"/>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a:off x="1909622" y="4547226"/>
                    <a:ext cx="0" cy="402256"/>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Connector 212"/>
                  <p:cNvCxnSpPr/>
                  <p:nvPr/>
                </p:nvCxnSpPr>
                <p:spPr>
                  <a:xfrm>
                    <a:off x="1909622" y="5087079"/>
                    <a:ext cx="0" cy="402256"/>
                  </a:xfrm>
                  <a:prstGeom prst="line">
                    <a:avLst/>
                  </a:prstGeom>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flipH="1">
                    <a:off x="1771290" y="4949482"/>
                    <a:ext cx="138332" cy="137597"/>
                  </a:xfrm>
                  <a:prstGeom prst="line">
                    <a:avLst/>
                  </a:prstGeom>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a:off x="1771290" y="4949482"/>
                    <a:ext cx="138332" cy="137597"/>
                  </a:xfrm>
                  <a:prstGeom prst="line">
                    <a:avLst/>
                  </a:prstGeom>
                </p:spPr>
                <p:style>
                  <a:lnRef idx="1">
                    <a:schemeClr val="dk1"/>
                  </a:lnRef>
                  <a:fillRef idx="0">
                    <a:schemeClr val="dk1"/>
                  </a:fillRef>
                  <a:effectRef idx="0">
                    <a:schemeClr val="dk1"/>
                  </a:effectRef>
                  <a:fontRef idx="minor">
                    <a:schemeClr val="tx1"/>
                  </a:fontRef>
                </p:style>
              </p:cxnSp>
            </p:grpSp>
            <p:cxnSp>
              <p:nvCxnSpPr>
                <p:cNvPr id="209" name="Straight Connector 208"/>
                <p:cNvCxnSpPr/>
                <p:nvPr/>
              </p:nvCxnSpPr>
              <p:spPr>
                <a:xfrm flipH="1">
                  <a:off x="1587007" y="4680829"/>
                  <a:ext cx="55643" cy="2296"/>
                </a:xfrm>
                <a:prstGeom prst="line">
                  <a:avLst/>
                </a:prstGeom>
              </p:spPr>
              <p:style>
                <a:lnRef idx="1">
                  <a:schemeClr val="dk1"/>
                </a:lnRef>
                <a:fillRef idx="0">
                  <a:schemeClr val="dk1"/>
                </a:fillRef>
                <a:effectRef idx="0">
                  <a:schemeClr val="dk1"/>
                </a:effectRef>
                <a:fontRef idx="minor">
                  <a:schemeClr val="tx1"/>
                </a:fontRef>
              </p:style>
            </p:cxnSp>
          </p:grpSp>
          <p:sp>
            <p:nvSpPr>
              <p:cNvPr id="205" name="TextBox 204"/>
              <p:cNvSpPr txBox="1"/>
              <p:nvPr/>
            </p:nvSpPr>
            <p:spPr>
              <a:xfrm>
                <a:off x="4750311" y="3503987"/>
                <a:ext cx="104682" cy="206668"/>
              </a:xfrm>
              <a:prstGeom prst="rect">
                <a:avLst/>
              </a:prstGeom>
              <a:noFill/>
            </p:spPr>
            <p:txBody>
              <a:bodyPr wrap="square" rtlCol="0">
                <a:spAutoFit/>
              </a:bodyPr>
              <a:lstStyle/>
              <a:p>
                <a:r>
                  <a:rPr lang="en-US" sz="1600" dirty="0"/>
                  <a:t>G</a:t>
                </a:r>
              </a:p>
            </p:txBody>
          </p:sp>
          <p:sp>
            <p:nvSpPr>
              <p:cNvPr id="206" name="TextBox 205"/>
              <p:cNvSpPr txBox="1"/>
              <p:nvPr/>
            </p:nvSpPr>
            <p:spPr>
              <a:xfrm>
                <a:off x="5007677" y="3510695"/>
                <a:ext cx="104682" cy="206668"/>
              </a:xfrm>
              <a:prstGeom prst="rect">
                <a:avLst/>
              </a:prstGeom>
              <a:noFill/>
            </p:spPr>
            <p:txBody>
              <a:bodyPr wrap="square" rtlCol="0">
                <a:spAutoFit/>
              </a:bodyPr>
              <a:lstStyle/>
              <a:p>
                <a:r>
                  <a:rPr lang="en-US" sz="1600" dirty="0"/>
                  <a:t>G</a:t>
                </a:r>
              </a:p>
            </p:txBody>
          </p:sp>
        </p:grpSp>
      </p:grpSp>
      <p:grpSp>
        <p:nvGrpSpPr>
          <p:cNvPr id="216" name="Group 215"/>
          <p:cNvGrpSpPr/>
          <p:nvPr/>
        </p:nvGrpSpPr>
        <p:grpSpPr>
          <a:xfrm>
            <a:off x="5732341" y="3311602"/>
            <a:ext cx="975285" cy="887453"/>
            <a:chOff x="5618361" y="3320818"/>
            <a:chExt cx="621880" cy="554181"/>
          </a:xfrm>
        </p:grpSpPr>
        <p:sp>
          <p:nvSpPr>
            <p:cNvPr id="217" name="Oval 216"/>
            <p:cNvSpPr/>
            <p:nvPr/>
          </p:nvSpPr>
          <p:spPr>
            <a:xfrm>
              <a:off x="5630641" y="3320818"/>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Times New Roman" panose="02020603050405020304" pitchFamily="18" charset="0"/>
                <a:cs typeface="Times New Roman" panose="02020603050405020304" pitchFamily="18" charset="0"/>
              </a:endParaRPr>
            </a:p>
          </p:txBody>
        </p:sp>
        <p:grpSp>
          <p:nvGrpSpPr>
            <p:cNvPr id="218" name="Group 217"/>
            <p:cNvGrpSpPr/>
            <p:nvPr/>
          </p:nvGrpSpPr>
          <p:grpSpPr>
            <a:xfrm>
              <a:off x="5822887" y="3425078"/>
              <a:ext cx="177917" cy="374400"/>
              <a:chOff x="1285631" y="4547226"/>
              <a:chExt cx="253004" cy="944455"/>
            </a:xfrm>
          </p:grpSpPr>
          <p:cxnSp>
            <p:nvCxnSpPr>
              <p:cNvPr id="222" name="Straight Connector 221"/>
              <p:cNvCxnSpPr/>
              <p:nvPr/>
            </p:nvCxnSpPr>
            <p:spPr>
              <a:xfrm flipH="1">
                <a:off x="1482992" y="4683125"/>
                <a:ext cx="55643" cy="2296"/>
              </a:xfrm>
              <a:prstGeom prst="line">
                <a:avLst/>
              </a:prstGeom>
            </p:spPr>
            <p:style>
              <a:lnRef idx="1">
                <a:schemeClr val="dk1"/>
              </a:lnRef>
              <a:fillRef idx="0">
                <a:schemeClr val="dk1"/>
              </a:fillRef>
              <a:effectRef idx="0">
                <a:schemeClr val="dk1"/>
              </a:effectRef>
              <a:fontRef idx="minor">
                <a:schemeClr val="tx1"/>
              </a:fontRef>
            </p:style>
          </p:cxnSp>
          <p:grpSp>
            <p:nvGrpSpPr>
              <p:cNvPr id="223" name="Group 222"/>
              <p:cNvGrpSpPr/>
              <p:nvPr/>
            </p:nvGrpSpPr>
            <p:grpSpPr>
              <a:xfrm>
                <a:off x="1341275" y="4547226"/>
                <a:ext cx="141717" cy="944455"/>
                <a:chOff x="1469914" y="4547226"/>
                <a:chExt cx="141717" cy="944455"/>
              </a:xfrm>
            </p:grpSpPr>
            <p:cxnSp>
              <p:nvCxnSpPr>
                <p:cNvPr id="225" name="Straight Connector 224"/>
                <p:cNvCxnSpPr/>
                <p:nvPr/>
              </p:nvCxnSpPr>
              <p:spPr>
                <a:xfrm>
                  <a:off x="1469914" y="4549572"/>
                  <a:ext cx="0" cy="402256"/>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a:off x="1469914" y="5089425"/>
                  <a:ext cx="0" cy="402256"/>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p:cNvCxnSpPr/>
                <p:nvPr/>
              </p:nvCxnSpPr>
              <p:spPr>
                <a:xfrm>
                  <a:off x="1608244" y="4547226"/>
                  <a:ext cx="0" cy="402256"/>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p:cNvCxnSpPr/>
                <p:nvPr/>
              </p:nvCxnSpPr>
              <p:spPr>
                <a:xfrm>
                  <a:off x="1608247" y="5087079"/>
                  <a:ext cx="0" cy="402256"/>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1469914" y="4949482"/>
                  <a:ext cx="138333" cy="137597"/>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p:cNvCxnSpPr/>
                <p:nvPr/>
              </p:nvCxnSpPr>
              <p:spPr>
                <a:xfrm>
                  <a:off x="1473300" y="4949482"/>
                  <a:ext cx="138331" cy="137597"/>
                </a:xfrm>
                <a:prstGeom prst="line">
                  <a:avLst/>
                </a:prstGeom>
              </p:spPr>
              <p:style>
                <a:lnRef idx="1">
                  <a:schemeClr val="dk1"/>
                </a:lnRef>
                <a:fillRef idx="0">
                  <a:schemeClr val="dk1"/>
                </a:fillRef>
                <a:effectRef idx="0">
                  <a:schemeClr val="dk1"/>
                </a:effectRef>
                <a:fontRef idx="minor">
                  <a:schemeClr val="tx1"/>
                </a:fontRef>
              </p:style>
            </p:cxnSp>
          </p:grpSp>
          <p:cxnSp>
            <p:nvCxnSpPr>
              <p:cNvPr id="224" name="Straight Connector 223"/>
              <p:cNvCxnSpPr/>
              <p:nvPr/>
            </p:nvCxnSpPr>
            <p:spPr>
              <a:xfrm flipH="1">
                <a:off x="1285631" y="4680830"/>
                <a:ext cx="55643" cy="2296"/>
              </a:xfrm>
              <a:prstGeom prst="line">
                <a:avLst/>
              </a:prstGeom>
            </p:spPr>
            <p:style>
              <a:lnRef idx="1">
                <a:schemeClr val="dk1"/>
              </a:lnRef>
              <a:fillRef idx="0">
                <a:schemeClr val="dk1"/>
              </a:fillRef>
              <a:effectRef idx="0">
                <a:schemeClr val="dk1"/>
              </a:effectRef>
              <a:fontRef idx="minor">
                <a:schemeClr val="tx1"/>
              </a:fontRef>
            </p:style>
          </p:cxnSp>
        </p:grpSp>
        <p:sp>
          <p:nvSpPr>
            <p:cNvPr id="219" name="TextBox 218"/>
            <p:cNvSpPr txBox="1"/>
            <p:nvPr/>
          </p:nvSpPr>
          <p:spPr>
            <a:xfrm>
              <a:off x="5618361" y="3598759"/>
              <a:ext cx="104682" cy="211414"/>
            </a:xfrm>
            <a:prstGeom prst="rect">
              <a:avLst/>
            </a:prstGeom>
            <a:noFill/>
          </p:spPr>
          <p:txBody>
            <a:bodyPr wrap="square" rtlCol="0">
              <a:spAutoFit/>
            </a:bodyPr>
            <a:lstStyle/>
            <a:p>
              <a:endParaRPr lang="en-US" sz="1600" dirty="0"/>
            </a:p>
          </p:txBody>
        </p:sp>
        <p:sp>
          <p:nvSpPr>
            <p:cNvPr id="220" name="TextBox 219"/>
            <p:cNvSpPr txBox="1"/>
            <p:nvPr/>
          </p:nvSpPr>
          <p:spPr>
            <a:xfrm>
              <a:off x="5693175" y="3400648"/>
              <a:ext cx="104682" cy="211414"/>
            </a:xfrm>
            <a:prstGeom prst="rect">
              <a:avLst/>
            </a:prstGeom>
            <a:noFill/>
          </p:spPr>
          <p:txBody>
            <a:bodyPr wrap="square" rtlCol="0">
              <a:spAutoFit/>
            </a:bodyPr>
            <a:lstStyle/>
            <a:p>
              <a:r>
                <a:rPr lang="en-US" sz="1600" dirty="0" smtClean="0"/>
                <a:t>w</a:t>
              </a:r>
              <a:endParaRPr lang="en-US" sz="1600" dirty="0"/>
            </a:p>
          </p:txBody>
        </p:sp>
        <p:sp>
          <p:nvSpPr>
            <p:cNvPr id="221" name="TextBox 220"/>
            <p:cNvSpPr txBox="1"/>
            <p:nvPr/>
          </p:nvSpPr>
          <p:spPr>
            <a:xfrm>
              <a:off x="5960743" y="3401224"/>
              <a:ext cx="104682" cy="211414"/>
            </a:xfrm>
            <a:prstGeom prst="rect">
              <a:avLst/>
            </a:prstGeom>
            <a:noFill/>
          </p:spPr>
          <p:txBody>
            <a:bodyPr wrap="square" rtlCol="0">
              <a:spAutoFit/>
            </a:bodyPr>
            <a:lstStyle/>
            <a:p>
              <a:r>
                <a:rPr lang="en-US" sz="1600" dirty="0" smtClean="0"/>
                <a:t>w</a:t>
              </a:r>
              <a:endParaRPr lang="en-US" sz="1600" dirty="0"/>
            </a:p>
          </p:txBody>
        </p:sp>
      </p:grpSp>
      <p:grpSp>
        <p:nvGrpSpPr>
          <p:cNvPr id="238" name="Group 237"/>
          <p:cNvGrpSpPr/>
          <p:nvPr/>
        </p:nvGrpSpPr>
        <p:grpSpPr>
          <a:xfrm>
            <a:off x="4684483" y="4642991"/>
            <a:ext cx="1047148" cy="939752"/>
            <a:chOff x="3371277" y="992383"/>
            <a:chExt cx="609600" cy="554181"/>
          </a:xfrm>
        </p:grpSpPr>
        <p:sp>
          <p:nvSpPr>
            <p:cNvPr id="239" name="Oval 238"/>
            <p:cNvSpPr/>
            <p:nvPr/>
          </p:nvSpPr>
          <p:spPr>
            <a:xfrm>
              <a:off x="3371277" y="992383"/>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Times New Roman" panose="02020603050405020304" pitchFamily="18" charset="0"/>
                <a:cs typeface="Times New Roman" panose="02020603050405020304" pitchFamily="18" charset="0"/>
              </a:endParaRPr>
            </a:p>
          </p:txBody>
        </p:sp>
        <p:grpSp>
          <p:nvGrpSpPr>
            <p:cNvPr id="240" name="Group 239"/>
            <p:cNvGrpSpPr/>
            <p:nvPr/>
          </p:nvGrpSpPr>
          <p:grpSpPr>
            <a:xfrm>
              <a:off x="3422125" y="1077275"/>
              <a:ext cx="215247" cy="379310"/>
              <a:chOff x="3422125" y="1077275"/>
              <a:chExt cx="215247" cy="379310"/>
            </a:xfrm>
          </p:grpSpPr>
          <p:grpSp>
            <p:nvGrpSpPr>
              <p:cNvPr id="241" name="Group 240"/>
              <p:cNvGrpSpPr/>
              <p:nvPr/>
            </p:nvGrpSpPr>
            <p:grpSpPr>
              <a:xfrm>
                <a:off x="3554809" y="1082361"/>
                <a:ext cx="82563" cy="374224"/>
                <a:chOff x="6964166" y="812487"/>
                <a:chExt cx="65898" cy="942109"/>
              </a:xfrm>
            </p:grpSpPr>
            <p:cxnSp>
              <p:nvCxnSpPr>
                <p:cNvPr id="243" name="Straight Connector 242"/>
                <p:cNvCxnSpPr/>
                <p:nvPr/>
              </p:nvCxnSpPr>
              <p:spPr>
                <a:xfrm>
                  <a:off x="7030063" y="812487"/>
                  <a:ext cx="0" cy="942109"/>
                </a:xfrm>
                <a:prstGeom prst="line">
                  <a:avLst/>
                </a:prstGeom>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flipH="1">
                  <a:off x="6964166" y="1006450"/>
                  <a:ext cx="65898" cy="10352"/>
                </a:xfrm>
                <a:prstGeom prst="line">
                  <a:avLst/>
                </a:prstGeom>
              </p:spPr>
              <p:style>
                <a:lnRef idx="1">
                  <a:schemeClr val="dk1"/>
                </a:lnRef>
                <a:fillRef idx="0">
                  <a:schemeClr val="dk1"/>
                </a:fillRef>
                <a:effectRef idx="0">
                  <a:schemeClr val="dk1"/>
                </a:effectRef>
                <a:fontRef idx="minor">
                  <a:schemeClr val="tx1"/>
                </a:fontRef>
              </p:style>
            </p:cxnSp>
          </p:grpSp>
          <p:sp>
            <p:nvSpPr>
              <p:cNvPr id="242" name="TextBox 241"/>
              <p:cNvSpPr txBox="1"/>
              <p:nvPr/>
            </p:nvSpPr>
            <p:spPr>
              <a:xfrm>
                <a:off x="3422125" y="1077275"/>
                <a:ext cx="173965" cy="199649"/>
              </a:xfrm>
              <a:prstGeom prst="rect">
                <a:avLst/>
              </a:prstGeom>
              <a:noFill/>
            </p:spPr>
            <p:txBody>
              <a:bodyPr wrap="square" rtlCol="0">
                <a:spAutoFit/>
              </a:bodyPr>
              <a:lstStyle/>
              <a:p>
                <a:r>
                  <a:rPr lang="en-US" sz="1600" dirty="0" smtClean="0"/>
                  <a:t>G</a:t>
                </a:r>
                <a:endParaRPr lang="en-US" sz="1600" dirty="0"/>
              </a:p>
            </p:txBody>
          </p:sp>
        </p:grpSp>
      </p:grpSp>
      <p:grpSp>
        <p:nvGrpSpPr>
          <p:cNvPr id="245" name="Group 244"/>
          <p:cNvGrpSpPr/>
          <p:nvPr/>
        </p:nvGrpSpPr>
        <p:grpSpPr>
          <a:xfrm>
            <a:off x="3449024" y="4577501"/>
            <a:ext cx="1047148" cy="939752"/>
            <a:chOff x="3371277" y="992383"/>
            <a:chExt cx="609600" cy="554181"/>
          </a:xfrm>
        </p:grpSpPr>
        <p:sp>
          <p:nvSpPr>
            <p:cNvPr id="246" name="Oval 245"/>
            <p:cNvSpPr/>
            <p:nvPr/>
          </p:nvSpPr>
          <p:spPr>
            <a:xfrm>
              <a:off x="3371277" y="992383"/>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Times New Roman" panose="02020603050405020304" pitchFamily="18" charset="0"/>
                <a:cs typeface="Times New Roman" panose="02020603050405020304" pitchFamily="18" charset="0"/>
              </a:endParaRPr>
            </a:p>
          </p:txBody>
        </p:sp>
        <p:grpSp>
          <p:nvGrpSpPr>
            <p:cNvPr id="247" name="Group 246"/>
            <p:cNvGrpSpPr/>
            <p:nvPr/>
          </p:nvGrpSpPr>
          <p:grpSpPr>
            <a:xfrm>
              <a:off x="3422125" y="1077275"/>
              <a:ext cx="215247" cy="379310"/>
              <a:chOff x="3422125" y="1077275"/>
              <a:chExt cx="215247" cy="379310"/>
            </a:xfrm>
          </p:grpSpPr>
          <p:grpSp>
            <p:nvGrpSpPr>
              <p:cNvPr id="248" name="Group 247"/>
              <p:cNvGrpSpPr/>
              <p:nvPr/>
            </p:nvGrpSpPr>
            <p:grpSpPr>
              <a:xfrm>
                <a:off x="3554809" y="1082361"/>
                <a:ext cx="82563" cy="374224"/>
                <a:chOff x="6964166" y="812487"/>
                <a:chExt cx="65898" cy="942109"/>
              </a:xfrm>
            </p:grpSpPr>
            <p:cxnSp>
              <p:nvCxnSpPr>
                <p:cNvPr id="250" name="Straight Connector 249"/>
                <p:cNvCxnSpPr/>
                <p:nvPr/>
              </p:nvCxnSpPr>
              <p:spPr>
                <a:xfrm>
                  <a:off x="7030063" y="812487"/>
                  <a:ext cx="0" cy="942109"/>
                </a:xfrm>
                <a:prstGeom prst="line">
                  <a:avLst/>
                </a:prstGeom>
              </p:spPr>
              <p:style>
                <a:lnRef idx="1">
                  <a:schemeClr val="dk1"/>
                </a:lnRef>
                <a:fillRef idx="0">
                  <a:schemeClr val="dk1"/>
                </a:fillRef>
                <a:effectRef idx="0">
                  <a:schemeClr val="dk1"/>
                </a:effectRef>
                <a:fontRef idx="minor">
                  <a:schemeClr val="tx1"/>
                </a:fontRef>
              </p:style>
            </p:cxnSp>
            <p:cxnSp>
              <p:nvCxnSpPr>
                <p:cNvPr id="251" name="Straight Connector 250"/>
                <p:cNvCxnSpPr/>
                <p:nvPr/>
              </p:nvCxnSpPr>
              <p:spPr>
                <a:xfrm flipH="1">
                  <a:off x="6964166" y="1006450"/>
                  <a:ext cx="65898" cy="10352"/>
                </a:xfrm>
                <a:prstGeom prst="line">
                  <a:avLst/>
                </a:prstGeom>
              </p:spPr>
              <p:style>
                <a:lnRef idx="1">
                  <a:schemeClr val="dk1"/>
                </a:lnRef>
                <a:fillRef idx="0">
                  <a:schemeClr val="dk1"/>
                </a:fillRef>
                <a:effectRef idx="0">
                  <a:schemeClr val="dk1"/>
                </a:effectRef>
                <a:fontRef idx="minor">
                  <a:schemeClr val="tx1"/>
                </a:fontRef>
              </p:style>
            </p:cxnSp>
          </p:grpSp>
          <p:sp>
            <p:nvSpPr>
              <p:cNvPr id="249" name="TextBox 248"/>
              <p:cNvSpPr txBox="1"/>
              <p:nvPr/>
            </p:nvSpPr>
            <p:spPr>
              <a:xfrm>
                <a:off x="3422125" y="1077275"/>
                <a:ext cx="173965" cy="199649"/>
              </a:xfrm>
              <a:prstGeom prst="rect">
                <a:avLst/>
              </a:prstGeom>
              <a:noFill/>
            </p:spPr>
            <p:txBody>
              <a:bodyPr wrap="square" rtlCol="0">
                <a:spAutoFit/>
              </a:bodyPr>
              <a:lstStyle/>
              <a:p>
                <a:r>
                  <a:rPr lang="en-US" sz="1600" dirty="0" smtClean="0"/>
                  <a:t>G</a:t>
                </a:r>
                <a:endParaRPr lang="en-US" sz="1600" dirty="0"/>
              </a:p>
            </p:txBody>
          </p:sp>
        </p:grpSp>
      </p:grpSp>
      <p:grpSp>
        <p:nvGrpSpPr>
          <p:cNvPr id="252" name="Group 251"/>
          <p:cNvGrpSpPr/>
          <p:nvPr/>
        </p:nvGrpSpPr>
        <p:grpSpPr>
          <a:xfrm>
            <a:off x="6053644" y="4621370"/>
            <a:ext cx="1047148" cy="939752"/>
            <a:chOff x="3371277" y="992383"/>
            <a:chExt cx="609600" cy="554181"/>
          </a:xfrm>
        </p:grpSpPr>
        <p:sp>
          <p:nvSpPr>
            <p:cNvPr id="253" name="Oval 252"/>
            <p:cNvSpPr/>
            <p:nvPr/>
          </p:nvSpPr>
          <p:spPr>
            <a:xfrm>
              <a:off x="3371277" y="992383"/>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Times New Roman" panose="02020603050405020304" pitchFamily="18" charset="0"/>
                <a:cs typeface="Times New Roman" panose="02020603050405020304" pitchFamily="18" charset="0"/>
              </a:endParaRPr>
            </a:p>
          </p:txBody>
        </p:sp>
        <p:grpSp>
          <p:nvGrpSpPr>
            <p:cNvPr id="254" name="Group 253"/>
            <p:cNvGrpSpPr/>
            <p:nvPr/>
          </p:nvGrpSpPr>
          <p:grpSpPr>
            <a:xfrm>
              <a:off x="3422125" y="1077275"/>
              <a:ext cx="215247" cy="379310"/>
              <a:chOff x="3422125" y="1077275"/>
              <a:chExt cx="215247" cy="379310"/>
            </a:xfrm>
          </p:grpSpPr>
          <p:grpSp>
            <p:nvGrpSpPr>
              <p:cNvPr id="255" name="Group 254"/>
              <p:cNvGrpSpPr/>
              <p:nvPr/>
            </p:nvGrpSpPr>
            <p:grpSpPr>
              <a:xfrm>
                <a:off x="3554809" y="1082361"/>
                <a:ext cx="82563" cy="374224"/>
                <a:chOff x="6964166" y="812487"/>
                <a:chExt cx="65898" cy="942109"/>
              </a:xfrm>
            </p:grpSpPr>
            <p:cxnSp>
              <p:nvCxnSpPr>
                <p:cNvPr id="257" name="Straight Connector 256"/>
                <p:cNvCxnSpPr/>
                <p:nvPr/>
              </p:nvCxnSpPr>
              <p:spPr>
                <a:xfrm>
                  <a:off x="7030063" y="812487"/>
                  <a:ext cx="0" cy="942109"/>
                </a:xfrm>
                <a:prstGeom prst="line">
                  <a:avLst/>
                </a:prstGeom>
              </p:spPr>
              <p:style>
                <a:lnRef idx="1">
                  <a:schemeClr val="dk1"/>
                </a:lnRef>
                <a:fillRef idx="0">
                  <a:schemeClr val="dk1"/>
                </a:fillRef>
                <a:effectRef idx="0">
                  <a:schemeClr val="dk1"/>
                </a:effectRef>
                <a:fontRef idx="minor">
                  <a:schemeClr val="tx1"/>
                </a:fontRef>
              </p:style>
            </p:cxnSp>
            <p:cxnSp>
              <p:nvCxnSpPr>
                <p:cNvPr id="258" name="Straight Connector 257"/>
                <p:cNvCxnSpPr/>
                <p:nvPr/>
              </p:nvCxnSpPr>
              <p:spPr>
                <a:xfrm flipH="1">
                  <a:off x="6964166" y="1006450"/>
                  <a:ext cx="65898" cy="10352"/>
                </a:xfrm>
                <a:prstGeom prst="line">
                  <a:avLst/>
                </a:prstGeom>
              </p:spPr>
              <p:style>
                <a:lnRef idx="1">
                  <a:schemeClr val="dk1"/>
                </a:lnRef>
                <a:fillRef idx="0">
                  <a:schemeClr val="dk1"/>
                </a:fillRef>
                <a:effectRef idx="0">
                  <a:schemeClr val="dk1"/>
                </a:effectRef>
                <a:fontRef idx="minor">
                  <a:schemeClr val="tx1"/>
                </a:fontRef>
              </p:style>
            </p:cxnSp>
          </p:grpSp>
          <p:sp>
            <p:nvSpPr>
              <p:cNvPr id="256" name="TextBox 255"/>
              <p:cNvSpPr txBox="1"/>
              <p:nvPr/>
            </p:nvSpPr>
            <p:spPr>
              <a:xfrm>
                <a:off x="3422125" y="1077275"/>
                <a:ext cx="173965" cy="199649"/>
              </a:xfrm>
              <a:prstGeom prst="rect">
                <a:avLst/>
              </a:prstGeom>
              <a:noFill/>
            </p:spPr>
            <p:txBody>
              <a:bodyPr wrap="square" rtlCol="0">
                <a:spAutoFit/>
              </a:bodyPr>
              <a:lstStyle/>
              <a:p>
                <a:r>
                  <a:rPr lang="en-US" sz="1600" dirty="0" smtClean="0"/>
                  <a:t>w</a:t>
                </a:r>
                <a:endParaRPr lang="en-US" sz="1600" dirty="0"/>
              </a:p>
            </p:txBody>
          </p:sp>
        </p:grpSp>
      </p:grpSp>
      <p:grpSp>
        <p:nvGrpSpPr>
          <p:cNvPr id="259" name="Group 258"/>
          <p:cNvGrpSpPr/>
          <p:nvPr/>
        </p:nvGrpSpPr>
        <p:grpSpPr>
          <a:xfrm>
            <a:off x="7171703" y="4596498"/>
            <a:ext cx="1047148" cy="939752"/>
            <a:chOff x="3371277" y="992383"/>
            <a:chExt cx="609600" cy="554181"/>
          </a:xfrm>
        </p:grpSpPr>
        <p:sp>
          <p:nvSpPr>
            <p:cNvPr id="260" name="Oval 259"/>
            <p:cNvSpPr/>
            <p:nvPr/>
          </p:nvSpPr>
          <p:spPr>
            <a:xfrm>
              <a:off x="3371277" y="992383"/>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Times New Roman" panose="02020603050405020304" pitchFamily="18" charset="0"/>
                <a:cs typeface="Times New Roman" panose="02020603050405020304" pitchFamily="18" charset="0"/>
              </a:endParaRPr>
            </a:p>
          </p:txBody>
        </p:sp>
        <p:grpSp>
          <p:nvGrpSpPr>
            <p:cNvPr id="261" name="Group 260"/>
            <p:cNvGrpSpPr/>
            <p:nvPr/>
          </p:nvGrpSpPr>
          <p:grpSpPr>
            <a:xfrm>
              <a:off x="3422125" y="1077275"/>
              <a:ext cx="215247" cy="379310"/>
              <a:chOff x="3422125" y="1077275"/>
              <a:chExt cx="215247" cy="379310"/>
            </a:xfrm>
          </p:grpSpPr>
          <p:grpSp>
            <p:nvGrpSpPr>
              <p:cNvPr id="262" name="Group 261"/>
              <p:cNvGrpSpPr/>
              <p:nvPr/>
            </p:nvGrpSpPr>
            <p:grpSpPr>
              <a:xfrm>
                <a:off x="3554809" y="1082361"/>
                <a:ext cx="82563" cy="374224"/>
                <a:chOff x="6964166" y="812487"/>
                <a:chExt cx="65898" cy="942109"/>
              </a:xfrm>
            </p:grpSpPr>
            <p:cxnSp>
              <p:nvCxnSpPr>
                <p:cNvPr id="264" name="Straight Connector 263"/>
                <p:cNvCxnSpPr/>
                <p:nvPr/>
              </p:nvCxnSpPr>
              <p:spPr>
                <a:xfrm>
                  <a:off x="7030063" y="812487"/>
                  <a:ext cx="0" cy="942109"/>
                </a:xfrm>
                <a:prstGeom prst="line">
                  <a:avLst/>
                </a:prstGeom>
              </p:spPr>
              <p:style>
                <a:lnRef idx="1">
                  <a:schemeClr val="dk1"/>
                </a:lnRef>
                <a:fillRef idx="0">
                  <a:schemeClr val="dk1"/>
                </a:fillRef>
                <a:effectRef idx="0">
                  <a:schemeClr val="dk1"/>
                </a:effectRef>
                <a:fontRef idx="minor">
                  <a:schemeClr val="tx1"/>
                </a:fontRef>
              </p:style>
            </p:cxnSp>
            <p:cxnSp>
              <p:nvCxnSpPr>
                <p:cNvPr id="265" name="Straight Connector 264"/>
                <p:cNvCxnSpPr/>
                <p:nvPr/>
              </p:nvCxnSpPr>
              <p:spPr>
                <a:xfrm flipH="1">
                  <a:off x="6964166" y="1006450"/>
                  <a:ext cx="65898" cy="10352"/>
                </a:xfrm>
                <a:prstGeom prst="line">
                  <a:avLst/>
                </a:prstGeom>
              </p:spPr>
              <p:style>
                <a:lnRef idx="1">
                  <a:schemeClr val="dk1"/>
                </a:lnRef>
                <a:fillRef idx="0">
                  <a:schemeClr val="dk1"/>
                </a:fillRef>
                <a:effectRef idx="0">
                  <a:schemeClr val="dk1"/>
                </a:effectRef>
                <a:fontRef idx="minor">
                  <a:schemeClr val="tx1"/>
                </a:fontRef>
              </p:style>
            </p:cxnSp>
          </p:grpSp>
          <p:sp>
            <p:nvSpPr>
              <p:cNvPr id="263" name="TextBox 262"/>
              <p:cNvSpPr txBox="1"/>
              <p:nvPr/>
            </p:nvSpPr>
            <p:spPr>
              <a:xfrm>
                <a:off x="3422125" y="1077275"/>
                <a:ext cx="173965" cy="199649"/>
              </a:xfrm>
              <a:prstGeom prst="rect">
                <a:avLst/>
              </a:prstGeom>
              <a:noFill/>
            </p:spPr>
            <p:txBody>
              <a:bodyPr wrap="square" rtlCol="0">
                <a:spAutoFit/>
              </a:bodyPr>
              <a:lstStyle/>
              <a:p>
                <a:r>
                  <a:rPr lang="en-US" sz="1600" dirty="0" smtClean="0"/>
                  <a:t>w</a:t>
                </a:r>
                <a:endParaRPr lang="en-US" sz="1600" dirty="0"/>
              </a:p>
            </p:txBody>
          </p:sp>
        </p:grpSp>
      </p:grpSp>
      <p:cxnSp>
        <p:nvCxnSpPr>
          <p:cNvPr id="267" name="Straight Arrow Connector 266"/>
          <p:cNvCxnSpPr>
            <a:stCxn id="198" idx="4"/>
            <a:endCxn id="161" idx="0"/>
          </p:cNvCxnSpPr>
          <p:nvPr/>
        </p:nvCxnSpPr>
        <p:spPr>
          <a:xfrm>
            <a:off x="5547585" y="1581120"/>
            <a:ext cx="4542" cy="389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9" name="Straight Arrow Connector 268"/>
          <p:cNvCxnSpPr>
            <a:stCxn id="161" idx="4"/>
            <a:endCxn id="202" idx="0"/>
          </p:cNvCxnSpPr>
          <p:nvPr/>
        </p:nvCxnSpPr>
        <p:spPr>
          <a:xfrm flipH="1">
            <a:off x="4941671" y="3110586"/>
            <a:ext cx="610456" cy="1794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1" name="Straight Arrow Connector 270"/>
          <p:cNvCxnSpPr>
            <a:stCxn id="161" idx="4"/>
            <a:endCxn id="217" idx="0"/>
          </p:cNvCxnSpPr>
          <p:nvPr/>
        </p:nvCxnSpPr>
        <p:spPr>
          <a:xfrm>
            <a:off x="5552127" y="3110586"/>
            <a:ext cx="677486" cy="2010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3" name="Straight Arrow Connector 272"/>
          <p:cNvCxnSpPr>
            <a:stCxn id="202" idx="4"/>
            <a:endCxn id="246" idx="0"/>
          </p:cNvCxnSpPr>
          <p:nvPr/>
        </p:nvCxnSpPr>
        <p:spPr>
          <a:xfrm flipH="1">
            <a:off x="3972598" y="4197903"/>
            <a:ext cx="969073" cy="379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5" name="Straight Arrow Connector 274"/>
          <p:cNvCxnSpPr>
            <a:stCxn id="202" idx="4"/>
            <a:endCxn id="239" idx="0"/>
          </p:cNvCxnSpPr>
          <p:nvPr/>
        </p:nvCxnSpPr>
        <p:spPr>
          <a:xfrm>
            <a:off x="4941671" y="4197903"/>
            <a:ext cx="266386" cy="445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7" name="Straight Arrow Connector 276"/>
          <p:cNvCxnSpPr>
            <a:stCxn id="217" idx="4"/>
            <a:endCxn id="253" idx="0"/>
          </p:cNvCxnSpPr>
          <p:nvPr/>
        </p:nvCxnSpPr>
        <p:spPr>
          <a:xfrm>
            <a:off x="6229613" y="4199055"/>
            <a:ext cx="347605" cy="4223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9" name="Straight Arrow Connector 278"/>
          <p:cNvCxnSpPr>
            <a:stCxn id="217" idx="4"/>
            <a:endCxn id="260" idx="0"/>
          </p:cNvCxnSpPr>
          <p:nvPr/>
        </p:nvCxnSpPr>
        <p:spPr>
          <a:xfrm>
            <a:off x="6229613" y="4199055"/>
            <a:ext cx="1465664" cy="397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0" name="Left Brace 279"/>
          <p:cNvSpPr/>
          <p:nvPr/>
        </p:nvSpPr>
        <p:spPr>
          <a:xfrm rot="16200000">
            <a:off x="4267572" y="4920764"/>
            <a:ext cx="457200" cy="201931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1" name="Left Brace 280"/>
          <p:cNvSpPr/>
          <p:nvPr/>
        </p:nvSpPr>
        <p:spPr>
          <a:xfrm rot="16200000">
            <a:off x="6882872" y="4948906"/>
            <a:ext cx="457200" cy="201931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2" name="TextBox 281"/>
          <p:cNvSpPr txBox="1"/>
          <p:nvPr/>
        </p:nvSpPr>
        <p:spPr>
          <a:xfrm>
            <a:off x="4137773" y="6143199"/>
            <a:ext cx="2365396" cy="369332"/>
          </a:xfrm>
          <a:prstGeom prst="rect">
            <a:avLst/>
          </a:prstGeom>
          <a:noFill/>
        </p:spPr>
        <p:txBody>
          <a:bodyPr wrap="square" rtlCol="0">
            <a:spAutoFit/>
          </a:bodyPr>
          <a:lstStyle/>
          <a:p>
            <a:r>
              <a:rPr lang="en-US" dirty="0" smtClean="0"/>
              <a:t>50%</a:t>
            </a:r>
            <a:endParaRPr lang="en-US" dirty="0"/>
          </a:p>
        </p:txBody>
      </p:sp>
      <p:sp>
        <p:nvSpPr>
          <p:cNvPr id="283" name="TextBox 282"/>
          <p:cNvSpPr txBox="1"/>
          <p:nvPr/>
        </p:nvSpPr>
        <p:spPr>
          <a:xfrm>
            <a:off x="6938433" y="6171341"/>
            <a:ext cx="2365396" cy="369332"/>
          </a:xfrm>
          <a:prstGeom prst="rect">
            <a:avLst/>
          </a:prstGeom>
          <a:noFill/>
        </p:spPr>
        <p:txBody>
          <a:bodyPr wrap="square" rtlCol="0">
            <a:spAutoFit/>
          </a:bodyPr>
          <a:lstStyle/>
          <a:p>
            <a:r>
              <a:rPr lang="en-US" dirty="0" smtClean="0"/>
              <a:t>50%</a:t>
            </a:r>
            <a:endParaRPr lang="en-US" dirty="0"/>
          </a:p>
        </p:txBody>
      </p:sp>
      <p:sp>
        <p:nvSpPr>
          <p:cNvPr id="284" name="TextBox 283"/>
          <p:cNvSpPr txBox="1"/>
          <p:nvPr/>
        </p:nvSpPr>
        <p:spPr>
          <a:xfrm>
            <a:off x="1363749" y="1570767"/>
            <a:ext cx="2122764" cy="923330"/>
          </a:xfrm>
          <a:prstGeom prst="rect">
            <a:avLst/>
          </a:prstGeom>
          <a:noFill/>
        </p:spPr>
        <p:txBody>
          <a:bodyPr wrap="square" rtlCol="0">
            <a:spAutoFit/>
          </a:bodyPr>
          <a:lstStyle/>
          <a:p>
            <a:r>
              <a:rPr lang="en-US" dirty="0" smtClean="0"/>
              <a:t>Interphase: duplication of chromatids</a:t>
            </a:r>
            <a:endParaRPr lang="en-US" dirty="0"/>
          </a:p>
        </p:txBody>
      </p:sp>
      <p:sp>
        <p:nvSpPr>
          <p:cNvPr id="285" name="TextBox 284"/>
          <p:cNvSpPr txBox="1"/>
          <p:nvPr/>
        </p:nvSpPr>
        <p:spPr>
          <a:xfrm>
            <a:off x="1384864" y="2960104"/>
            <a:ext cx="2101649" cy="923330"/>
          </a:xfrm>
          <a:prstGeom prst="rect">
            <a:avLst/>
          </a:prstGeom>
          <a:noFill/>
        </p:spPr>
        <p:txBody>
          <a:bodyPr wrap="square" rtlCol="0">
            <a:spAutoFit/>
          </a:bodyPr>
          <a:lstStyle/>
          <a:p>
            <a:r>
              <a:rPr lang="en-US" dirty="0" smtClean="0"/>
              <a:t>Meiosis I: separation of homologous chromosomes</a:t>
            </a:r>
            <a:endParaRPr lang="en-US" dirty="0"/>
          </a:p>
        </p:txBody>
      </p:sp>
      <p:sp>
        <p:nvSpPr>
          <p:cNvPr id="286" name="TextBox 285"/>
          <p:cNvSpPr txBox="1"/>
          <p:nvPr/>
        </p:nvSpPr>
        <p:spPr>
          <a:xfrm>
            <a:off x="1343582" y="4042826"/>
            <a:ext cx="1817902" cy="923330"/>
          </a:xfrm>
          <a:prstGeom prst="rect">
            <a:avLst/>
          </a:prstGeom>
          <a:noFill/>
        </p:spPr>
        <p:txBody>
          <a:bodyPr wrap="square" rtlCol="0">
            <a:spAutoFit/>
          </a:bodyPr>
          <a:lstStyle/>
          <a:p>
            <a:r>
              <a:rPr lang="en-US" dirty="0" smtClean="0"/>
              <a:t>Meiosis II: separation of sister chromatids</a:t>
            </a:r>
            <a:endParaRPr lang="en-US" dirty="0"/>
          </a:p>
        </p:txBody>
      </p:sp>
      <p:sp>
        <p:nvSpPr>
          <p:cNvPr id="287" name="TextBox 286"/>
          <p:cNvSpPr txBox="1"/>
          <p:nvPr/>
        </p:nvSpPr>
        <p:spPr>
          <a:xfrm>
            <a:off x="264508" y="484564"/>
            <a:ext cx="3019019" cy="461665"/>
          </a:xfrm>
          <a:prstGeom prst="rect">
            <a:avLst/>
          </a:prstGeom>
          <a:noFill/>
        </p:spPr>
        <p:txBody>
          <a:bodyPr wrap="square" rtlCol="0">
            <a:spAutoFit/>
          </a:bodyPr>
          <a:lstStyle/>
          <a:p>
            <a:r>
              <a:rPr lang="en-US" sz="2400" b="1" dirty="0" smtClean="0"/>
              <a:t>7)   Gametes for F1</a:t>
            </a:r>
            <a:endParaRPr lang="en-US" sz="2400" b="1" dirty="0"/>
          </a:p>
        </p:txBody>
      </p:sp>
    </p:spTree>
    <p:extLst>
      <p:ext uri="{BB962C8B-B14F-4D97-AF65-F5344CB8AC3E}">
        <p14:creationId xmlns:p14="http://schemas.microsoft.com/office/powerpoint/2010/main" val="23305510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 Cross</a:t>
            </a:r>
            <a:endParaRPr lang="en-US" dirty="0"/>
          </a:p>
        </p:txBody>
      </p:sp>
      <p:sp>
        <p:nvSpPr>
          <p:cNvPr id="3" name="Content Placeholder 2"/>
          <p:cNvSpPr>
            <a:spLocks noGrp="1"/>
          </p:cNvSpPr>
          <p:nvPr>
            <p:ph idx="1"/>
          </p:nvPr>
        </p:nvSpPr>
        <p:spPr/>
        <p:txBody>
          <a:bodyPr/>
          <a:lstStyle/>
          <a:p>
            <a:r>
              <a:rPr lang="en-US" b="1" dirty="0"/>
              <a:t>Definition: </a:t>
            </a:r>
            <a:r>
              <a:rPr lang="en-US" dirty="0"/>
              <a:t>It is crossing an individual with </a:t>
            </a:r>
            <a:r>
              <a:rPr lang="en-US" b="1" dirty="0"/>
              <a:t>dominant phenotype </a:t>
            </a:r>
            <a:r>
              <a:rPr lang="en-US" dirty="0"/>
              <a:t>with another one having </a:t>
            </a:r>
            <a:r>
              <a:rPr lang="en-US" b="1" dirty="0"/>
              <a:t>recessive phenotype. </a:t>
            </a:r>
            <a:endParaRPr lang="en-US" b="1" dirty="0" smtClean="0"/>
          </a:p>
          <a:p>
            <a:r>
              <a:rPr lang="en-US" b="1" dirty="0" smtClean="0"/>
              <a:t>Importance: </a:t>
            </a:r>
            <a:r>
              <a:rPr lang="en-US" dirty="0" smtClean="0"/>
              <a:t>allows us to </a:t>
            </a:r>
            <a:r>
              <a:rPr lang="en-US" dirty="0"/>
              <a:t>determine</a:t>
            </a:r>
            <a:r>
              <a:rPr lang="en-US" b="1" dirty="0"/>
              <a:t> real genotype </a:t>
            </a:r>
            <a:r>
              <a:rPr lang="en-US" dirty="0"/>
              <a:t>of the individual having</a:t>
            </a:r>
            <a:r>
              <a:rPr lang="en-US" b="1" dirty="0"/>
              <a:t> dominant </a:t>
            </a:r>
            <a:r>
              <a:rPr lang="en-US" b="1" dirty="0" smtClean="0"/>
              <a:t>phenotype.</a:t>
            </a:r>
          </a:p>
          <a:p>
            <a:r>
              <a:rPr lang="en-US" b="1" dirty="0" smtClean="0"/>
              <a:t>Note: </a:t>
            </a:r>
            <a:r>
              <a:rPr lang="en-US" dirty="0" smtClean="0"/>
              <a:t>The phenotypic results of a test cross reflects the number and percentage of gametes possessed by the parent having dominant phenotype</a:t>
            </a:r>
            <a:endParaRPr lang="en-US" dirty="0"/>
          </a:p>
          <a:p>
            <a:endParaRPr lang="en-US" b="1" dirty="0"/>
          </a:p>
        </p:txBody>
      </p:sp>
    </p:spTree>
    <p:extLst>
      <p:ext uri="{BB962C8B-B14F-4D97-AF65-F5344CB8AC3E}">
        <p14:creationId xmlns:p14="http://schemas.microsoft.com/office/powerpoint/2010/main" val="1058522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8982"/>
            <a:ext cx="10515600" cy="5999018"/>
          </a:xfrm>
        </p:spPr>
        <p:txBody>
          <a:bodyPr>
            <a:normAutofit/>
          </a:bodyPr>
          <a:lstStyle/>
          <a:p>
            <a:r>
              <a:rPr lang="en-US" b="1" dirty="0" smtClean="0"/>
              <a:t>Application 2:  Test cross </a:t>
            </a:r>
            <a:r>
              <a:rPr lang="en-US" b="1" u="sng" dirty="0" smtClean="0"/>
              <a:t>Refer </a:t>
            </a:r>
            <a:r>
              <a:rPr lang="en-US" b="1" u="sng" dirty="0"/>
              <a:t>to page 45- doc. D</a:t>
            </a:r>
            <a:endParaRPr lang="en-US" b="1" dirty="0" smtClean="0"/>
          </a:p>
          <a:p>
            <a:pPr marL="0" indent="0">
              <a:buNone/>
            </a:pPr>
            <a:r>
              <a:rPr lang="en-US" dirty="0"/>
              <a:t>Given these 2 crosses knowing that long wings allele is dominant over vestigial wings allele</a:t>
            </a:r>
            <a:r>
              <a:rPr lang="en-US" dirty="0" smtClean="0"/>
              <a:t>.</a:t>
            </a:r>
          </a:p>
          <a:p>
            <a:pPr marL="0" indent="0">
              <a:buNone/>
            </a:pPr>
            <a:endParaRPr lang="en-US"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514350" lvl="0" indent="-514350">
              <a:buFont typeface="+mj-lt"/>
              <a:buAutoNum type="arabicPeriod"/>
            </a:pPr>
            <a:r>
              <a:rPr lang="en-US" dirty="0"/>
              <a:t>Name this cross</a:t>
            </a:r>
          </a:p>
          <a:p>
            <a:pPr marL="514350" lvl="0" indent="-514350">
              <a:buFont typeface="+mj-lt"/>
              <a:buAutoNum type="arabicPeriod"/>
            </a:pPr>
            <a:r>
              <a:rPr lang="en-US" dirty="0"/>
              <a:t>Calculate the phenotypic ratios of the descendants of the 2</a:t>
            </a:r>
            <a:r>
              <a:rPr lang="en-US" baseline="30000" dirty="0"/>
              <a:t>nd</a:t>
            </a:r>
            <a:r>
              <a:rPr lang="en-US" dirty="0"/>
              <a:t> cross.</a:t>
            </a:r>
          </a:p>
          <a:p>
            <a:pPr marL="514350" lvl="0" indent="-514350">
              <a:buFont typeface="+mj-lt"/>
              <a:buAutoNum type="arabicPeriod"/>
            </a:pPr>
            <a:r>
              <a:rPr lang="en-US" dirty="0"/>
              <a:t>Explain the obtained results.</a:t>
            </a:r>
          </a:p>
          <a:p>
            <a:pPr marL="0" indent="0">
              <a:buNone/>
            </a:pPr>
            <a:endParaRPr lang="en-US" b="1" dirty="0"/>
          </a:p>
        </p:txBody>
      </p:sp>
      <p:graphicFrame>
        <p:nvGraphicFramePr>
          <p:cNvPr id="9" name="Table 8"/>
          <p:cNvGraphicFramePr>
            <a:graphicFrameLocks noGrp="1"/>
          </p:cNvGraphicFramePr>
          <p:nvPr>
            <p:extLst/>
          </p:nvPr>
        </p:nvGraphicFramePr>
        <p:xfrm>
          <a:off x="2014219" y="2401409"/>
          <a:ext cx="8163562" cy="1027590"/>
        </p:xfrm>
        <a:graphic>
          <a:graphicData uri="http://schemas.openxmlformats.org/drawingml/2006/table">
            <a:tbl>
              <a:tblPr firstRow="1" firstCol="1" bandRow="1"/>
              <a:tblGrid>
                <a:gridCol w="1736246">
                  <a:extLst>
                    <a:ext uri="{9D8B030D-6E8A-4147-A177-3AD203B41FA5}">
                      <a16:colId xmlns="" xmlns:a16="http://schemas.microsoft.com/office/drawing/2014/main" val="4191351138"/>
                    </a:ext>
                  </a:extLst>
                </a:gridCol>
                <a:gridCol w="3079519">
                  <a:extLst>
                    <a:ext uri="{9D8B030D-6E8A-4147-A177-3AD203B41FA5}">
                      <a16:colId xmlns="" xmlns:a16="http://schemas.microsoft.com/office/drawing/2014/main" val="867228893"/>
                    </a:ext>
                  </a:extLst>
                </a:gridCol>
                <a:gridCol w="3347797">
                  <a:extLst>
                    <a:ext uri="{9D8B030D-6E8A-4147-A177-3AD203B41FA5}">
                      <a16:colId xmlns="" xmlns:a16="http://schemas.microsoft.com/office/drawing/2014/main" val="1345265375"/>
                    </a:ext>
                  </a:extLst>
                </a:gridCol>
              </a:tblGrid>
              <a:tr h="513795">
                <a:tc>
                  <a:txBody>
                    <a:bodyPr/>
                    <a:lstStyle/>
                    <a:p>
                      <a:pPr algn="l">
                        <a:lnSpc>
                          <a:spcPct val="107000"/>
                        </a:lnSpc>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1</a:t>
                      </a:r>
                      <a:r>
                        <a:rPr lang="en-US" sz="2000" baseline="30000">
                          <a:effectLst/>
                          <a:latin typeface="Times New Roman" panose="02020603050405020304" pitchFamily="18" charset="0"/>
                          <a:ea typeface="Calibri" panose="020F0502020204030204" pitchFamily="34" charset="0"/>
                          <a:cs typeface="Arial" panose="020B0604020202020204" pitchFamily="34" charset="0"/>
                        </a:rPr>
                        <a:t>st</a:t>
                      </a:r>
                      <a:r>
                        <a:rPr lang="en-US" sz="2000">
                          <a:effectLst/>
                          <a:latin typeface="Times New Roman" panose="02020603050405020304" pitchFamily="18" charset="0"/>
                          <a:ea typeface="Calibri" panose="020F0502020204030204" pitchFamily="34" charset="0"/>
                          <a:cs typeface="Arial" panose="020B0604020202020204" pitchFamily="34" charset="0"/>
                        </a:rPr>
                        <a:t> cross: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Long winged drosophila</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 Vestigial winged drosophila</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534490109"/>
                  </a:ext>
                </a:extLst>
              </a:tr>
              <a:tr h="513795">
                <a:tc>
                  <a:txBody>
                    <a:bodyPr/>
                    <a:lstStyle/>
                    <a:p>
                      <a:pPr algn="l">
                        <a:lnSpc>
                          <a:spcPct val="107000"/>
                        </a:lnSpc>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Results: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17 long winged drosophila</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3694045412"/>
                  </a:ext>
                </a:extLst>
              </a:tr>
            </a:tbl>
          </a:graphicData>
        </a:graphic>
      </p:graphicFrame>
      <p:graphicFrame>
        <p:nvGraphicFramePr>
          <p:cNvPr id="11" name="Table 10"/>
          <p:cNvGraphicFramePr>
            <a:graphicFrameLocks noGrp="1"/>
          </p:cNvGraphicFramePr>
          <p:nvPr>
            <p:extLst/>
          </p:nvPr>
        </p:nvGraphicFramePr>
        <p:xfrm>
          <a:off x="2014219" y="3687284"/>
          <a:ext cx="8163562" cy="1056166"/>
        </p:xfrm>
        <a:graphic>
          <a:graphicData uri="http://schemas.openxmlformats.org/drawingml/2006/table">
            <a:tbl>
              <a:tblPr firstRow="1" firstCol="1" bandRow="1"/>
              <a:tblGrid>
                <a:gridCol w="1736244">
                  <a:extLst>
                    <a:ext uri="{9D8B030D-6E8A-4147-A177-3AD203B41FA5}">
                      <a16:colId xmlns="" xmlns:a16="http://schemas.microsoft.com/office/drawing/2014/main" val="3234750018"/>
                    </a:ext>
                  </a:extLst>
                </a:gridCol>
                <a:gridCol w="3079520">
                  <a:extLst>
                    <a:ext uri="{9D8B030D-6E8A-4147-A177-3AD203B41FA5}">
                      <a16:colId xmlns="" xmlns:a16="http://schemas.microsoft.com/office/drawing/2014/main" val="1250343709"/>
                    </a:ext>
                  </a:extLst>
                </a:gridCol>
                <a:gridCol w="3347798">
                  <a:extLst>
                    <a:ext uri="{9D8B030D-6E8A-4147-A177-3AD203B41FA5}">
                      <a16:colId xmlns="" xmlns:a16="http://schemas.microsoft.com/office/drawing/2014/main" val="1882092017"/>
                    </a:ext>
                  </a:extLst>
                </a:gridCol>
              </a:tblGrid>
              <a:tr h="528083">
                <a:tc>
                  <a:txBody>
                    <a:bodyPr/>
                    <a:lstStyle/>
                    <a:p>
                      <a:pPr algn="l">
                        <a:lnSpc>
                          <a:spcPct val="107000"/>
                        </a:lnSpc>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2</a:t>
                      </a:r>
                      <a:r>
                        <a:rPr lang="en-US" sz="2000" baseline="30000">
                          <a:effectLst/>
                          <a:latin typeface="Times New Roman" panose="02020603050405020304" pitchFamily="18" charset="0"/>
                          <a:ea typeface="Calibri" panose="020F0502020204030204" pitchFamily="34" charset="0"/>
                          <a:cs typeface="Arial" panose="020B0604020202020204" pitchFamily="34" charset="0"/>
                        </a:rPr>
                        <a:t>nd</a:t>
                      </a:r>
                      <a:r>
                        <a:rPr lang="en-US" sz="2000">
                          <a:effectLst/>
                          <a:latin typeface="Times New Roman" panose="02020603050405020304" pitchFamily="18" charset="0"/>
                          <a:ea typeface="Calibri" panose="020F0502020204030204" pitchFamily="34" charset="0"/>
                          <a:cs typeface="Arial" panose="020B0604020202020204" pitchFamily="34" charset="0"/>
                        </a:rPr>
                        <a:t> cross:</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Long winged drosophila</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 Vestigial winged drosophila</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47933046"/>
                  </a:ext>
                </a:extLst>
              </a:tr>
              <a:tr h="528083">
                <a:tc>
                  <a:txBody>
                    <a:bodyPr/>
                    <a:lstStyle/>
                    <a:p>
                      <a:pPr algn="l">
                        <a:lnSpc>
                          <a:spcPct val="107000"/>
                        </a:lnSpc>
                        <a:spcAft>
                          <a:spcPts val="0"/>
                        </a:spcAft>
                      </a:pPr>
                      <a:r>
                        <a:rPr lang="en-US" sz="2000">
                          <a:effectLst/>
                          <a:latin typeface="Times New Roman" panose="02020603050405020304" pitchFamily="18" charset="0"/>
                          <a:ea typeface="Calibri" panose="020F0502020204030204" pitchFamily="34" charset="0"/>
                          <a:cs typeface="Arial" panose="020B0604020202020204" pitchFamily="34" charset="0"/>
                        </a:rPr>
                        <a:t>Results:</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9 long and 8 vestigial winged drosophilae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 xmlns:a16="http://schemas.microsoft.com/office/drawing/2014/main" val="3552899976"/>
                  </a:ext>
                </a:extLst>
              </a:tr>
            </a:tbl>
          </a:graphicData>
        </a:graphic>
      </p:graphicFrame>
    </p:spTree>
    <p:extLst>
      <p:ext uri="{BB962C8B-B14F-4D97-AF65-F5344CB8AC3E}">
        <p14:creationId xmlns:p14="http://schemas.microsoft.com/office/powerpoint/2010/main" val="1881551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lstStyle/>
          <a:p>
            <a:r>
              <a:rPr lang="en-US" dirty="0" smtClean="0"/>
              <a:t>Application 2: Answer</a:t>
            </a:r>
          </a:p>
          <a:p>
            <a:pPr marL="514350" indent="-514350">
              <a:buAutoNum type="arabicPeriod"/>
            </a:pPr>
            <a:r>
              <a:rPr lang="en-US" dirty="0" smtClean="0"/>
              <a:t>Test cross</a:t>
            </a:r>
          </a:p>
          <a:p>
            <a:pPr marL="514350" indent="-514350">
              <a:buAutoNum type="arabicPeriod"/>
            </a:pPr>
            <a:r>
              <a:rPr lang="en-US" dirty="0" smtClean="0"/>
              <a:t>9/8 ≈ 1     1+1=2        long: ½ 	vestigial: ½ </a:t>
            </a:r>
            <a:br>
              <a:rPr lang="en-US" dirty="0" smtClean="0"/>
            </a:br>
            <a:r>
              <a:rPr lang="en-US" dirty="0" smtClean="0"/>
              <a:t>8/8 = 1  </a:t>
            </a:r>
          </a:p>
          <a:p>
            <a:pPr marL="514350" indent="-514350">
              <a:buAutoNum type="arabicPeriod"/>
            </a:pPr>
            <a:r>
              <a:rPr lang="en-US" dirty="0" smtClean="0"/>
              <a:t>In 1</a:t>
            </a:r>
            <a:r>
              <a:rPr lang="en-US" baseline="30000" dirty="0" smtClean="0"/>
              <a:t>st</a:t>
            </a:r>
            <a:r>
              <a:rPr lang="en-US" dirty="0" smtClean="0"/>
              <a:t> cross, crossing long winged with vestigial winged drosophila leads to only long winged drosophila (100%). Thus long winged drosophila parent possess only 1 type of gamete so the parent is homozygous.</a:t>
            </a:r>
            <a:br>
              <a:rPr lang="en-US" dirty="0" smtClean="0"/>
            </a:br>
            <a:r>
              <a:rPr lang="en-US" dirty="0" smtClean="0"/>
              <a:t>While in 2</a:t>
            </a:r>
            <a:r>
              <a:rPr lang="en-US" baseline="30000" dirty="0" smtClean="0"/>
              <a:t>nd</a:t>
            </a:r>
            <a:r>
              <a:rPr lang="en-US" dirty="0" smtClean="0"/>
              <a:t> cross it leads to two </a:t>
            </a:r>
            <a:r>
              <a:rPr lang="en-US" dirty="0" err="1" smtClean="0"/>
              <a:t>diferent</a:t>
            </a:r>
            <a:r>
              <a:rPr lang="en-US" dirty="0" smtClean="0"/>
              <a:t> phenotypes with equal ratios (long ½ and vestigial ½) this means that the </a:t>
            </a:r>
            <a:r>
              <a:rPr lang="en-US" dirty="0" err="1" smtClean="0"/>
              <a:t>ong</a:t>
            </a:r>
            <a:r>
              <a:rPr lang="en-US" dirty="0" smtClean="0"/>
              <a:t> winged drosophila parent possess 2 different types of gametes with equal ratios. Thus it is heterozygous.</a:t>
            </a:r>
            <a:endParaRPr lang="en-US" dirty="0"/>
          </a:p>
        </p:txBody>
      </p:sp>
      <p:sp>
        <p:nvSpPr>
          <p:cNvPr id="5" name="Right Brace 4"/>
          <p:cNvSpPr/>
          <p:nvPr/>
        </p:nvSpPr>
        <p:spPr>
          <a:xfrm>
            <a:off x="2452255" y="1593274"/>
            <a:ext cx="332509" cy="85898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Right Arrow 5"/>
          <p:cNvSpPr/>
          <p:nvPr/>
        </p:nvSpPr>
        <p:spPr>
          <a:xfrm>
            <a:off x="3976255" y="1773382"/>
            <a:ext cx="471054" cy="24938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10945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Transmission of alleles in case of codominance and incomplete dominance</a:t>
            </a:r>
            <a:endParaRPr lang="en-US" dirty="0"/>
          </a:p>
        </p:txBody>
      </p:sp>
      <p:sp>
        <p:nvSpPr>
          <p:cNvPr id="3" name="Content Placeholder 2"/>
          <p:cNvSpPr>
            <a:spLocks noGrp="1"/>
          </p:cNvSpPr>
          <p:nvPr>
            <p:ph idx="1"/>
          </p:nvPr>
        </p:nvSpPr>
        <p:spPr/>
        <p:txBody>
          <a:bodyPr/>
          <a:lstStyle/>
          <a:p>
            <a:r>
              <a:rPr lang="en-US" b="1" dirty="0"/>
              <a:t>Codominance: </a:t>
            </a:r>
            <a:r>
              <a:rPr lang="en-US" dirty="0"/>
              <a:t>It is the case where both alleles of parents is expressed in the same offspring </a:t>
            </a:r>
            <a:br>
              <a:rPr lang="en-US" dirty="0"/>
            </a:br>
            <a:r>
              <a:rPr lang="en-US" u="sng" dirty="0" smtClean="0"/>
              <a:t>Example:</a:t>
            </a:r>
            <a:r>
              <a:rPr lang="en-US" dirty="0" smtClean="0"/>
              <a:t> Crossing </a:t>
            </a:r>
            <a:r>
              <a:rPr lang="en-US" dirty="0"/>
              <a:t>black and white mice give black striped white descendants.</a:t>
            </a:r>
          </a:p>
          <a:p>
            <a:r>
              <a:rPr lang="en-US" b="1" dirty="0"/>
              <a:t>Incomplete dominance:</a:t>
            </a:r>
            <a:r>
              <a:rPr lang="en-US" dirty="0"/>
              <a:t> It is the case where new phenotype intermediate between the 2 parental phenotypes is obtained.</a:t>
            </a:r>
            <a:br>
              <a:rPr lang="en-US" dirty="0"/>
            </a:br>
            <a:r>
              <a:rPr lang="en-US" u="sng" dirty="0"/>
              <a:t>Example:</a:t>
            </a:r>
            <a:r>
              <a:rPr lang="en-US" dirty="0"/>
              <a:t> Crossing black and white mice give grey mice descendants.</a:t>
            </a:r>
          </a:p>
          <a:p>
            <a:pPr marL="0" indent="0">
              <a:buNone/>
            </a:pPr>
            <a:endParaRPr lang="en-US" dirty="0"/>
          </a:p>
        </p:txBody>
      </p:sp>
    </p:spTree>
    <p:extLst>
      <p:ext uri="{BB962C8B-B14F-4D97-AF65-F5344CB8AC3E}">
        <p14:creationId xmlns:p14="http://schemas.microsoft.com/office/powerpoint/2010/main" val="780645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1: Hereditary traits and genes</a:t>
            </a:r>
            <a:endParaRPr lang="en-US" dirty="0"/>
          </a:p>
        </p:txBody>
      </p:sp>
      <p:sp>
        <p:nvSpPr>
          <p:cNvPr id="3" name="Content Placeholder 2"/>
          <p:cNvSpPr>
            <a:spLocks noGrp="1"/>
          </p:cNvSpPr>
          <p:nvPr>
            <p:ph idx="1"/>
          </p:nvPr>
        </p:nvSpPr>
        <p:spPr/>
        <p:txBody>
          <a:bodyPr/>
          <a:lstStyle/>
          <a:p>
            <a:r>
              <a:rPr lang="en-US" dirty="0" smtClean="0"/>
              <a:t>Introduction: Hereditary traits are transmitted from parents to offspring by two fundamental processes of sexual production: meiosis and fertilization. These traits are controlled by genes which are linearly arranged on chromosomes. </a:t>
            </a:r>
          </a:p>
          <a:p>
            <a:r>
              <a:rPr lang="en-US" dirty="0" smtClean="0"/>
              <a:t>What is the relationship between hereditary trait and gene?</a:t>
            </a:r>
          </a:p>
          <a:p>
            <a:r>
              <a:rPr lang="en-US" dirty="0" smtClean="0"/>
              <a:t>To what extent the hereditary trait of an individual identify its genotype?</a:t>
            </a:r>
          </a:p>
          <a:p>
            <a:endParaRPr lang="en-US" dirty="0"/>
          </a:p>
        </p:txBody>
      </p:sp>
    </p:spTree>
    <p:extLst>
      <p:ext uri="{BB962C8B-B14F-4D97-AF65-F5344CB8AC3E}">
        <p14:creationId xmlns:p14="http://schemas.microsoft.com/office/powerpoint/2010/main" val="1631969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8982"/>
            <a:ext cx="10515600" cy="5317981"/>
          </a:xfrm>
        </p:spPr>
        <p:txBody>
          <a:bodyPr/>
          <a:lstStyle/>
          <a:p>
            <a:r>
              <a:rPr lang="en-US" b="1" dirty="0"/>
              <a:t>Application: </a:t>
            </a:r>
            <a:r>
              <a:rPr lang="en-US" b="1" u="sng" dirty="0"/>
              <a:t>(Refer to page 45 doc. e)</a:t>
            </a:r>
            <a:endParaRPr lang="en-US" dirty="0"/>
          </a:p>
          <a:p>
            <a:r>
              <a:rPr lang="en-US" dirty="0"/>
              <a:t>We cross a red flower with white flower, we obtain 18 pink flowers.</a:t>
            </a:r>
          </a:p>
          <a:p>
            <a:pPr marL="514350" lvl="0" indent="-514350">
              <a:buFont typeface="+mj-lt"/>
              <a:buAutoNum type="arabicPeriod"/>
            </a:pPr>
            <a:r>
              <a:rPr lang="en-US" dirty="0"/>
              <a:t>What can you deduce from this cross?</a:t>
            </a:r>
          </a:p>
          <a:p>
            <a:pPr marL="514350" lvl="0" indent="-514350">
              <a:buFont typeface="+mj-lt"/>
              <a:buAutoNum type="arabicPeriod"/>
            </a:pPr>
            <a:r>
              <a:rPr lang="en-US" dirty="0"/>
              <a:t>Make an analysis for this cross</a:t>
            </a:r>
          </a:p>
          <a:p>
            <a:pPr marL="514350" lvl="0" indent="-514350">
              <a:buFont typeface="+mj-lt"/>
              <a:buAutoNum type="arabicPeriod"/>
            </a:pPr>
            <a:r>
              <a:rPr lang="en-US" dirty="0"/>
              <a:t>We cross the obtained violet flowers between each other. Make a chromosomal analysis to find out the statistical result of F</a:t>
            </a:r>
            <a:r>
              <a:rPr lang="en-US" baseline="-25000" dirty="0"/>
              <a:t>2</a:t>
            </a:r>
            <a:endParaRPr lang="en-US" dirty="0"/>
          </a:p>
          <a:p>
            <a:endParaRPr lang="en-US" dirty="0"/>
          </a:p>
        </p:txBody>
      </p:sp>
    </p:spTree>
    <p:extLst>
      <p:ext uri="{BB962C8B-B14F-4D97-AF65-F5344CB8AC3E}">
        <p14:creationId xmlns:p14="http://schemas.microsoft.com/office/powerpoint/2010/main" val="1589675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491" y="554182"/>
            <a:ext cx="10515600" cy="5567363"/>
          </a:xfrm>
        </p:spPr>
        <p:txBody>
          <a:bodyPr/>
          <a:lstStyle/>
          <a:p>
            <a:r>
              <a:rPr lang="en-US" dirty="0" smtClean="0"/>
              <a:t>Application 3: Answer</a:t>
            </a:r>
          </a:p>
          <a:p>
            <a:pPr marL="0" indent="0">
              <a:buNone/>
            </a:pPr>
            <a:r>
              <a:rPr lang="en-US" dirty="0" smtClean="0"/>
              <a:t>1. We deduce that parents are pure (homozygous) since there is uniformity in descendants (all are violet). And this is the case of incomplete dominance because cross a red flower with a white one leads to a new phenotype that is pink intermediate between parental ones.</a:t>
            </a:r>
          </a:p>
        </p:txBody>
      </p:sp>
    </p:spTree>
    <p:extLst>
      <p:ext uri="{BB962C8B-B14F-4D97-AF65-F5344CB8AC3E}">
        <p14:creationId xmlns:p14="http://schemas.microsoft.com/office/powerpoint/2010/main" val="32676722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7614" y="542694"/>
            <a:ext cx="2274662"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Wingdings" panose="05000000000000000000" pitchFamily="2" charset="2"/>
              </a:rPr>
              <a:t>Phenotype of parents:</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724903" y="1083021"/>
            <a:ext cx="2180084" cy="369332"/>
          </a:xfrm>
          <a:prstGeom prst="rect">
            <a:avLst/>
          </a:prstGeom>
        </p:spPr>
        <p:txBody>
          <a:bodyPr wrap="none">
            <a:spAutoFit/>
          </a:bodyPr>
          <a:lstStyle/>
          <a:p>
            <a:r>
              <a:rPr lang="en-US" smtClean="0">
                <a:latin typeface="Times New Roman" panose="02020603050405020304" pitchFamily="18" charset="0"/>
                <a:cs typeface="Times New Roman" panose="02020603050405020304" pitchFamily="18" charset="0"/>
                <a:sym typeface="Wingdings" panose="05000000000000000000" pitchFamily="2" charset="2"/>
              </a:rPr>
              <a:t>Genotype of parents:</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677614" y="1872730"/>
            <a:ext cx="108183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sym typeface="Wingdings" panose="05000000000000000000" pitchFamily="2" charset="2"/>
              </a:rPr>
              <a:t>Gametes:</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449781" y="542694"/>
            <a:ext cx="174567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Red</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054436" y="542694"/>
            <a:ext cx="174567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white</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449781" y="1083021"/>
            <a:ext cx="174567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RR</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054435" y="1126954"/>
            <a:ext cx="174567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WW</a:t>
            </a:r>
            <a:endParaRPr lang="en-US" dirty="0">
              <a:latin typeface="Times New Roman" panose="02020603050405020304" pitchFamily="18" charset="0"/>
              <a:cs typeface="Times New Roman" panose="02020603050405020304" pitchFamily="18" charset="0"/>
            </a:endParaRPr>
          </a:p>
        </p:txBody>
      </p:sp>
      <p:grpSp>
        <p:nvGrpSpPr>
          <p:cNvPr id="9" name="Group 8"/>
          <p:cNvGrpSpPr/>
          <p:nvPr/>
        </p:nvGrpSpPr>
        <p:grpSpPr>
          <a:xfrm>
            <a:off x="3816012" y="1946429"/>
            <a:ext cx="715496" cy="718066"/>
            <a:chOff x="3075709" y="1105683"/>
            <a:chExt cx="734662" cy="681553"/>
          </a:xfrm>
        </p:grpSpPr>
        <p:sp>
          <p:nvSpPr>
            <p:cNvPr id="10" name="Oval 9"/>
            <p:cNvSpPr/>
            <p:nvPr/>
          </p:nvSpPr>
          <p:spPr>
            <a:xfrm>
              <a:off x="3075709" y="1233055"/>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R</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11" name="Straight Arrow Connector 10"/>
            <p:cNvCxnSpPr>
              <a:stCxn id="10" idx="7"/>
            </p:cNvCxnSpPr>
            <p:nvPr/>
          </p:nvCxnSpPr>
          <p:spPr>
            <a:xfrm flipV="1">
              <a:off x="3596035" y="1105683"/>
              <a:ext cx="214336" cy="208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8" name="Straight Arrow Connector 17"/>
          <p:cNvCxnSpPr>
            <a:stCxn id="7" idx="2"/>
          </p:cNvCxnSpPr>
          <p:nvPr/>
        </p:nvCxnSpPr>
        <p:spPr>
          <a:xfrm flipH="1">
            <a:off x="4322617" y="1452353"/>
            <a:ext cx="1" cy="420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8" idx="2"/>
          </p:cNvCxnSpPr>
          <p:nvPr/>
        </p:nvCxnSpPr>
        <p:spPr>
          <a:xfrm flipH="1">
            <a:off x="6927271" y="1496286"/>
            <a:ext cx="1" cy="376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4449631" y="2303643"/>
            <a:ext cx="80053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100%</a:t>
            </a:r>
            <a:endParaRPr lang="en-US" dirty="0">
              <a:latin typeface="Times New Roman" panose="02020603050405020304" pitchFamily="18" charset="0"/>
              <a:cs typeface="Times New Roman" panose="02020603050405020304" pitchFamily="18" charset="0"/>
            </a:endParaRPr>
          </a:p>
        </p:txBody>
      </p:sp>
      <p:sp>
        <p:nvSpPr>
          <p:cNvPr id="35" name="Rectangle 34"/>
          <p:cNvSpPr/>
          <p:nvPr/>
        </p:nvSpPr>
        <p:spPr>
          <a:xfrm>
            <a:off x="526336" y="3408437"/>
            <a:ext cx="428322"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Wingdings" panose="05000000000000000000" pitchFamily="2" charset="2"/>
              </a:rPr>
              <a:t>F1</a:t>
            </a:r>
            <a:endParaRPr lang="en-US" dirty="0">
              <a:latin typeface="Times New Roman" panose="02020603050405020304" pitchFamily="18" charset="0"/>
              <a:cs typeface="Times New Roman" panose="02020603050405020304" pitchFamily="18" charset="0"/>
            </a:endParaRPr>
          </a:p>
        </p:txBody>
      </p:sp>
      <p:sp>
        <p:nvSpPr>
          <p:cNvPr id="36" name="Rectangle 35"/>
          <p:cNvSpPr/>
          <p:nvPr/>
        </p:nvSpPr>
        <p:spPr>
          <a:xfrm>
            <a:off x="390623" y="5364589"/>
            <a:ext cx="2020874"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Wingdings" panose="05000000000000000000" pitchFamily="2" charset="2"/>
              </a:rPr>
              <a:t>Phenotypic Results:</a:t>
            </a:r>
            <a:endParaRPr lang="en-US" dirty="0">
              <a:latin typeface="Times New Roman" panose="02020603050405020304" pitchFamily="18" charset="0"/>
              <a:cs typeface="Times New Roman" panose="02020603050405020304" pitchFamily="18" charset="0"/>
            </a:endParaRPr>
          </a:p>
        </p:txBody>
      </p:sp>
      <p:grpSp>
        <p:nvGrpSpPr>
          <p:cNvPr id="46" name="Group 45"/>
          <p:cNvGrpSpPr/>
          <p:nvPr/>
        </p:nvGrpSpPr>
        <p:grpSpPr>
          <a:xfrm>
            <a:off x="6615276" y="1946429"/>
            <a:ext cx="715496" cy="718066"/>
            <a:chOff x="3075709" y="1105683"/>
            <a:chExt cx="734662" cy="681553"/>
          </a:xfrm>
        </p:grpSpPr>
        <p:sp>
          <p:nvSpPr>
            <p:cNvPr id="47" name="Oval 46"/>
            <p:cNvSpPr/>
            <p:nvPr/>
          </p:nvSpPr>
          <p:spPr>
            <a:xfrm>
              <a:off x="3075709" y="1233055"/>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W</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48" name="Straight Arrow Connector 47"/>
            <p:cNvCxnSpPr>
              <a:stCxn id="47" idx="7"/>
            </p:cNvCxnSpPr>
            <p:nvPr/>
          </p:nvCxnSpPr>
          <p:spPr>
            <a:xfrm flipV="1">
              <a:off x="3596035" y="1105683"/>
              <a:ext cx="214336" cy="208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9" name="TextBox 48"/>
          <p:cNvSpPr txBox="1"/>
          <p:nvPr/>
        </p:nvSpPr>
        <p:spPr>
          <a:xfrm>
            <a:off x="7288297" y="2356507"/>
            <a:ext cx="80053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100%</a:t>
            </a:r>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2640662" y="5170115"/>
            <a:ext cx="1890846" cy="923330"/>
          </a:xfrm>
          <a:prstGeom prst="rect">
            <a:avLst/>
          </a:prstGeom>
          <a:noFill/>
        </p:spPr>
        <p:txBody>
          <a:bodyPr wrap="square" rtlCol="0">
            <a:spAutoFit/>
          </a:bodyPr>
          <a:lstStyle/>
          <a:p>
            <a:r>
              <a:rPr lang="en-US" dirty="0" smtClean="0"/>
              <a:t>Genotypic results:</a:t>
            </a:r>
            <a:br>
              <a:rPr lang="en-US" dirty="0" smtClean="0"/>
            </a:br>
            <a:r>
              <a:rPr lang="en-US" dirty="0" smtClean="0"/>
              <a:t>RW: 100%</a:t>
            </a:r>
            <a:br>
              <a:rPr lang="en-US" dirty="0" smtClean="0"/>
            </a:br>
            <a:endParaRPr lang="en-US" dirty="0"/>
          </a:p>
        </p:txBody>
      </p:sp>
      <p:sp>
        <p:nvSpPr>
          <p:cNvPr id="54" name="TextBox 53"/>
          <p:cNvSpPr txBox="1"/>
          <p:nvPr/>
        </p:nvSpPr>
        <p:spPr>
          <a:xfrm>
            <a:off x="5150259" y="5170115"/>
            <a:ext cx="1971769" cy="923330"/>
          </a:xfrm>
          <a:prstGeom prst="rect">
            <a:avLst/>
          </a:prstGeom>
          <a:noFill/>
        </p:spPr>
        <p:txBody>
          <a:bodyPr wrap="square" rtlCol="0">
            <a:spAutoFit/>
          </a:bodyPr>
          <a:lstStyle/>
          <a:p>
            <a:r>
              <a:rPr lang="en-US" dirty="0" smtClean="0"/>
              <a:t>Phenotypic results:</a:t>
            </a:r>
            <a:br>
              <a:rPr lang="en-US" dirty="0" smtClean="0"/>
            </a:br>
            <a:r>
              <a:rPr lang="en-US" dirty="0" smtClean="0"/>
              <a:t>violet: 100%</a:t>
            </a:r>
            <a:br>
              <a:rPr lang="en-US" dirty="0" smtClean="0"/>
            </a:br>
            <a:endParaRPr lang="en-US" dirty="0"/>
          </a:p>
        </p:txBody>
      </p:sp>
      <p:sp>
        <p:nvSpPr>
          <p:cNvPr id="55" name="Rectangle 54"/>
          <p:cNvSpPr/>
          <p:nvPr/>
        </p:nvSpPr>
        <p:spPr>
          <a:xfrm>
            <a:off x="286597" y="173362"/>
            <a:ext cx="377026"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sym typeface="Wingdings" panose="05000000000000000000" pitchFamily="2" charset="2"/>
              </a:rPr>
              <a:t>2)</a:t>
            </a:r>
            <a:endParaRPr lang="en-US" dirty="0">
              <a:latin typeface="Times New Roman" panose="02020603050405020304" pitchFamily="18" charset="0"/>
              <a:cs typeface="Times New Roman" panose="02020603050405020304" pitchFamily="18" charset="0"/>
            </a:endParaRPr>
          </a:p>
        </p:txBody>
      </p:sp>
      <p:sp>
        <p:nvSpPr>
          <p:cNvPr id="33" name="Rectangle 32"/>
          <p:cNvSpPr/>
          <p:nvPr/>
        </p:nvSpPr>
        <p:spPr>
          <a:xfrm>
            <a:off x="5407542" y="3408437"/>
            <a:ext cx="543803"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Wingdings" panose="05000000000000000000" pitchFamily="2" charset="2"/>
              </a:rPr>
              <a:t>RW</a:t>
            </a:r>
            <a:endParaRPr lang="en-US" dirty="0">
              <a:latin typeface="Times New Roman" panose="02020603050405020304" pitchFamily="18" charset="0"/>
              <a:cs typeface="Times New Roman" panose="02020603050405020304" pitchFamily="18" charset="0"/>
            </a:endParaRPr>
          </a:p>
        </p:txBody>
      </p:sp>
      <p:cxnSp>
        <p:nvCxnSpPr>
          <p:cNvPr id="13" name="Straight Arrow Connector 12"/>
          <p:cNvCxnSpPr>
            <a:stCxn id="10" idx="5"/>
            <a:endCxn id="33" idx="0"/>
          </p:cNvCxnSpPr>
          <p:nvPr/>
        </p:nvCxnSpPr>
        <p:spPr>
          <a:xfrm>
            <a:off x="4322764" y="2578989"/>
            <a:ext cx="1356680" cy="829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47" idx="4"/>
            <a:endCxn id="33" idx="0"/>
          </p:cNvCxnSpPr>
          <p:nvPr/>
        </p:nvCxnSpPr>
        <p:spPr>
          <a:xfrm flipH="1">
            <a:off x="5679444" y="2664495"/>
            <a:ext cx="1232681" cy="7439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5895517" y="3408437"/>
            <a:ext cx="80053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100%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0540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7614" y="542694"/>
            <a:ext cx="2274662"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Wingdings" panose="05000000000000000000" pitchFamily="2" charset="2"/>
              </a:rPr>
              <a:t>Phenotype of parents:</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724903" y="1083021"/>
            <a:ext cx="2180084" cy="369332"/>
          </a:xfrm>
          <a:prstGeom prst="rect">
            <a:avLst/>
          </a:prstGeom>
        </p:spPr>
        <p:txBody>
          <a:bodyPr wrap="none">
            <a:spAutoFit/>
          </a:bodyPr>
          <a:lstStyle/>
          <a:p>
            <a:r>
              <a:rPr lang="en-US" smtClean="0">
                <a:latin typeface="Times New Roman" panose="02020603050405020304" pitchFamily="18" charset="0"/>
                <a:cs typeface="Times New Roman" panose="02020603050405020304" pitchFamily="18" charset="0"/>
                <a:sym typeface="Wingdings" panose="05000000000000000000" pitchFamily="2" charset="2"/>
              </a:rPr>
              <a:t>Genotype of parents:</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677614" y="1872730"/>
            <a:ext cx="108183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sym typeface="Wingdings" panose="05000000000000000000" pitchFamily="2" charset="2"/>
              </a:rPr>
              <a:t>Gametes:</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449781" y="542694"/>
            <a:ext cx="174567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Violet</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054436" y="542694"/>
            <a:ext cx="174567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Violet</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449781" y="1083021"/>
            <a:ext cx="174567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RW</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054435" y="1126954"/>
            <a:ext cx="174567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RW</a:t>
            </a:r>
            <a:endParaRPr lang="en-US" dirty="0">
              <a:latin typeface="Times New Roman" panose="02020603050405020304" pitchFamily="18" charset="0"/>
              <a:cs typeface="Times New Roman" panose="02020603050405020304" pitchFamily="18" charset="0"/>
            </a:endParaRPr>
          </a:p>
        </p:txBody>
      </p:sp>
      <p:grpSp>
        <p:nvGrpSpPr>
          <p:cNvPr id="9" name="Group 8"/>
          <p:cNvGrpSpPr/>
          <p:nvPr/>
        </p:nvGrpSpPr>
        <p:grpSpPr>
          <a:xfrm>
            <a:off x="3816012" y="1946429"/>
            <a:ext cx="715496" cy="718066"/>
            <a:chOff x="3075709" y="1105683"/>
            <a:chExt cx="734662" cy="681553"/>
          </a:xfrm>
        </p:grpSpPr>
        <p:sp>
          <p:nvSpPr>
            <p:cNvPr id="10" name="Oval 9"/>
            <p:cNvSpPr/>
            <p:nvPr/>
          </p:nvSpPr>
          <p:spPr>
            <a:xfrm>
              <a:off x="3075709" y="1233055"/>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R</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11" name="Straight Arrow Connector 10"/>
            <p:cNvCxnSpPr>
              <a:stCxn id="10" idx="7"/>
            </p:cNvCxnSpPr>
            <p:nvPr/>
          </p:nvCxnSpPr>
          <p:spPr>
            <a:xfrm flipV="1">
              <a:off x="3596035" y="1105683"/>
              <a:ext cx="214336" cy="208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8" name="Straight Arrow Connector 17"/>
          <p:cNvCxnSpPr>
            <a:stCxn id="7" idx="2"/>
          </p:cNvCxnSpPr>
          <p:nvPr/>
        </p:nvCxnSpPr>
        <p:spPr>
          <a:xfrm flipH="1">
            <a:off x="4322617" y="1452353"/>
            <a:ext cx="1" cy="420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8" idx="2"/>
          </p:cNvCxnSpPr>
          <p:nvPr/>
        </p:nvCxnSpPr>
        <p:spPr>
          <a:xfrm flipH="1">
            <a:off x="6927271" y="1496286"/>
            <a:ext cx="1" cy="376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4449631" y="2303643"/>
            <a:ext cx="80053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50%</a:t>
            </a:r>
            <a:endParaRPr lang="en-US" dirty="0">
              <a:latin typeface="Times New Roman" panose="02020603050405020304" pitchFamily="18" charset="0"/>
              <a:cs typeface="Times New Roman" panose="02020603050405020304" pitchFamily="18" charset="0"/>
            </a:endParaRPr>
          </a:p>
        </p:txBody>
      </p:sp>
      <p:sp>
        <p:nvSpPr>
          <p:cNvPr id="35" name="Rectangle 34"/>
          <p:cNvSpPr/>
          <p:nvPr/>
        </p:nvSpPr>
        <p:spPr>
          <a:xfrm>
            <a:off x="526336" y="3408437"/>
            <a:ext cx="1476623"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Wingdings" panose="05000000000000000000" pitchFamily="2" charset="2"/>
              </a:rPr>
              <a:t>Table of cross</a:t>
            </a:r>
            <a:endParaRPr lang="en-US" dirty="0">
              <a:latin typeface="Times New Roman" panose="02020603050405020304" pitchFamily="18" charset="0"/>
              <a:cs typeface="Times New Roman" panose="02020603050405020304" pitchFamily="18" charset="0"/>
            </a:endParaRPr>
          </a:p>
        </p:txBody>
      </p:sp>
      <p:sp>
        <p:nvSpPr>
          <p:cNvPr id="36" name="Rectangle 35"/>
          <p:cNvSpPr/>
          <p:nvPr/>
        </p:nvSpPr>
        <p:spPr>
          <a:xfrm>
            <a:off x="390623" y="5364589"/>
            <a:ext cx="2020874"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Wingdings" panose="05000000000000000000" pitchFamily="2" charset="2"/>
              </a:rPr>
              <a:t>Phenotypic Results:</a:t>
            </a:r>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2640662" y="5170115"/>
            <a:ext cx="1890846" cy="1477328"/>
          </a:xfrm>
          <a:prstGeom prst="rect">
            <a:avLst/>
          </a:prstGeom>
          <a:noFill/>
        </p:spPr>
        <p:txBody>
          <a:bodyPr wrap="square" rtlCol="0">
            <a:spAutoFit/>
          </a:bodyPr>
          <a:lstStyle/>
          <a:p>
            <a:r>
              <a:rPr lang="en-US" dirty="0" smtClean="0"/>
              <a:t>Genotypic results:</a:t>
            </a:r>
            <a:br>
              <a:rPr lang="en-US" dirty="0" smtClean="0"/>
            </a:br>
            <a:r>
              <a:rPr lang="en-US" dirty="0" smtClean="0"/>
              <a:t>RW: 50%</a:t>
            </a:r>
            <a:br>
              <a:rPr lang="en-US" dirty="0" smtClean="0"/>
            </a:br>
            <a:r>
              <a:rPr lang="en-US" dirty="0" smtClean="0"/>
              <a:t>RR: 25%</a:t>
            </a:r>
            <a:br>
              <a:rPr lang="en-US" dirty="0" smtClean="0"/>
            </a:br>
            <a:r>
              <a:rPr lang="en-US" dirty="0" smtClean="0"/>
              <a:t>WW: 25%</a:t>
            </a:r>
            <a:br>
              <a:rPr lang="en-US" dirty="0" smtClean="0"/>
            </a:br>
            <a:endParaRPr lang="en-US" dirty="0"/>
          </a:p>
        </p:txBody>
      </p:sp>
      <p:sp>
        <p:nvSpPr>
          <p:cNvPr id="54" name="TextBox 53"/>
          <p:cNvSpPr txBox="1"/>
          <p:nvPr/>
        </p:nvSpPr>
        <p:spPr>
          <a:xfrm>
            <a:off x="5150259" y="5170115"/>
            <a:ext cx="1971769" cy="1200329"/>
          </a:xfrm>
          <a:prstGeom prst="rect">
            <a:avLst/>
          </a:prstGeom>
          <a:noFill/>
        </p:spPr>
        <p:txBody>
          <a:bodyPr wrap="square" rtlCol="0">
            <a:spAutoFit/>
          </a:bodyPr>
          <a:lstStyle/>
          <a:p>
            <a:r>
              <a:rPr lang="en-US" dirty="0" smtClean="0"/>
              <a:t>Phenotypic results:</a:t>
            </a:r>
            <a:br>
              <a:rPr lang="en-US" dirty="0" smtClean="0"/>
            </a:br>
            <a:r>
              <a:rPr lang="en-US" dirty="0" smtClean="0"/>
              <a:t>violet: 50%</a:t>
            </a:r>
            <a:br>
              <a:rPr lang="en-US" dirty="0" smtClean="0"/>
            </a:br>
            <a:r>
              <a:rPr lang="en-US" dirty="0" smtClean="0"/>
              <a:t>Red: 25%</a:t>
            </a:r>
          </a:p>
          <a:p>
            <a:r>
              <a:rPr lang="en-US" dirty="0" smtClean="0"/>
              <a:t>White: 25%</a:t>
            </a:r>
            <a:endParaRPr lang="en-US" dirty="0"/>
          </a:p>
        </p:txBody>
      </p:sp>
      <p:sp>
        <p:nvSpPr>
          <p:cNvPr id="55" name="Rectangle 54"/>
          <p:cNvSpPr/>
          <p:nvPr/>
        </p:nvSpPr>
        <p:spPr>
          <a:xfrm>
            <a:off x="286597" y="173362"/>
            <a:ext cx="4163034" cy="36933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sym typeface="Wingdings" panose="05000000000000000000" pitchFamily="2" charset="2"/>
              </a:rPr>
              <a:t>3) Chromosomal analysis of F1 self cross</a:t>
            </a:r>
            <a:endParaRPr lang="en-US" dirty="0">
              <a:latin typeface="Times New Roman" panose="02020603050405020304" pitchFamily="18" charset="0"/>
              <a:cs typeface="Times New Roman" panose="02020603050405020304" pitchFamily="18" charset="0"/>
            </a:endParaRPr>
          </a:p>
        </p:txBody>
      </p:sp>
      <p:grpSp>
        <p:nvGrpSpPr>
          <p:cNvPr id="28" name="Group 27"/>
          <p:cNvGrpSpPr/>
          <p:nvPr/>
        </p:nvGrpSpPr>
        <p:grpSpPr>
          <a:xfrm>
            <a:off x="3013092" y="1932756"/>
            <a:ext cx="715496" cy="718066"/>
            <a:chOff x="3075709" y="1105683"/>
            <a:chExt cx="734662" cy="681553"/>
          </a:xfrm>
        </p:grpSpPr>
        <p:sp>
          <p:nvSpPr>
            <p:cNvPr id="29" name="Oval 28"/>
            <p:cNvSpPr/>
            <p:nvPr/>
          </p:nvSpPr>
          <p:spPr>
            <a:xfrm>
              <a:off x="3075709" y="1233055"/>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W</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30" name="Straight Arrow Connector 29"/>
            <p:cNvCxnSpPr>
              <a:stCxn id="29" idx="7"/>
            </p:cNvCxnSpPr>
            <p:nvPr/>
          </p:nvCxnSpPr>
          <p:spPr>
            <a:xfrm flipV="1">
              <a:off x="3596035" y="1105683"/>
              <a:ext cx="214336" cy="208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1" name="TextBox 30"/>
          <p:cNvSpPr txBox="1"/>
          <p:nvPr/>
        </p:nvSpPr>
        <p:spPr>
          <a:xfrm>
            <a:off x="2332923" y="2372560"/>
            <a:ext cx="80053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50%</a:t>
            </a:r>
            <a:endParaRPr lang="en-US" dirty="0">
              <a:latin typeface="Times New Roman" panose="02020603050405020304" pitchFamily="18" charset="0"/>
              <a:cs typeface="Times New Roman" panose="02020603050405020304" pitchFamily="18" charset="0"/>
            </a:endParaRPr>
          </a:p>
        </p:txBody>
      </p:sp>
      <p:grpSp>
        <p:nvGrpSpPr>
          <p:cNvPr id="32" name="Group 31"/>
          <p:cNvGrpSpPr/>
          <p:nvPr/>
        </p:nvGrpSpPr>
        <p:grpSpPr>
          <a:xfrm>
            <a:off x="6927271" y="1954909"/>
            <a:ext cx="715496" cy="718066"/>
            <a:chOff x="3075709" y="1105683"/>
            <a:chExt cx="734662" cy="681553"/>
          </a:xfrm>
        </p:grpSpPr>
        <p:sp>
          <p:nvSpPr>
            <p:cNvPr id="34" name="Oval 33"/>
            <p:cNvSpPr/>
            <p:nvPr/>
          </p:nvSpPr>
          <p:spPr>
            <a:xfrm>
              <a:off x="3075709" y="1233055"/>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R</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37" name="Straight Arrow Connector 36"/>
            <p:cNvCxnSpPr>
              <a:stCxn id="34" idx="7"/>
            </p:cNvCxnSpPr>
            <p:nvPr/>
          </p:nvCxnSpPr>
          <p:spPr>
            <a:xfrm flipV="1">
              <a:off x="3596035" y="1105683"/>
              <a:ext cx="214336" cy="208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9" name="TextBox 38"/>
          <p:cNvSpPr txBox="1"/>
          <p:nvPr/>
        </p:nvSpPr>
        <p:spPr>
          <a:xfrm>
            <a:off x="7560890" y="2312123"/>
            <a:ext cx="80053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50%</a:t>
            </a:r>
            <a:endParaRPr lang="en-US" dirty="0">
              <a:latin typeface="Times New Roman" panose="02020603050405020304" pitchFamily="18" charset="0"/>
              <a:cs typeface="Times New Roman" panose="02020603050405020304" pitchFamily="18" charset="0"/>
            </a:endParaRPr>
          </a:p>
        </p:txBody>
      </p:sp>
      <p:grpSp>
        <p:nvGrpSpPr>
          <p:cNvPr id="40" name="Group 39"/>
          <p:cNvGrpSpPr/>
          <p:nvPr/>
        </p:nvGrpSpPr>
        <p:grpSpPr>
          <a:xfrm>
            <a:off x="6124351" y="1941236"/>
            <a:ext cx="715496" cy="718066"/>
            <a:chOff x="3075709" y="1105683"/>
            <a:chExt cx="734662" cy="681553"/>
          </a:xfrm>
        </p:grpSpPr>
        <p:sp>
          <p:nvSpPr>
            <p:cNvPr id="41" name="Oval 40"/>
            <p:cNvSpPr/>
            <p:nvPr/>
          </p:nvSpPr>
          <p:spPr>
            <a:xfrm>
              <a:off x="3075709" y="1233055"/>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W</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42" name="Straight Arrow Connector 41"/>
            <p:cNvCxnSpPr>
              <a:stCxn id="41" idx="7"/>
            </p:cNvCxnSpPr>
            <p:nvPr/>
          </p:nvCxnSpPr>
          <p:spPr>
            <a:xfrm flipV="1">
              <a:off x="3596035" y="1105683"/>
              <a:ext cx="214336" cy="208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3" name="TextBox 42"/>
          <p:cNvSpPr txBox="1"/>
          <p:nvPr/>
        </p:nvSpPr>
        <p:spPr>
          <a:xfrm>
            <a:off x="5444182" y="2381040"/>
            <a:ext cx="80053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50%</a:t>
            </a:r>
            <a:endParaRPr lang="en-US" dirty="0">
              <a:latin typeface="Times New Roman" panose="02020603050405020304" pitchFamily="18" charset="0"/>
              <a:cs typeface="Times New Roman" panose="02020603050405020304" pitchFamily="18" charset="0"/>
            </a:endParaRPr>
          </a:p>
        </p:txBody>
      </p:sp>
      <p:graphicFrame>
        <p:nvGraphicFramePr>
          <p:cNvPr id="44" name="Table 43"/>
          <p:cNvGraphicFramePr>
            <a:graphicFrameLocks noGrp="1"/>
          </p:cNvGraphicFramePr>
          <p:nvPr>
            <p:extLst/>
          </p:nvPr>
        </p:nvGraphicFramePr>
        <p:xfrm>
          <a:off x="2180715" y="3353875"/>
          <a:ext cx="4876800" cy="1097280"/>
        </p:xfrm>
        <a:graphic>
          <a:graphicData uri="http://schemas.openxmlformats.org/drawingml/2006/table">
            <a:tbl>
              <a:tblPr firstRow="1" bandRow="1">
                <a:tableStyleId>{5940675A-B579-460E-94D1-54222C63F5DA}</a:tableStyleId>
              </a:tblPr>
              <a:tblGrid>
                <a:gridCol w="1625600">
                  <a:extLst>
                    <a:ext uri="{9D8B030D-6E8A-4147-A177-3AD203B41FA5}">
                      <a16:colId xmlns="" xmlns:a16="http://schemas.microsoft.com/office/drawing/2014/main" val="3219507253"/>
                    </a:ext>
                  </a:extLst>
                </a:gridCol>
                <a:gridCol w="1625600">
                  <a:extLst>
                    <a:ext uri="{9D8B030D-6E8A-4147-A177-3AD203B41FA5}">
                      <a16:colId xmlns="" xmlns:a16="http://schemas.microsoft.com/office/drawing/2014/main" val="3226173290"/>
                    </a:ext>
                  </a:extLst>
                </a:gridCol>
                <a:gridCol w="1625600">
                  <a:extLst>
                    <a:ext uri="{9D8B030D-6E8A-4147-A177-3AD203B41FA5}">
                      <a16:colId xmlns="" xmlns:a16="http://schemas.microsoft.com/office/drawing/2014/main" val="2208834704"/>
                    </a:ext>
                  </a:extLst>
                </a:gridCol>
              </a:tblGrid>
              <a:tr h="293657">
                <a:tc>
                  <a:txBody>
                    <a:bodyPr/>
                    <a:lstStyle/>
                    <a:p>
                      <a:endParaRPr lang="en-US" dirty="0"/>
                    </a:p>
                  </a:txBody>
                  <a:tcPr/>
                </a:tc>
                <a:tc>
                  <a:txBody>
                    <a:bodyPr/>
                    <a:lstStyle/>
                    <a:p>
                      <a:r>
                        <a:rPr lang="en-US" dirty="0" smtClean="0"/>
                        <a:t>R 50%</a:t>
                      </a:r>
                      <a:endParaRPr lang="en-US" dirty="0"/>
                    </a:p>
                  </a:txBody>
                  <a:tcPr/>
                </a:tc>
                <a:tc>
                  <a:txBody>
                    <a:bodyPr/>
                    <a:lstStyle/>
                    <a:p>
                      <a:r>
                        <a:rPr lang="en-US" dirty="0" smtClean="0"/>
                        <a:t>W 50%</a:t>
                      </a:r>
                      <a:endParaRPr lang="en-US" dirty="0"/>
                    </a:p>
                  </a:txBody>
                  <a:tcPr/>
                </a:tc>
                <a:extLst>
                  <a:ext uri="{0D108BD9-81ED-4DB2-BD59-A6C34878D82A}">
                    <a16:rowId xmlns="" xmlns:a16="http://schemas.microsoft.com/office/drawing/2014/main" val="3916172886"/>
                  </a:ext>
                </a:extLst>
              </a:tr>
              <a:tr h="293657">
                <a:tc>
                  <a:txBody>
                    <a:bodyPr/>
                    <a:lstStyle/>
                    <a:p>
                      <a:r>
                        <a:rPr lang="en-US" dirty="0" smtClean="0"/>
                        <a:t>R 50%</a:t>
                      </a:r>
                      <a:endParaRPr lang="en-US" dirty="0"/>
                    </a:p>
                  </a:txBody>
                  <a:tcPr/>
                </a:tc>
                <a:tc>
                  <a:txBody>
                    <a:bodyPr/>
                    <a:lstStyle/>
                    <a:p>
                      <a:r>
                        <a:rPr lang="en-US" dirty="0" smtClean="0"/>
                        <a:t>RR 25%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RW 25%</a:t>
                      </a:r>
                    </a:p>
                  </a:txBody>
                  <a:tcPr/>
                </a:tc>
                <a:extLst>
                  <a:ext uri="{0D108BD9-81ED-4DB2-BD59-A6C34878D82A}">
                    <a16:rowId xmlns="" xmlns:a16="http://schemas.microsoft.com/office/drawing/2014/main" val="1376722466"/>
                  </a:ext>
                </a:extLst>
              </a:tr>
              <a:tr h="293657">
                <a:tc>
                  <a:txBody>
                    <a:bodyPr/>
                    <a:lstStyle/>
                    <a:p>
                      <a:r>
                        <a:rPr lang="en-US" dirty="0" smtClean="0"/>
                        <a:t>W 50%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RW 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WW 25%</a:t>
                      </a:r>
                    </a:p>
                  </a:txBody>
                  <a:tcPr/>
                </a:tc>
                <a:extLst>
                  <a:ext uri="{0D108BD9-81ED-4DB2-BD59-A6C34878D82A}">
                    <a16:rowId xmlns="" xmlns:a16="http://schemas.microsoft.com/office/drawing/2014/main" val="953948646"/>
                  </a:ext>
                </a:extLst>
              </a:tr>
            </a:tbl>
          </a:graphicData>
        </a:graphic>
      </p:graphicFrame>
    </p:spTree>
    <p:extLst>
      <p:ext uri="{BB962C8B-B14F-4D97-AF65-F5344CB8AC3E}">
        <p14:creationId xmlns:p14="http://schemas.microsoft.com/office/powerpoint/2010/main" val="38571227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of Lethal allele</a:t>
            </a:r>
            <a:endParaRPr lang="en-US" dirty="0"/>
          </a:p>
        </p:txBody>
      </p:sp>
      <p:sp>
        <p:nvSpPr>
          <p:cNvPr id="3" name="Content Placeholder 2"/>
          <p:cNvSpPr>
            <a:spLocks noGrp="1"/>
          </p:cNvSpPr>
          <p:nvPr>
            <p:ph idx="1"/>
          </p:nvPr>
        </p:nvSpPr>
        <p:spPr/>
        <p:txBody>
          <a:bodyPr/>
          <a:lstStyle/>
          <a:p>
            <a:r>
              <a:rPr lang="en-US" b="1" dirty="0"/>
              <a:t>Definition: </a:t>
            </a:r>
            <a:r>
              <a:rPr lang="en-US" dirty="0"/>
              <a:t>It is the allele that in leads to death of homozygous carrier before sexual maturity. In case of death before birth, it leads in modification in the ratio of the different phenotypes of the offspring.</a:t>
            </a:r>
          </a:p>
          <a:p>
            <a:r>
              <a:rPr lang="en-US" b="1" dirty="0" smtClean="0"/>
              <a:t>Application 4: </a:t>
            </a:r>
            <a:r>
              <a:rPr lang="en-US" dirty="0" smtClean="0"/>
              <a:t>Given </a:t>
            </a:r>
            <a:r>
              <a:rPr lang="en-US" dirty="0"/>
              <a:t>the following cross between mice: 2 yellow coated mice give birth to 10 yellow and 5 black coated mice.</a:t>
            </a:r>
          </a:p>
          <a:p>
            <a:pPr marL="514350" lvl="0" indent="-514350">
              <a:buFont typeface="+mj-lt"/>
              <a:buAutoNum type="arabicPeriod"/>
            </a:pPr>
            <a:r>
              <a:rPr lang="en-US" dirty="0"/>
              <a:t>What can you deduce?</a:t>
            </a:r>
          </a:p>
          <a:p>
            <a:pPr marL="514350" lvl="0" indent="-514350">
              <a:buFont typeface="+mj-lt"/>
              <a:buAutoNum type="arabicPeriod"/>
            </a:pPr>
            <a:r>
              <a:rPr lang="en-US" dirty="0"/>
              <a:t>Calculate the phenotypic ratios of the descendants</a:t>
            </a:r>
          </a:p>
          <a:p>
            <a:pPr marL="514350" lvl="0" indent="-514350">
              <a:buFont typeface="+mj-lt"/>
              <a:buAutoNum type="arabicPeriod"/>
            </a:pPr>
            <a:r>
              <a:rPr lang="en-US" dirty="0"/>
              <a:t>Explain these results.</a:t>
            </a:r>
          </a:p>
          <a:p>
            <a:pPr marL="514350" lvl="0" indent="-514350">
              <a:buFont typeface="+mj-lt"/>
              <a:buAutoNum type="arabicPeriod"/>
            </a:pPr>
            <a:r>
              <a:rPr lang="en-US" dirty="0"/>
              <a:t>Make the necessary factorial analysis to confirm results.</a:t>
            </a:r>
          </a:p>
          <a:p>
            <a:endParaRPr lang="en-US" dirty="0"/>
          </a:p>
        </p:txBody>
      </p:sp>
    </p:spTree>
    <p:extLst>
      <p:ext uri="{BB962C8B-B14F-4D97-AF65-F5344CB8AC3E}">
        <p14:creationId xmlns:p14="http://schemas.microsoft.com/office/powerpoint/2010/main" val="200708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8982"/>
            <a:ext cx="10515600" cy="5554881"/>
          </a:xfrm>
        </p:spPr>
        <p:txBody>
          <a:bodyPr/>
          <a:lstStyle/>
          <a:p>
            <a:r>
              <a:rPr lang="en-US" dirty="0" smtClean="0"/>
              <a:t>Application 4: Answer</a:t>
            </a:r>
          </a:p>
          <a:p>
            <a:pPr marL="0" indent="0">
              <a:buNone/>
            </a:pPr>
            <a:r>
              <a:rPr lang="en-US" dirty="0" smtClean="0"/>
              <a:t>1. We can deduce that yellow is dominant w.r.t black because 2 yellow mice gives birth to black mice that took allele of black phenotype from their parents where it was masked, so allele of black phenotype is recessive w.r.t yellow</a:t>
            </a:r>
            <a:br>
              <a:rPr lang="en-US" dirty="0" smtClean="0"/>
            </a:br>
            <a:r>
              <a:rPr lang="en-US" dirty="0" smtClean="0"/>
              <a:t>Y</a:t>
            </a:r>
            <a:r>
              <a:rPr lang="en-US" dirty="0" smtClean="0">
                <a:sym typeface="Wingdings" panose="05000000000000000000" pitchFamily="2" charset="2"/>
              </a:rPr>
              <a:t> yellow</a:t>
            </a:r>
            <a:br>
              <a:rPr lang="en-US" dirty="0" smtClean="0">
                <a:sym typeface="Wingdings" panose="05000000000000000000" pitchFamily="2" charset="2"/>
              </a:rPr>
            </a:br>
            <a:r>
              <a:rPr lang="en-US" dirty="0" smtClean="0">
                <a:sym typeface="Wingdings" panose="05000000000000000000" pitchFamily="2" charset="2"/>
              </a:rPr>
              <a:t>b black</a:t>
            </a:r>
            <a:br>
              <a:rPr lang="en-US" dirty="0" smtClean="0">
                <a:sym typeface="Wingdings" panose="05000000000000000000" pitchFamily="2" charset="2"/>
              </a:rPr>
            </a:br>
            <a:endParaRPr lang="en-US" dirty="0" smtClean="0">
              <a:sym typeface="Wingdings" panose="05000000000000000000" pitchFamily="2" charset="2"/>
            </a:endParaRPr>
          </a:p>
          <a:p>
            <a:pPr marL="0" indent="0">
              <a:buNone/>
            </a:pPr>
            <a:r>
              <a:rPr lang="en-US" dirty="0" smtClean="0">
                <a:sym typeface="Wingdings" panose="05000000000000000000" pitchFamily="2" charset="2"/>
              </a:rPr>
              <a:t>2. 10/5=2		5/5=1		2+1=3</a:t>
            </a:r>
            <a:br>
              <a:rPr lang="en-US" dirty="0" smtClean="0">
                <a:sym typeface="Wingdings" panose="05000000000000000000" pitchFamily="2" charset="2"/>
              </a:rPr>
            </a:br>
            <a:r>
              <a:rPr lang="en-US" dirty="0" smtClean="0">
                <a:sym typeface="Wingdings" panose="05000000000000000000" pitchFamily="2" charset="2"/>
              </a:rPr>
              <a:t/>
            </a:r>
            <a:br>
              <a:rPr lang="en-US" dirty="0" smtClean="0">
                <a:sym typeface="Wingdings" panose="05000000000000000000" pitchFamily="2" charset="2"/>
              </a:rPr>
            </a:br>
            <a:r>
              <a:rPr lang="en-US" dirty="0" smtClean="0">
                <a:sym typeface="Wingdings" panose="05000000000000000000" pitchFamily="2" charset="2"/>
              </a:rPr>
              <a:t>yellow: 2/3		black 1/3 </a:t>
            </a:r>
          </a:p>
          <a:p>
            <a:pPr marL="0" indent="0">
              <a:buNone/>
            </a:pPr>
            <a:r>
              <a:rPr lang="en-US" dirty="0">
                <a:sym typeface="Wingdings" panose="05000000000000000000" pitchFamily="2" charset="2"/>
              </a:rPr>
              <a:t/>
            </a:r>
            <a:br>
              <a:rPr lang="en-US" dirty="0">
                <a:sym typeface="Wingdings" panose="05000000000000000000" pitchFamily="2" charset="2"/>
              </a:rPr>
            </a:br>
            <a:endParaRPr lang="en-US" dirty="0">
              <a:sym typeface="Wingdings" panose="05000000000000000000" pitchFamily="2" charset="2"/>
            </a:endParaRPr>
          </a:p>
        </p:txBody>
      </p:sp>
      <p:sp>
        <p:nvSpPr>
          <p:cNvPr id="4" name="Right Brace 3"/>
          <p:cNvSpPr/>
          <p:nvPr/>
        </p:nvSpPr>
        <p:spPr>
          <a:xfrm>
            <a:off x="4565269" y="4135580"/>
            <a:ext cx="263237" cy="581891"/>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ight Arrow 4"/>
          <p:cNvSpPr/>
          <p:nvPr/>
        </p:nvSpPr>
        <p:spPr>
          <a:xfrm>
            <a:off x="4980115" y="4350326"/>
            <a:ext cx="290945" cy="1524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68009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018"/>
            <a:ext cx="10515600" cy="5511945"/>
          </a:xfrm>
        </p:spPr>
        <p:txBody>
          <a:bodyPr/>
          <a:lstStyle/>
          <a:p>
            <a:pPr marL="0" indent="0">
              <a:buNone/>
            </a:pPr>
            <a:r>
              <a:rPr lang="en-US" dirty="0" smtClean="0"/>
              <a:t>3. This is a self cross (F1 x F1). Since both parents are heterozygous we should obtain in F2 ¾ yellow and ¼ black, but we obtained 2/3 yellow and 1/3 black so there is deviation from theoretical results (change) This means that this is the case of lethal allele (some of descendants died). It could be YY or bb. It is not bb since there are black mice descendant (bb). So it is YY the non viable genotype. O lethal allele is Y since in case of YY it caused death</a:t>
            </a:r>
            <a:endParaRPr lang="en-US" dirty="0"/>
          </a:p>
        </p:txBody>
      </p:sp>
    </p:spTree>
    <p:extLst>
      <p:ext uri="{BB962C8B-B14F-4D97-AF65-F5344CB8AC3E}">
        <p14:creationId xmlns:p14="http://schemas.microsoft.com/office/powerpoint/2010/main" val="42649054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7614" y="542694"/>
            <a:ext cx="2274662"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Wingdings" panose="05000000000000000000" pitchFamily="2" charset="2"/>
              </a:rPr>
              <a:t>Phenotype of parents:</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724903" y="1083021"/>
            <a:ext cx="2180084" cy="369332"/>
          </a:xfrm>
          <a:prstGeom prst="rect">
            <a:avLst/>
          </a:prstGeom>
        </p:spPr>
        <p:txBody>
          <a:bodyPr wrap="none">
            <a:spAutoFit/>
          </a:bodyPr>
          <a:lstStyle/>
          <a:p>
            <a:r>
              <a:rPr lang="en-US" smtClean="0">
                <a:latin typeface="Times New Roman" panose="02020603050405020304" pitchFamily="18" charset="0"/>
                <a:cs typeface="Times New Roman" panose="02020603050405020304" pitchFamily="18" charset="0"/>
                <a:sym typeface="Wingdings" panose="05000000000000000000" pitchFamily="2" charset="2"/>
              </a:rPr>
              <a:t>Genotype of parents:</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677614" y="1872730"/>
            <a:ext cx="108183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sym typeface="Wingdings" panose="05000000000000000000" pitchFamily="2" charset="2"/>
              </a:rPr>
              <a:t>Gametes:</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449781" y="542694"/>
            <a:ext cx="174567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yellow</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054436" y="542694"/>
            <a:ext cx="174567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yellow</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3449781" y="1083021"/>
            <a:ext cx="1745673" cy="369332"/>
          </a:xfrm>
          <a:prstGeom prst="rect">
            <a:avLst/>
          </a:prstGeom>
          <a:noFill/>
          <a:ln>
            <a:noFill/>
          </a:ln>
        </p:spPr>
        <p:txBody>
          <a:bodyPr wrap="square" rtlCol="0">
            <a:spAutoFit/>
          </a:bodyPr>
          <a:lstStyle/>
          <a:p>
            <a:pPr algn="ctr"/>
            <a:r>
              <a:rPr lang="en-US" dirty="0" err="1" smtClean="0">
                <a:latin typeface="Times New Roman" panose="02020603050405020304" pitchFamily="18" charset="0"/>
                <a:cs typeface="Times New Roman" panose="02020603050405020304" pitchFamily="18" charset="0"/>
              </a:rPr>
              <a:t>Yb</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054435" y="1126954"/>
            <a:ext cx="1745673" cy="369332"/>
          </a:xfrm>
          <a:prstGeom prst="rect">
            <a:avLst/>
          </a:prstGeom>
          <a:noFill/>
          <a:ln>
            <a:noFill/>
          </a:ln>
        </p:spPr>
        <p:txBody>
          <a:bodyPr wrap="square" rtlCol="0">
            <a:spAutoFit/>
          </a:bodyPr>
          <a:lstStyle/>
          <a:p>
            <a:pPr algn="ctr"/>
            <a:r>
              <a:rPr lang="en-US" dirty="0" err="1" smtClean="0">
                <a:latin typeface="Times New Roman" panose="02020603050405020304" pitchFamily="18" charset="0"/>
                <a:cs typeface="Times New Roman" panose="02020603050405020304" pitchFamily="18" charset="0"/>
              </a:rPr>
              <a:t>Yb</a:t>
            </a:r>
            <a:endParaRPr lang="en-US" dirty="0">
              <a:latin typeface="Times New Roman" panose="02020603050405020304" pitchFamily="18" charset="0"/>
              <a:cs typeface="Times New Roman" panose="02020603050405020304" pitchFamily="18" charset="0"/>
            </a:endParaRPr>
          </a:p>
        </p:txBody>
      </p:sp>
      <p:grpSp>
        <p:nvGrpSpPr>
          <p:cNvPr id="9" name="Group 8"/>
          <p:cNvGrpSpPr/>
          <p:nvPr/>
        </p:nvGrpSpPr>
        <p:grpSpPr>
          <a:xfrm>
            <a:off x="3816012" y="1946429"/>
            <a:ext cx="715496" cy="718066"/>
            <a:chOff x="3075709" y="1105683"/>
            <a:chExt cx="734662" cy="681553"/>
          </a:xfrm>
        </p:grpSpPr>
        <p:sp>
          <p:nvSpPr>
            <p:cNvPr id="10" name="Oval 9"/>
            <p:cNvSpPr/>
            <p:nvPr/>
          </p:nvSpPr>
          <p:spPr>
            <a:xfrm>
              <a:off x="3075709" y="1233055"/>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b</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11" name="Straight Arrow Connector 10"/>
            <p:cNvCxnSpPr>
              <a:stCxn id="10" idx="7"/>
            </p:cNvCxnSpPr>
            <p:nvPr/>
          </p:nvCxnSpPr>
          <p:spPr>
            <a:xfrm flipV="1">
              <a:off x="3596035" y="1105683"/>
              <a:ext cx="214336" cy="208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8" name="Straight Arrow Connector 17"/>
          <p:cNvCxnSpPr>
            <a:stCxn id="7" idx="2"/>
          </p:cNvCxnSpPr>
          <p:nvPr/>
        </p:nvCxnSpPr>
        <p:spPr>
          <a:xfrm flipH="1">
            <a:off x="4322617" y="1452353"/>
            <a:ext cx="1" cy="420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8" idx="2"/>
          </p:cNvCxnSpPr>
          <p:nvPr/>
        </p:nvCxnSpPr>
        <p:spPr>
          <a:xfrm flipH="1">
            <a:off x="6927271" y="1496286"/>
            <a:ext cx="1" cy="376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4449631" y="2303643"/>
            <a:ext cx="80053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1/2</a:t>
            </a:r>
            <a:endParaRPr lang="en-US" dirty="0">
              <a:latin typeface="Times New Roman" panose="02020603050405020304" pitchFamily="18" charset="0"/>
              <a:cs typeface="Times New Roman" panose="02020603050405020304" pitchFamily="18" charset="0"/>
            </a:endParaRPr>
          </a:p>
        </p:txBody>
      </p:sp>
      <p:grpSp>
        <p:nvGrpSpPr>
          <p:cNvPr id="29" name="Group 28"/>
          <p:cNvGrpSpPr/>
          <p:nvPr/>
        </p:nvGrpSpPr>
        <p:grpSpPr>
          <a:xfrm>
            <a:off x="2951512" y="1963268"/>
            <a:ext cx="715496" cy="718066"/>
            <a:chOff x="3075709" y="1105683"/>
            <a:chExt cx="734662" cy="681553"/>
          </a:xfrm>
        </p:grpSpPr>
        <p:sp>
          <p:nvSpPr>
            <p:cNvPr id="30" name="Oval 29"/>
            <p:cNvSpPr/>
            <p:nvPr/>
          </p:nvSpPr>
          <p:spPr>
            <a:xfrm>
              <a:off x="3075709" y="1233055"/>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Times New Roman" panose="02020603050405020304" pitchFamily="18" charset="0"/>
                  <a:cs typeface="Times New Roman" panose="02020603050405020304" pitchFamily="18" charset="0"/>
                </a:rPr>
                <a:t>Y</a:t>
              </a:r>
              <a:endParaRPr lang="en-US" sz="1400" dirty="0">
                <a:solidFill>
                  <a:schemeClr val="tx1"/>
                </a:solidFill>
                <a:latin typeface="Times New Roman" panose="02020603050405020304" pitchFamily="18" charset="0"/>
                <a:cs typeface="Times New Roman" panose="02020603050405020304" pitchFamily="18" charset="0"/>
              </a:endParaRPr>
            </a:p>
          </p:txBody>
        </p:sp>
        <p:cxnSp>
          <p:nvCxnSpPr>
            <p:cNvPr id="31" name="Straight Arrow Connector 30"/>
            <p:cNvCxnSpPr>
              <a:stCxn id="30" idx="7"/>
            </p:cNvCxnSpPr>
            <p:nvPr/>
          </p:nvCxnSpPr>
          <p:spPr>
            <a:xfrm flipV="1">
              <a:off x="3596035" y="1105683"/>
              <a:ext cx="214336" cy="208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2" name="TextBox 31"/>
          <p:cNvSpPr txBox="1"/>
          <p:nvPr/>
        </p:nvSpPr>
        <p:spPr>
          <a:xfrm>
            <a:off x="2240396" y="2268459"/>
            <a:ext cx="80053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1/2</a:t>
            </a:r>
            <a:endParaRPr lang="en-US" dirty="0">
              <a:latin typeface="Times New Roman" panose="02020603050405020304" pitchFamily="18" charset="0"/>
              <a:cs typeface="Times New Roman" panose="02020603050405020304" pitchFamily="18" charset="0"/>
            </a:endParaRPr>
          </a:p>
        </p:txBody>
      </p:sp>
      <p:sp>
        <p:nvSpPr>
          <p:cNvPr id="35" name="Rectangle 34"/>
          <p:cNvSpPr/>
          <p:nvPr/>
        </p:nvSpPr>
        <p:spPr>
          <a:xfrm>
            <a:off x="526336" y="3408437"/>
            <a:ext cx="1476623"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Wingdings" panose="05000000000000000000" pitchFamily="2" charset="2"/>
              </a:rPr>
              <a:t>Table of cross</a:t>
            </a:r>
            <a:endParaRPr lang="en-US" dirty="0">
              <a:latin typeface="Times New Roman" panose="02020603050405020304" pitchFamily="18" charset="0"/>
              <a:cs typeface="Times New Roman" panose="02020603050405020304" pitchFamily="18" charset="0"/>
            </a:endParaRPr>
          </a:p>
        </p:txBody>
      </p:sp>
      <p:sp>
        <p:nvSpPr>
          <p:cNvPr id="36" name="Rectangle 35"/>
          <p:cNvSpPr/>
          <p:nvPr/>
        </p:nvSpPr>
        <p:spPr>
          <a:xfrm>
            <a:off x="390623" y="5364589"/>
            <a:ext cx="2020874"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sym typeface="Wingdings" panose="05000000000000000000" pitchFamily="2" charset="2"/>
              </a:rPr>
              <a:t>Phenotypic Results:</a:t>
            </a:r>
            <a:endParaRPr lang="en-US" dirty="0">
              <a:latin typeface="Times New Roman" panose="02020603050405020304" pitchFamily="18" charset="0"/>
              <a:cs typeface="Times New Roman" panose="02020603050405020304" pitchFamily="18" charset="0"/>
            </a:endParaRPr>
          </a:p>
        </p:txBody>
      </p:sp>
      <p:graphicFrame>
        <p:nvGraphicFramePr>
          <p:cNvPr id="37" name="Table 36"/>
          <p:cNvGraphicFramePr>
            <a:graphicFrameLocks noGrp="1"/>
          </p:cNvGraphicFramePr>
          <p:nvPr>
            <p:extLst/>
          </p:nvPr>
        </p:nvGraphicFramePr>
        <p:xfrm>
          <a:off x="2411497" y="3629992"/>
          <a:ext cx="5304228" cy="1160910"/>
        </p:xfrm>
        <a:graphic>
          <a:graphicData uri="http://schemas.openxmlformats.org/drawingml/2006/table">
            <a:tbl>
              <a:tblPr firstRow="1" bandRow="1">
                <a:tableStyleId>{5940675A-B579-460E-94D1-54222C63F5DA}</a:tableStyleId>
              </a:tblPr>
              <a:tblGrid>
                <a:gridCol w="1768076">
                  <a:extLst>
                    <a:ext uri="{9D8B030D-6E8A-4147-A177-3AD203B41FA5}">
                      <a16:colId xmlns="" xmlns:a16="http://schemas.microsoft.com/office/drawing/2014/main" val="3219507253"/>
                    </a:ext>
                  </a:extLst>
                </a:gridCol>
                <a:gridCol w="1768076">
                  <a:extLst>
                    <a:ext uri="{9D8B030D-6E8A-4147-A177-3AD203B41FA5}">
                      <a16:colId xmlns="" xmlns:a16="http://schemas.microsoft.com/office/drawing/2014/main" val="3226173290"/>
                    </a:ext>
                  </a:extLst>
                </a:gridCol>
                <a:gridCol w="1768076">
                  <a:extLst>
                    <a:ext uri="{9D8B030D-6E8A-4147-A177-3AD203B41FA5}">
                      <a16:colId xmlns="" xmlns:a16="http://schemas.microsoft.com/office/drawing/2014/main" val="2208834704"/>
                    </a:ext>
                  </a:extLst>
                </a:gridCol>
              </a:tblGrid>
              <a:tr h="42939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 </a:t>
                      </a:r>
                      <a:r>
                        <a:rPr lang="en-US" dirty="0" smtClean="0">
                          <a:latin typeface="Times New Roman" panose="02020603050405020304" pitchFamily="18" charset="0"/>
                          <a:cs typeface="Times New Roman" panose="02020603050405020304" pitchFamily="18" charset="0"/>
                        </a:rPr>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 </a:t>
                      </a:r>
                      <a:r>
                        <a:rPr lang="en-US" dirty="0" smtClean="0">
                          <a:latin typeface="Times New Roman" panose="02020603050405020304" pitchFamily="18" charset="0"/>
                          <a:cs typeface="Times New Roman" panose="02020603050405020304" pitchFamily="18" charset="0"/>
                        </a:rPr>
                        <a:t>1/2</a:t>
                      </a:r>
                    </a:p>
                  </a:txBody>
                  <a:tcPr/>
                </a:tc>
                <a:extLst>
                  <a:ext uri="{0D108BD9-81ED-4DB2-BD59-A6C34878D82A}">
                    <a16:rowId xmlns="" xmlns:a16="http://schemas.microsoft.com/office/drawing/2014/main" val="3916172886"/>
                  </a:ext>
                </a:extLst>
              </a:tr>
              <a:tr h="29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Y </a:t>
                      </a:r>
                      <a:r>
                        <a:rPr lang="en-US" dirty="0" smtClean="0">
                          <a:latin typeface="Times New Roman" panose="02020603050405020304" pitchFamily="18" charset="0"/>
                          <a:cs typeface="Times New Roman" panose="02020603050405020304" pitchFamily="18" charset="0"/>
                        </a:rPr>
                        <a:t>1/2</a:t>
                      </a:r>
                    </a:p>
                  </a:txBody>
                  <a:tcPr/>
                </a:tc>
                <a:tc>
                  <a:txBody>
                    <a:bodyPr/>
                    <a:lstStyle/>
                    <a:p>
                      <a:r>
                        <a:rPr lang="en-US" dirty="0" smtClean="0"/>
                        <a:t>YY</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Yb</a:t>
                      </a:r>
                      <a:r>
                        <a:rPr lang="en-US" dirty="0" smtClean="0"/>
                        <a:t> 1/3</a:t>
                      </a:r>
                    </a:p>
                  </a:txBody>
                  <a:tcPr/>
                </a:tc>
                <a:extLst>
                  <a:ext uri="{0D108BD9-81ED-4DB2-BD59-A6C34878D82A}">
                    <a16:rowId xmlns="" xmlns:a16="http://schemas.microsoft.com/office/drawing/2014/main" val="1376722466"/>
                  </a:ext>
                </a:extLst>
              </a:tr>
              <a:tr h="293657">
                <a:tc>
                  <a:txBody>
                    <a:bodyPr/>
                    <a:lstStyle/>
                    <a:p>
                      <a:pPr algn="l"/>
                      <a:r>
                        <a:rPr lang="en-US" dirty="0" smtClean="0"/>
                        <a:t>b </a:t>
                      </a:r>
                      <a:r>
                        <a:rPr lang="en-US" dirty="0" smtClean="0">
                          <a:latin typeface="Times New Roman" panose="02020603050405020304" pitchFamily="18" charset="0"/>
                          <a:cs typeface="Times New Roman" panose="02020603050405020304" pitchFamily="18" charset="0"/>
                        </a:rPr>
                        <a:t>1/2</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Yb</a:t>
                      </a:r>
                      <a:r>
                        <a:rPr lang="en-US" dirty="0" smtClean="0"/>
                        <a:t> 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bb</a:t>
                      </a:r>
                      <a:r>
                        <a:rPr lang="en-US" baseline="0" dirty="0" smtClean="0"/>
                        <a:t> </a:t>
                      </a:r>
                      <a:r>
                        <a:rPr lang="en-US" dirty="0" smtClean="0"/>
                        <a:t>1/3</a:t>
                      </a:r>
                    </a:p>
                  </a:txBody>
                  <a:tcPr/>
                </a:tc>
                <a:extLst>
                  <a:ext uri="{0D108BD9-81ED-4DB2-BD59-A6C34878D82A}">
                    <a16:rowId xmlns="" xmlns:a16="http://schemas.microsoft.com/office/drawing/2014/main" val="953948646"/>
                  </a:ext>
                </a:extLst>
              </a:tr>
            </a:tbl>
          </a:graphicData>
        </a:graphic>
      </p:graphicFrame>
      <p:grpSp>
        <p:nvGrpSpPr>
          <p:cNvPr id="46" name="Group 45"/>
          <p:cNvGrpSpPr/>
          <p:nvPr/>
        </p:nvGrpSpPr>
        <p:grpSpPr>
          <a:xfrm>
            <a:off x="7122028" y="1988795"/>
            <a:ext cx="715496" cy="718066"/>
            <a:chOff x="3075709" y="1105683"/>
            <a:chExt cx="734662" cy="681553"/>
          </a:xfrm>
        </p:grpSpPr>
        <p:sp>
          <p:nvSpPr>
            <p:cNvPr id="47" name="Oval 46"/>
            <p:cNvSpPr/>
            <p:nvPr/>
          </p:nvSpPr>
          <p:spPr>
            <a:xfrm>
              <a:off x="3075709" y="1233055"/>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b</a:t>
              </a:r>
            </a:p>
          </p:txBody>
        </p:sp>
        <p:cxnSp>
          <p:nvCxnSpPr>
            <p:cNvPr id="48" name="Straight Arrow Connector 47"/>
            <p:cNvCxnSpPr>
              <a:stCxn id="47" idx="7"/>
            </p:cNvCxnSpPr>
            <p:nvPr/>
          </p:nvCxnSpPr>
          <p:spPr>
            <a:xfrm flipV="1">
              <a:off x="3596035" y="1105683"/>
              <a:ext cx="214336" cy="208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9" name="TextBox 48"/>
          <p:cNvSpPr txBox="1"/>
          <p:nvPr/>
        </p:nvSpPr>
        <p:spPr>
          <a:xfrm>
            <a:off x="7755647" y="2346009"/>
            <a:ext cx="80053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1/2</a:t>
            </a:r>
            <a:endParaRPr lang="en-US" dirty="0">
              <a:latin typeface="Times New Roman" panose="02020603050405020304" pitchFamily="18" charset="0"/>
              <a:cs typeface="Times New Roman" panose="02020603050405020304" pitchFamily="18" charset="0"/>
            </a:endParaRPr>
          </a:p>
        </p:txBody>
      </p:sp>
      <p:grpSp>
        <p:nvGrpSpPr>
          <p:cNvPr id="50" name="Group 49"/>
          <p:cNvGrpSpPr/>
          <p:nvPr/>
        </p:nvGrpSpPr>
        <p:grpSpPr>
          <a:xfrm>
            <a:off x="6257528" y="2005634"/>
            <a:ext cx="715496" cy="718066"/>
            <a:chOff x="3075709" y="1105683"/>
            <a:chExt cx="734662" cy="681553"/>
          </a:xfrm>
        </p:grpSpPr>
        <p:sp>
          <p:nvSpPr>
            <p:cNvPr id="51" name="Oval 50"/>
            <p:cNvSpPr/>
            <p:nvPr/>
          </p:nvSpPr>
          <p:spPr>
            <a:xfrm>
              <a:off x="3075709" y="1233055"/>
              <a:ext cx="609600" cy="5541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Y</a:t>
              </a:r>
            </a:p>
          </p:txBody>
        </p:sp>
        <p:cxnSp>
          <p:nvCxnSpPr>
            <p:cNvPr id="52" name="Straight Arrow Connector 51"/>
            <p:cNvCxnSpPr>
              <a:stCxn id="51" idx="7"/>
            </p:cNvCxnSpPr>
            <p:nvPr/>
          </p:nvCxnSpPr>
          <p:spPr>
            <a:xfrm flipV="1">
              <a:off x="3596035" y="1105683"/>
              <a:ext cx="214336" cy="208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3" name="TextBox 52"/>
          <p:cNvSpPr txBox="1"/>
          <p:nvPr/>
        </p:nvSpPr>
        <p:spPr>
          <a:xfrm>
            <a:off x="5546412" y="2310825"/>
            <a:ext cx="800533" cy="369332"/>
          </a:xfrm>
          <a:prstGeom prst="rect">
            <a:avLst/>
          </a:prstGeom>
          <a:noFill/>
          <a:ln>
            <a:noFill/>
          </a:ln>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1/2</a:t>
            </a:r>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2640662" y="5170115"/>
            <a:ext cx="1890846" cy="1200329"/>
          </a:xfrm>
          <a:prstGeom prst="rect">
            <a:avLst/>
          </a:prstGeom>
          <a:noFill/>
        </p:spPr>
        <p:txBody>
          <a:bodyPr wrap="square" rtlCol="0">
            <a:spAutoFit/>
          </a:bodyPr>
          <a:lstStyle/>
          <a:p>
            <a:r>
              <a:rPr lang="en-US" dirty="0" smtClean="0"/>
              <a:t>Genotypic results:</a:t>
            </a:r>
            <a:br>
              <a:rPr lang="en-US" dirty="0" smtClean="0"/>
            </a:br>
            <a:r>
              <a:rPr lang="en-US" dirty="0" smtClean="0"/>
              <a:t>bb: 1/3</a:t>
            </a:r>
            <a:br>
              <a:rPr lang="en-US" dirty="0" smtClean="0"/>
            </a:br>
            <a:r>
              <a:rPr lang="en-US" dirty="0" err="1" smtClean="0"/>
              <a:t>Yb</a:t>
            </a:r>
            <a:r>
              <a:rPr lang="en-US" dirty="0" smtClean="0"/>
              <a:t>: 2/3</a:t>
            </a:r>
            <a:br>
              <a:rPr lang="en-US" dirty="0" smtClean="0"/>
            </a:br>
            <a:endParaRPr lang="en-US" dirty="0"/>
          </a:p>
        </p:txBody>
      </p:sp>
      <p:sp>
        <p:nvSpPr>
          <p:cNvPr id="54" name="TextBox 53"/>
          <p:cNvSpPr txBox="1"/>
          <p:nvPr/>
        </p:nvSpPr>
        <p:spPr>
          <a:xfrm>
            <a:off x="5150259" y="5170115"/>
            <a:ext cx="1971769" cy="1200329"/>
          </a:xfrm>
          <a:prstGeom prst="rect">
            <a:avLst/>
          </a:prstGeom>
          <a:noFill/>
        </p:spPr>
        <p:txBody>
          <a:bodyPr wrap="square" rtlCol="0">
            <a:spAutoFit/>
          </a:bodyPr>
          <a:lstStyle/>
          <a:p>
            <a:r>
              <a:rPr lang="en-US" dirty="0" smtClean="0"/>
              <a:t>Phenotypic results:</a:t>
            </a:r>
            <a:br>
              <a:rPr lang="en-US" dirty="0" smtClean="0"/>
            </a:br>
            <a:r>
              <a:rPr lang="en-US" dirty="0" smtClean="0"/>
              <a:t>Yellow: 2/3</a:t>
            </a:r>
            <a:br>
              <a:rPr lang="en-US" dirty="0" smtClean="0"/>
            </a:br>
            <a:r>
              <a:rPr lang="en-US" dirty="0" smtClean="0"/>
              <a:t>white: 1/3</a:t>
            </a:r>
            <a:br>
              <a:rPr lang="en-US" dirty="0" smtClean="0"/>
            </a:br>
            <a:endParaRPr lang="en-US" dirty="0"/>
          </a:p>
        </p:txBody>
      </p:sp>
      <p:sp>
        <p:nvSpPr>
          <p:cNvPr id="55" name="Rectangle 54"/>
          <p:cNvSpPr/>
          <p:nvPr/>
        </p:nvSpPr>
        <p:spPr>
          <a:xfrm>
            <a:off x="286597" y="173362"/>
            <a:ext cx="377026" cy="369332"/>
          </a:xfrm>
          <a:prstGeom prst="rect">
            <a:avLst/>
          </a:prstGeom>
        </p:spPr>
        <p:txBody>
          <a:bodyPr wrap="none">
            <a:spAutoFit/>
          </a:bodyPr>
          <a:lstStyle/>
          <a:p>
            <a:r>
              <a:rPr lang="en-US" b="1" dirty="0" smtClean="0">
                <a:latin typeface="Times New Roman" panose="02020603050405020304" pitchFamily="18" charset="0"/>
                <a:cs typeface="Times New Roman" panose="02020603050405020304" pitchFamily="18" charset="0"/>
                <a:sym typeface="Wingdings" panose="05000000000000000000" pitchFamily="2" charset="2"/>
              </a:rPr>
              <a:t>4)</a:t>
            </a:r>
            <a:endParaRPr lang="en-US" dirty="0">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4322617" y="4111517"/>
            <a:ext cx="1433552" cy="27855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4262568" y="4111517"/>
            <a:ext cx="1553649" cy="33733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2652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2543205361"/>
              </p:ext>
            </p:extLst>
          </p:nvPr>
        </p:nvGraphicFramePr>
        <p:xfrm>
          <a:off x="98424" y="98424"/>
          <a:ext cx="11331575" cy="6438299"/>
        </p:xfrm>
        <a:graphic>
          <a:graphicData uri="http://schemas.openxmlformats.org/presentationml/2006/ole">
            <mc:AlternateContent xmlns:mc="http://schemas.openxmlformats.org/markup-compatibility/2006">
              <mc:Choice xmlns:v="urn:schemas-microsoft-com:vml" Requires="v">
                <p:oleObj spid="_x0000_s2052" name="Document" r:id="rId3" imgW="6644304" imgH="7058960" progId="Word.Document.12">
                  <p:embed/>
                </p:oleObj>
              </mc:Choice>
              <mc:Fallback>
                <p:oleObj name="Document" r:id="rId3" imgW="6644304" imgH="7058960" progId="Word.Document.12">
                  <p:embed/>
                  <p:pic>
                    <p:nvPicPr>
                      <p:cNvPr id="0" name=""/>
                      <p:cNvPicPr/>
                      <p:nvPr/>
                    </p:nvPicPr>
                    <p:blipFill>
                      <a:blip r:embed="rId4"/>
                      <a:stretch>
                        <a:fillRect/>
                      </a:stretch>
                    </p:blipFill>
                    <p:spPr>
                      <a:xfrm>
                        <a:off x="98424" y="98424"/>
                        <a:ext cx="11331575" cy="6438299"/>
                      </a:xfrm>
                      <a:prstGeom prst="rect">
                        <a:avLst/>
                      </a:prstGeom>
                    </p:spPr>
                  </p:pic>
                </p:oleObj>
              </mc:Fallback>
            </mc:AlternateContent>
          </a:graphicData>
        </a:graphic>
      </p:graphicFrame>
      <p:sp>
        <p:nvSpPr>
          <p:cNvPr id="3" name="Rectangle 2"/>
          <p:cNvSpPr>
            <a:spLocks noChangeArrowheads="1"/>
          </p:cNvSpPr>
          <p:nvPr/>
        </p:nvSpPr>
        <p:spPr bwMode="auto">
          <a:xfrm>
            <a:off x="-331789" y="-13017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49708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6919" y="797783"/>
            <a:ext cx="4527165" cy="45032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84206" y="588661"/>
            <a:ext cx="710662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Exercise 4:</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opposite document represents the cross between tomato plants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that differ in one character: size of stem (short stem and long stem).</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Translate into a text the cross represented in the document by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using the given legends.</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Indicate the dominant allele. Justify your answer.</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Designate by symbols the corresponding alleles.</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Upon crossing a tomato plant of F1 having</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short stem with a tomato plant having long</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stem, we obtain in F2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50% tomato plants with short stem</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50% tomato plants with long stem.</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Make a factorial analysis that permits to verify the experimental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result obtained.</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23931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Phenotypes and Genotypes</a:t>
            </a:r>
            <a:endParaRPr lang="en-US" dirty="0"/>
          </a:p>
        </p:txBody>
      </p:sp>
      <p:sp>
        <p:nvSpPr>
          <p:cNvPr id="4" name="Content Placeholder 3"/>
          <p:cNvSpPr>
            <a:spLocks noGrp="1"/>
          </p:cNvSpPr>
          <p:nvPr>
            <p:ph sz="half" idx="1"/>
          </p:nvPr>
        </p:nvSpPr>
        <p:spPr/>
        <p:txBody>
          <a:bodyPr/>
          <a:lstStyle/>
          <a:p>
            <a:pPr marL="514350" indent="-514350">
              <a:buFont typeface="+mj-lt"/>
              <a:buAutoNum type="arabicPeriod"/>
            </a:pPr>
            <a:r>
              <a:rPr lang="en-US" dirty="0" smtClean="0"/>
              <a:t>Formulate 2 hypothesis regarding the location of genetic information according to experiment</a:t>
            </a:r>
          </a:p>
          <a:p>
            <a:pPr marL="514350" indent="-514350">
              <a:buFont typeface="+mj-lt"/>
              <a:buAutoNum type="arabicPeriod"/>
            </a:pPr>
            <a:r>
              <a:rPr lang="en-US" dirty="0" smtClean="0"/>
              <a:t>Indicate the role of each mouse present in experiment</a:t>
            </a:r>
          </a:p>
          <a:p>
            <a:pPr marL="514350" indent="-514350">
              <a:buFont typeface="+mj-lt"/>
              <a:buAutoNum type="arabicPeriod"/>
            </a:pPr>
            <a:r>
              <a:rPr lang="en-US" dirty="0" smtClean="0"/>
              <a:t>Which hypothesis was valid? justify</a:t>
            </a:r>
            <a:endParaRPr lang="en-US" dirty="0"/>
          </a:p>
        </p:txBody>
      </p:sp>
      <p:pic>
        <p:nvPicPr>
          <p:cNvPr id="6" name="Content Placeholder 5"/>
          <p:cNvPicPr>
            <a:picLocks noGrp="1" noChangeAspect="1"/>
          </p:cNvPicPr>
          <p:nvPr>
            <p:ph sz="half" idx="2"/>
          </p:nvPr>
        </p:nvPicPr>
        <p:blipFill>
          <a:blip r:embed="rId2"/>
          <a:stretch>
            <a:fillRect/>
          </a:stretch>
        </p:blipFill>
        <p:spPr>
          <a:xfrm>
            <a:off x="6096000" y="1690688"/>
            <a:ext cx="5730488" cy="3660775"/>
          </a:xfrm>
          <a:prstGeom prst="rect">
            <a:avLst/>
          </a:prstGeom>
        </p:spPr>
      </p:pic>
    </p:spTree>
    <p:extLst>
      <p:ext uri="{BB962C8B-B14F-4D97-AF65-F5344CB8AC3E}">
        <p14:creationId xmlns:p14="http://schemas.microsoft.com/office/powerpoint/2010/main" val="4042589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748145"/>
            <a:ext cx="10515600" cy="5428818"/>
          </a:xfrm>
        </p:spPr>
        <p:txBody>
          <a:bodyPr>
            <a:normAutofit lnSpcReduction="10000"/>
          </a:bodyPr>
          <a:lstStyle/>
          <a:p>
            <a:pPr marL="514350" indent="-514350">
              <a:buAutoNum type="arabicPeriod"/>
            </a:pPr>
            <a:r>
              <a:rPr lang="en-US" b="1" dirty="0" smtClean="0"/>
              <a:t>Formulate 2 hypothesis regarding the location of genetic information according to experiment</a:t>
            </a:r>
          </a:p>
          <a:p>
            <a:pPr marL="0" indent="0">
              <a:buNone/>
            </a:pPr>
            <a:r>
              <a:rPr lang="en-US" dirty="0" smtClean="0"/>
              <a:t>Hypothesis 1: genetic information is located in nucleus</a:t>
            </a:r>
          </a:p>
          <a:p>
            <a:pPr marL="0" indent="0">
              <a:buNone/>
            </a:pPr>
            <a:r>
              <a:rPr lang="en-US" dirty="0" smtClean="0"/>
              <a:t>Hypothesis 2: … in cytoplasm</a:t>
            </a:r>
          </a:p>
          <a:p>
            <a:pPr marL="514350" indent="-514350">
              <a:buFont typeface="+mj-lt"/>
              <a:buAutoNum type="arabicPeriod" startAt="2"/>
            </a:pPr>
            <a:r>
              <a:rPr lang="en-US" b="1" dirty="0" smtClean="0"/>
              <a:t>Describe the experiment: </a:t>
            </a:r>
          </a:p>
          <a:p>
            <a:pPr marL="0" indent="0">
              <a:buNone/>
            </a:pPr>
            <a:r>
              <a:rPr lang="en-US" dirty="0" smtClean="0"/>
              <a:t>A true breeding black female mouse was crossed with a male of the same genotype. Then the nucleus of one embryonic cell of 16 cell embryo was extracted and then injected in a fertilized ovum after crossing a true breeding grey female with male of same genotype. The 2 pronuclei of fertilized ovum were extracted. The ovum containing nucleus was cultured 5 days in vitro where it become an embryo which was then implanted in uterine cavity of true breeding white female which is of fertilized but ready for gestation. This results in birth of black baby mouse</a:t>
            </a:r>
          </a:p>
          <a:p>
            <a:pPr marL="0" indent="0">
              <a:buNone/>
            </a:pPr>
            <a:endParaRPr lang="en-US" dirty="0"/>
          </a:p>
        </p:txBody>
      </p:sp>
    </p:spTree>
    <p:extLst>
      <p:ext uri="{BB962C8B-B14F-4D97-AF65-F5344CB8AC3E}">
        <p14:creationId xmlns:p14="http://schemas.microsoft.com/office/powerpoint/2010/main" val="856949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018"/>
            <a:ext cx="10515600" cy="5511945"/>
          </a:xfrm>
        </p:spPr>
        <p:txBody>
          <a:bodyPr/>
          <a:lstStyle/>
          <a:p>
            <a:pPr marL="0" indent="0">
              <a:buNone/>
            </a:pPr>
            <a:r>
              <a:rPr lang="en-US" b="1" dirty="0" smtClean="0"/>
              <a:t>3. Indicate role of each mouse present in the experiment:</a:t>
            </a:r>
          </a:p>
          <a:p>
            <a:pPr marL="0" indent="0">
              <a:buNone/>
            </a:pPr>
            <a:r>
              <a:rPr lang="en-US" dirty="0" smtClean="0"/>
              <a:t>Black mouse: Donor of nucleus</a:t>
            </a:r>
          </a:p>
          <a:p>
            <a:pPr marL="0" indent="0">
              <a:buNone/>
            </a:pPr>
            <a:r>
              <a:rPr lang="en-US" dirty="0" smtClean="0"/>
              <a:t>Grey mouse: Donor of cytoplasm</a:t>
            </a:r>
          </a:p>
          <a:p>
            <a:pPr marL="0" indent="0">
              <a:buNone/>
            </a:pPr>
            <a:r>
              <a:rPr lang="en-US" dirty="0" smtClean="0"/>
              <a:t>White mouse: Foster mother.</a:t>
            </a:r>
          </a:p>
          <a:p>
            <a:pPr marL="0" indent="0">
              <a:buNone/>
            </a:pPr>
            <a:r>
              <a:rPr lang="en-US" b="1" dirty="0" smtClean="0"/>
              <a:t>4. Which hypothesis was valid? Justify</a:t>
            </a:r>
          </a:p>
          <a:p>
            <a:pPr marL="0" indent="0">
              <a:buNone/>
            </a:pPr>
            <a:r>
              <a:rPr lang="en-US" dirty="0" smtClean="0"/>
              <a:t>1</a:t>
            </a:r>
            <a:r>
              <a:rPr lang="en-US" baseline="30000" dirty="0" smtClean="0"/>
              <a:t>st</a:t>
            </a:r>
            <a:r>
              <a:rPr lang="en-US" dirty="0" smtClean="0"/>
              <a:t> hypothesis because the new baby mouse has black for similar to donor of nucleus.</a:t>
            </a:r>
          </a:p>
          <a:p>
            <a:pPr marL="0" indent="0">
              <a:buNone/>
            </a:pPr>
            <a:endParaRPr lang="en-US" b="1" dirty="0"/>
          </a:p>
        </p:txBody>
      </p:sp>
    </p:spTree>
    <p:extLst>
      <p:ext uri="{BB962C8B-B14F-4D97-AF65-F5344CB8AC3E}">
        <p14:creationId xmlns:p14="http://schemas.microsoft.com/office/powerpoint/2010/main" val="2993983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075" y="2638062"/>
            <a:ext cx="10515600" cy="1325563"/>
          </a:xfrm>
        </p:spPr>
        <p:txBody>
          <a:bodyPr/>
          <a:lstStyle/>
          <a:p>
            <a:pPr algn="ctr"/>
            <a:r>
              <a:rPr lang="en-US" dirty="0" smtClean="0"/>
              <a:t>Document 2: Transmission of allelic genes</a:t>
            </a:r>
            <a:endParaRPr lang="en-US" dirty="0"/>
          </a:p>
        </p:txBody>
      </p:sp>
    </p:spTree>
    <p:extLst>
      <p:ext uri="{BB962C8B-B14F-4D97-AF65-F5344CB8AC3E}">
        <p14:creationId xmlns:p14="http://schemas.microsoft.com/office/powerpoint/2010/main" val="1155398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Recalling Genetic Terms</a:t>
            </a:r>
            <a:endParaRPr lang="en-US" b="1" dirty="0"/>
          </a:p>
        </p:txBody>
      </p:sp>
      <p:sp>
        <p:nvSpPr>
          <p:cNvPr id="3" name="Content Placeholder 2"/>
          <p:cNvSpPr>
            <a:spLocks noGrp="1"/>
          </p:cNvSpPr>
          <p:nvPr>
            <p:ph idx="1"/>
          </p:nvPr>
        </p:nvSpPr>
        <p:spPr>
          <a:xfrm>
            <a:off x="838200" y="1593273"/>
            <a:ext cx="10515600" cy="4987636"/>
          </a:xfrm>
        </p:spPr>
        <p:txBody>
          <a:bodyPr>
            <a:normAutofit fontScale="85000" lnSpcReduction="10000"/>
          </a:bodyPr>
          <a:lstStyle/>
          <a:p>
            <a:r>
              <a:rPr lang="en-US" b="1" dirty="0" smtClean="0"/>
              <a:t>Gene: </a:t>
            </a:r>
            <a:r>
              <a:rPr lang="en-US" dirty="0" smtClean="0"/>
              <a:t>segment of DNA characterized by specific sequence of nucleotides that determine 1 trait. Each gene has specific locus</a:t>
            </a:r>
          </a:p>
          <a:p>
            <a:r>
              <a:rPr lang="en-US" b="1" dirty="0" smtClean="0"/>
              <a:t>Locus: </a:t>
            </a:r>
            <a:r>
              <a:rPr lang="en-US" dirty="0" smtClean="0"/>
              <a:t>constant location of gene on chromosome.</a:t>
            </a:r>
          </a:p>
          <a:p>
            <a:r>
              <a:rPr lang="en-US" b="1" dirty="0" smtClean="0"/>
              <a:t>Allele: </a:t>
            </a:r>
            <a:r>
              <a:rPr lang="en-US" dirty="0" smtClean="0"/>
              <a:t>version of gene. Example: Grey/ white fur color</a:t>
            </a:r>
          </a:p>
          <a:p>
            <a:r>
              <a:rPr lang="en-US" b="1" dirty="0" err="1" smtClean="0"/>
              <a:t>Gentoype</a:t>
            </a:r>
            <a:r>
              <a:rPr lang="en-US" b="1" dirty="0" smtClean="0"/>
              <a:t>: </a:t>
            </a:r>
            <a:r>
              <a:rPr lang="en-US" dirty="0" smtClean="0"/>
              <a:t>genetic makeup for an organism. G//G	  w//w   G//w</a:t>
            </a:r>
          </a:p>
          <a:p>
            <a:r>
              <a:rPr lang="en-US" b="1" dirty="0" smtClean="0"/>
              <a:t>Homozygous/pure: </a:t>
            </a:r>
            <a:r>
              <a:rPr lang="en-US" dirty="0" smtClean="0"/>
              <a:t>individual carrying same allele of certain gene: G//G  w//w</a:t>
            </a:r>
          </a:p>
          <a:p>
            <a:r>
              <a:rPr lang="en-US" b="1" dirty="0" smtClean="0"/>
              <a:t>Heterozygous: </a:t>
            </a:r>
            <a:r>
              <a:rPr lang="en-US" dirty="0" smtClean="0"/>
              <a:t>individual carrying different alleles of a gene G//w</a:t>
            </a:r>
          </a:p>
          <a:p>
            <a:r>
              <a:rPr lang="en-US" b="1" dirty="0" smtClean="0"/>
              <a:t>Phenotype: </a:t>
            </a:r>
            <a:r>
              <a:rPr lang="en-US" dirty="0" smtClean="0"/>
              <a:t>set of visible or invisible expressed trait, eye color, shape of eyes, expressed blood group. (grey colored, white colored)</a:t>
            </a:r>
          </a:p>
          <a:p>
            <a:r>
              <a:rPr lang="en-US" b="1" dirty="0" smtClean="0"/>
              <a:t>Dominant: </a:t>
            </a:r>
            <a:r>
              <a:rPr lang="en-US" dirty="0" smtClean="0"/>
              <a:t>allele expressed in homozygous or heterozygous state. </a:t>
            </a:r>
            <a:br>
              <a:rPr lang="en-US" dirty="0" smtClean="0"/>
            </a:br>
            <a:r>
              <a:rPr lang="en-US" dirty="0" smtClean="0"/>
              <a:t>Example: grey dominant over white. Grey colored mouse could be G//G or G//w</a:t>
            </a:r>
          </a:p>
          <a:p>
            <a:r>
              <a:rPr lang="en-US" b="1" dirty="0" smtClean="0"/>
              <a:t>Recessives: </a:t>
            </a:r>
            <a:r>
              <a:rPr lang="en-US" dirty="0" smtClean="0"/>
              <a:t>allele that is expressed only in case of homozygous.</a:t>
            </a:r>
            <a:br>
              <a:rPr lang="en-US" dirty="0" smtClean="0"/>
            </a:br>
            <a:r>
              <a:rPr lang="en-US" dirty="0" smtClean="0"/>
              <a:t>Example: white colored mouse should be w//w.</a:t>
            </a:r>
          </a:p>
          <a:p>
            <a:endParaRPr lang="en-US" b="1" dirty="0"/>
          </a:p>
        </p:txBody>
      </p:sp>
    </p:spTree>
    <p:extLst>
      <p:ext uri="{BB962C8B-B14F-4D97-AF65-F5344CB8AC3E}">
        <p14:creationId xmlns:p14="http://schemas.microsoft.com/office/powerpoint/2010/main" val="3097666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Recalling Genetic Terms</a:t>
            </a:r>
            <a:endParaRPr lang="en-US" b="1" dirty="0"/>
          </a:p>
        </p:txBody>
      </p:sp>
      <p:sp>
        <p:nvSpPr>
          <p:cNvPr id="3" name="Content Placeholder 2"/>
          <p:cNvSpPr>
            <a:spLocks noGrp="1"/>
          </p:cNvSpPr>
          <p:nvPr>
            <p:ph idx="1"/>
          </p:nvPr>
        </p:nvSpPr>
        <p:spPr>
          <a:xfrm>
            <a:off x="630672" y="1720027"/>
            <a:ext cx="7325527" cy="4351338"/>
          </a:xfrm>
        </p:spPr>
        <p:txBody>
          <a:bodyPr>
            <a:normAutofit lnSpcReduction="10000"/>
          </a:bodyPr>
          <a:lstStyle/>
          <a:p>
            <a:r>
              <a:rPr lang="en-US" b="1" dirty="0" smtClean="0"/>
              <a:t>Notes:</a:t>
            </a:r>
          </a:p>
          <a:p>
            <a:pPr lvl="1"/>
            <a:r>
              <a:rPr lang="en-US" dirty="0" smtClean="0"/>
              <a:t>Homologous chromosomes carry same genes at the same locus, these genes may hold same or different allele</a:t>
            </a:r>
          </a:p>
          <a:p>
            <a:pPr lvl="1"/>
            <a:r>
              <a:rPr lang="en-US" dirty="0" smtClean="0"/>
              <a:t>Sister chromatids of chromosome are identical they carry the same genetic information (same allele).</a:t>
            </a:r>
          </a:p>
          <a:p>
            <a:r>
              <a:rPr lang="en-US" b="1" dirty="0" smtClean="0"/>
              <a:t>True breeding line: </a:t>
            </a:r>
            <a:r>
              <a:rPr lang="en-US" dirty="0" smtClean="0"/>
              <a:t>group of organisms that are crossed among themselves giving same phenotype in all generations</a:t>
            </a:r>
          </a:p>
          <a:p>
            <a:r>
              <a:rPr lang="en-US" b="1" dirty="0" smtClean="0"/>
              <a:t>Hybridization: </a:t>
            </a:r>
            <a:r>
              <a:rPr lang="en-US" dirty="0" smtClean="0"/>
              <a:t>Crossing 2 organisms of true breeding lines but of different phenotypes to give birth of hybrid descendant (offspring)</a:t>
            </a:r>
            <a:endParaRPr lang="en-US" b="1" dirty="0" smtClean="0"/>
          </a:p>
        </p:txBody>
      </p:sp>
      <p:grpSp>
        <p:nvGrpSpPr>
          <p:cNvPr id="9" name="Group 498"/>
          <p:cNvGrpSpPr>
            <a:grpSpLocks/>
          </p:cNvGrpSpPr>
          <p:nvPr/>
        </p:nvGrpSpPr>
        <p:grpSpPr bwMode="auto">
          <a:xfrm>
            <a:off x="8912928" y="2462019"/>
            <a:ext cx="815267" cy="1533717"/>
            <a:chOff x="725" y="1400"/>
            <a:chExt cx="328" cy="859"/>
          </a:xfrm>
        </p:grpSpPr>
        <p:sp>
          <p:nvSpPr>
            <p:cNvPr id="44" name="Freeform 491"/>
            <p:cNvSpPr>
              <a:spLocks/>
            </p:cNvSpPr>
            <p:nvPr/>
          </p:nvSpPr>
          <p:spPr bwMode="auto">
            <a:xfrm>
              <a:off x="725" y="1400"/>
              <a:ext cx="328" cy="859"/>
            </a:xfrm>
            <a:custGeom>
              <a:avLst/>
              <a:gdLst>
                <a:gd name="T0" fmla="*/ 4948 w 131"/>
                <a:gd name="T1" fmla="*/ 15243 h 322"/>
                <a:gd name="T2" fmla="*/ 4602 w 131"/>
                <a:gd name="T3" fmla="*/ 11543 h 322"/>
                <a:gd name="T4" fmla="*/ 3423 w 131"/>
                <a:gd name="T5" fmla="*/ 7045 h 322"/>
                <a:gd name="T6" fmla="*/ 3423 w 131"/>
                <a:gd name="T7" fmla="*/ 6683 h 322"/>
                <a:gd name="T8" fmla="*/ 3736 w 131"/>
                <a:gd name="T9" fmla="*/ 6285 h 322"/>
                <a:gd name="T10" fmla="*/ 5103 w 131"/>
                <a:gd name="T11" fmla="*/ 1878 h 322"/>
                <a:gd name="T12" fmla="*/ 5023 w 131"/>
                <a:gd name="T13" fmla="*/ 662 h 322"/>
                <a:gd name="T14" fmla="*/ 4519 w 131"/>
                <a:gd name="T15" fmla="*/ 56 h 322"/>
                <a:gd name="T16" fmla="*/ 3999 w 131"/>
                <a:gd name="T17" fmla="*/ 662 h 322"/>
                <a:gd name="T18" fmla="*/ 3999 w 131"/>
                <a:gd name="T19" fmla="*/ 1915 h 322"/>
                <a:gd name="T20" fmla="*/ 2902 w 131"/>
                <a:gd name="T21" fmla="*/ 5317 h 322"/>
                <a:gd name="T22" fmla="*/ 2243 w 131"/>
                <a:gd name="T23" fmla="*/ 5317 h 322"/>
                <a:gd name="T24" fmla="*/ 1147 w 131"/>
                <a:gd name="T25" fmla="*/ 1915 h 322"/>
                <a:gd name="T26" fmla="*/ 1147 w 131"/>
                <a:gd name="T27" fmla="*/ 662 h 322"/>
                <a:gd name="T28" fmla="*/ 626 w 131"/>
                <a:gd name="T29" fmla="*/ 56 h 322"/>
                <a:gd name="T30" fmla="*/ 125 w 131"/>
                <a:gd name="T31" fmla="*/ 662 h 322"/>
                <a:gd name="T32" fmla="*/ 50 w 131"/>
                <a:gd name="T33" fmla="*/ 1878 h 322"/>
                <a:gd name="T34" fmla="*/ 1410 w 131"/>
                <a:gd name="T35" fmla="*/ 6285 h 322"/>
                <a:gd name="T36" fmla="*/ 1650 w 131"/>
                <a:gd name="T37" fmla="*/ 6589 h 322"/>
                <a:gd name="T38" fmla="*/ 1693 w 131"/>
                <a:gd name="T39" fmla="*/ 7080 h 322"/>
                <a:gd name="T40" fmla="*/ 551 w 131"/>
                <a:gd name="T41" fmla="*/ 11543 h 322"/>
                <a:gd name="T42" fmla="*/ 208 w 131"/>
                <a:gd name="T43" fmla="*/ 15187 h 322"/>
                <a:gd name="T44" fmla="*/ 125 w 131"/>
                <a:gd name="T45" fmla="*/ 15457 h 322"/>
                <a:gd name="T46" fmla="*/ 521 w 131"/>
                <a:gd name="T47" fmla="*/ 16212 h 322"/>
                <a:gd name="T48" fmla="*/ 1097 w 131"/>
                <a:gd name="T49" fmla="*/ 15755 h 322"/>
                <a:gd name="T50" fmla="*/ 1147 w 131"/>
                <a:gd name="T51" fmla="*/ 15550 h 322"/>
                <a:gd name="T52" fmla="*/ 1650 w 131"/>
                <a:gd name="T53" fmla="*/ 11599 h 322"/>
                <a:gd name="T54" fmla="*/ 2401 w 131"/>
                <a:gd name="T55" fmla="*/ 8257 h 322"/>
                <a:gd name="T56" fmla="*/ 2747 w 131"/>
                <a:gd name="T57" fmla="*/ 8257 h 322"/>
                <a:gd name="T58" fmla="*/ 3498 w 131"/>
                <a:gd name="T59" fmla="*/ 11599 h 322"/>
                <a:gd name="T60" fmla="*/ 3999 w 131"/>
                <a:gd name="T61" fmla="*/ 15550 h 322"/>
                <a:gd name="T62" fmla="*/ 4049 w 131"/>
                <a:gd name="T63" fmla="*/ 15755 h 322"/>
                <a:gd name="T64" fmla="*/ 4632 w 131"/>
                <a:gd name="T65" fmla="*/ 16212 h 322"/>
                <a:gd name="T66" fmla="*/ 5023 w 131"/>
                <a:gd name="T67" fmla="*/ 15457 h 322"/>
                <a:gd name="T68" fmla="*/ 4948 w 131"/>
                <a:gd name="T69" fmla="*/ 15243 h 3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31" h="322">
                  <a:moveTo>
                    <a:pt x="126" y="301"/>
                  </a:moveTo>
                  <a:cubicBezTo>
                    <a:pt x="124" y="292"/>
                    <a:pt x="120" y="274"/>
                    <a:pt x="117" y="228"/>
                  </a:cubicBezTo>
                  <a:cubicBezTo>
                    <a:pt x="114" y="185"/>
                    <a:pt x="107" y="164"/>
                    <a:pt x="87" y="139"/>
                  </a:cubicBezTo>
                  <a:cubicBezTo>
                    <a:pt x="86" y="138"/>
                    <a:pt x="85" y="135"/>
                    <a:pt x="87" y="132"/>
                  </a:cubicBezTo>
                  <a:cubicBezTo>
                    <a:pt x="90" y="130"/>
                    <a:pt x="92" y="127"/>
                    <a:pt x="95" y="124"/>
                  </a:cubicBezTo>
                  <a:cubicBezTo>
                    <a:pt x="131" y="86"/>
                    <a:pt x="131" y="71"/>
                    <a:pt x="130" y="37"/>
                  </a:cubicBezTo>
                  <a:cubicBezTo>
                    <a:pt x="128" y="13"/>
                    <a:pt x="128" y="13"/>
                    <a:pt x="128" y="13"/>
                  </a:cubicBezTo>
                  <a:cubicBezTo>
                    <a:pt x="127" y="6"/>
                    <a:pt x="122" y="0"/>
                    <a:pt x="115" y="1"/>
                  </a:cubicBezTo>
                  <a:cubicBezTo>
                    <a:pt x="108" y="1"/>
                    <a:pt x="102" y="6"/>
                    <a:pt x="102" y="13"/>
                  </a:cubicBezTo>
                  <a:cubicBezTo>
                    <a:pt x="102" y="38"/>
                    <a:pt x="102" y="38"/>
                    <a:pt x="102" y="38"/>
                  </a:cubicBezTo>
                  <a:cubicBezTo>
                    <a:pt x="103" y="66"/>
                    <a:pt x="104" y="74"/>
                    <a:pt x="74" y="105"/>
                  </a:cubicBezTo>
                  <a:cubicBezTo>
                    <a:pt x="70" y="110"/>
                    <a:pt x="63" y="111"/>
                    <a:pt x="57" y="105"/>
                  </a:cubicBezTo>
                  <a:cubicBezTo>
                    <a:pt x="27" y="74"/>
                    <a:pt x="28" y="66"/>
                    <a:pt x="29" y="38"/>
                  </a:cubicBezTo>
                  <a:cubicBezTo>
                    <a:pt x="29" y="13"/>
                    <a:pt x="29" y="13"/>
                    <a:pt x="29" y="13"/>
                  </a:cubicBezTo>
                  <a:cubicBezTo>
                    <a:pt x="29" y="6"/>
                    <a:pt x="23" y="1"/>
                    <a:pt x="16" y="1"/>
                  </a:cubicBezTo>
                  <a:cubicBezTo>
                    <a:pt x="9" y="0"/>
                    <a:pt x="4" y="6"/>
                    <a:pt x="3" y="13"/>
                  </a:cubicBezTo>
                  <a:cubicBezTo>
                    <a:pt x="1" y="37"/>
                    <a:pt x="1" y="37"/>
                    <a:pt x="1" y="37"/>
                  </a:cubicBezTo>
                  <a:cubicBezTo>
                    <a:pt x="0" y="71"/>
                    <a:pt x="0" y="86"/>
                    <a:pt x="36" y="124"/>
                  </a:cubicBezTo>
                  <a:cubicBezTo>
                    <a:pt x="38" y="126"/>
                    <a:pt x="40" y="128"/>
                    <a:pt x="42" y="130"/>
                  </a:cubicBezTo>
                  <a:cubicBezTo>
                    <a:pt x="46" y="134"/>
                    <a:pt x="44" y="139"/>
                    <a:pt x="43" y="140"/>
                  </a:cubicBezTo>
                  <a:cubicBezTo>
                    <a:pt x="24" y="165"/>
                    <a:pt x="17" y="185"/>
                    <a:pt x="14" y="228"/>
                  </a:cubicBezTo>
                  <a:cubicBezTo>
                    <a:pt x="11" y="274"/>
                    <a:pt x="7" y="292"/>
                    <a:pt x="5" y="300"/>
                  </a:cubicBezTo>
                  <a:cubicBezTo>
                    <a:pt x="3" y="305"/>
                    <a:pt x="3" y="305"/>
                    <a:pt x="3" y="305"/>
                  </a:cubicBezTo>
                  <a:cubicBezTo>
                    <a:pt x="2" y="312"/>
                    <a:pt x="6" y="318"/>
                    <a:pt x="13" y="320"/>
                  </a:cubicBezTo>
                  <a:cubicBezTo>
                    <a:pt x="19" y="322"/>
                    <a:pt x="26" y="318"/>
                    <a:pt x="28" y="311"/>
                  </a:cubicBezTo>
                  <a:cubicBezTo>
                    <a:pt x="29" y="307"/>
                    <a:pt x="29" y="307"/>
                    <a:pt x="29" y="307"/>
                  </a:cubicBezTo>
                  <a:cubicBezTo>
                    <a:pt x="32" y="298"/>
                    <a:pt x="39" y="279"/>
                    <a:pt x="42" y="229"/>
                  </a:cubicBezTo>
                  <a:cubicBezTo>
                    <a:pt x="44" y="197"/>
                    <a:pt x="49" y="180"/>
                    <a:pt x="61" y="163"/>
                  </a:cubicBezTo>
                  <a:cubicBezTo>
                    <a:pt x="63" y="161"/>
                    <a:pt x="67" y="159"/>
                    <a:pt x="70" y="163"/>
                  </a:cubicBezTo>
                  <a:cubicBezTo>
                    <a:pt x="82" y="180"/>
                    <a:pt x="87" y="197"/>
                    <a:pt x="89" y="229"/>
                  </a:cubicBezTo>
                  <a:cubicBezTo>
                    <a:pt x="92" y="279"/>
                    <a:pt x="99" y="298"/>
                    <a:pt x="102" y="307"/>
                  </a:cubicBezTo>
                  <a:cubicBezTo>
                    <a:pt x="103" y="311"/>
                    <a:pt x="103" y="311"/>
                    <a:pt x="103" y="311"/>
                  </a:cubicBezTo>
                  <a:cubicBezTo>
                    <a:pt x="105" y="318"/>
                    <a:pt x="112" y="322"/>
                    <a:pt x="118" y="320"/>
                  </a:cubicBezTo>
                  <a:cubicBezTo>
                    <a:pt x="125" y="319"/>
                    <a:pt x="129" y="312"/>
                    <a:pt x="128" y="305"/>
                  </a:cubicBezTo>
                  <a:lnTo>
                    <a:pt x="126" y="301"/>
                  </a:lnTo>
                  <a:close/>
                </a:path>
              </a:pathLst>
            </a:custGeom>
            <a:solidFill>
              <a:srgbClr val="A9BD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492"/>
            <p:cNvSpPr>
              <a:spLocks/>
            </p:cNvSpPr>
            <p:nvPr/>
          </p:nvSpPr>
          <p:spPr bwMode="auto">
            <a:xfrm>
              <a:off x="920" y="1400"/>
              <a:ext cx="133" cy="859"/>
            </a:xfrm>
            <a:custGeom>
              <a:avLst/>
              <a:gdLst>
                <a:gd name="T0" fmla="*/ 1977 w 53"/>
                <a:gd name="T1" fmla="*/ 15457 h 322"/>
                <a:gd name="T2" fmla="*/ 1895 w 53"/>
                <a:gd name="T3" fmla="*/ 15243 h 322"/>
                <a:gd name="T4" fmla="*/ 1548 w 53"/>
                <a:gd name="T5" fmla="*/ 11543 h 322"/>
                <a:gd name="T6" fmla="*/ 366 w 53"/>
                <a:gd name="T7" fmla="*/ 7045 h 322"/>
                <a:gd name="T8" fmla="*/ 366 w 53"/>
                <a:gd name="T9" fmla="*/ 6683 h 322"/>
                <a:gd name="T10" fmla="*/ 680 w 53"/>
                <a:gd name="T11" fmla="*/ 6285 h 322"/>
                <a:gd name="T12" fmla="*/ 2053 w 53"/>
                <a:gd name="T13" fmla="*/ 1878 h 322"/>
                <a:gd name="T14" fmla="*/ 1977 w 53"/>
                <a:gd name="T15" fmla="*/ 662 h 322"/>
                <a:gd name="T16" fmla="*/ 1468 w 53"/>
                <a:gd name="T17" fmla="*/ 56 h 322"/>
                <a:gd name="T18" fmla="*/ 1026 w 53"/>
                <a:gd name="T19" fmla="*/ 363 h 322"/>
                <a:gd name="T20" fmla="*/ 1152 w 53"/>
                <a:gd name="T21" fmla="*/ 307 h 322"/>
                <a:gd name="T22" fmla="*/ 1343 w 53"/>
                <a:gd name="T23" fmla="*/ 149 h 322"/>
                <a:gd name="T24" fmla="*/ 1706 w 53"/>
                <a:gd name="T25" fmla="*/ 606 h 322"/>
                <a:gd name="T26" fmla="*/ 1789 w 53"/>
                <a:gd name="T27" fmla="*/ 1822 h 322"/>
                <a:gd name="T28" fmla="*/ 442 w 53"/>
                <a:gd name="T29" fmla="*/ 6077 h 322"/>
                <a:gd name="T30" fmla="*/ 158 w 53"/>
                <a:gd name="T31" fmla="*/ 6477 h 322"/>
                <a:gd name="T32" fmla="*/ 158 w 53"/>
                <a:gd name="T33" fmla="*/ 7080 h 322"/>
                <a:gd name="T34" fmla="*/ 1265 w 53"/>
                <a:gd name="T35" fmla="*/ 11508 h 322"/>
                <a:gd name="T36" fmla="*/ 1656 w 53"/>
                <a:gd name="T37" fmla="*/ 15187 h 322"/>
                <a:gd name="T38" fmla="*/ 1706 w 53"/>
                <a:gd name="T39" fmla="*/ 15457 h 322"/>
                <a:gd name="T40" fmla="*/ 1468 w 53"/>
                <a:gd name="T41" fmla="*/ 15948 h 322"/>
                <a:gd name="T42" fmla="*/ 994 w 53"/>
                <a:gd name="T43" fmla="*/ 15643 h 322"/>
                <a:gd name="T44" fmla="*/ 918 w 53"/>
                <a:gd name="T45" fmla="*/ 15457 h 322"/>
                <a:gd name="T46" fmla="*/ 951 w 53"/>
                <a:gd name="T47" fmla="*/ 15550 h 322"/>
                <a:gd name="T48" fmla="*/ 994 w 53"/>
                <a:gd name="T49" fmla="*/ 15755 h 322"/>
                <a:gd name="T50" fmla="*/ 1581 w 53"/>
                <a:gd name="T51" fmla="*/ 16212 h 322"/>
                <a:gd name="T52" fmla="*/ 1977 w 53"/>
                <a:gd name="T53" fmla="*/ 15457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3" h="322">
                  <a:moveTo>
                    <a:pt x="50" y="305"/>
                  </a:moveTo>
                  <a:cubicBezTo>
                    <a:pt x="48" y="301"/>
                    <a:pt x="48" y="301"/>
                    <a:pt x="48" y="301"/>
                  </a:cubicBezTo>
                  <a:cubicBezTo>
                    <a:pt x="46" y="292"/>
                    <a:pt x="42" y="274"/>
                    <a:pt x="39" y="228"/>
                  </a:cubicBezTo>
                  <a:cubicBezTo>
                    <a:pt x="36" y="185"/>
                    <a:pt x="29" y="164"/>
                    <a:pt x="9" y="139"/>
                  </a:cubicBezTo>
                  <a:cubicBezTo>
                    <a:pt x="8" y="138"/>
                    <a:pt x="7" y="135"/>
                    <a:pt x="9" y="132"/>
                  </a:cubicBezTo>
                  <a:cubicBezTo>
                    <a:pt x="12" y="130"/>
                    <a:pt x="14" y="127"/>
                    <a:pt x="17" y="124"/>
                  </a:cubicBezTo>
                  <a:cubicBezTo>
                    <a:pt x="53" y="86"/>
                    <a:pt x="53" y="71"/>
                    <a:pt x="52" y="37"/>
                  </a:cubicBezTo>
                  <a:cubicBezTo>
                    <a:pt x="50" y="13"/>
                    <a:pt x="50" y="13"/>
                    <a:pt x="50" y="13"/>
                  </a:cubicBezTo>
                  <a:cubicBezTo>
                    <a:pt x="49" y="6"/>
                    <a:pt x="44" y="0"/>
                    <a:pt x="37" y="1"/>
                  </a:cubicBezTo>
                  <a:cubicBezTo>
                    <a:pt x="32" y="1"/>
                    <a:pt x="28" y="3"/>
                    <a:pt x="26" y="7"/>
                  </a:cubicBezTo>
                  <a:cubicBezTo>
                    <a:pt x="27" y="7"/>
                    <a:pt x="28" y="6"/>
                    <a:pt x="29" y="6"/>
                  </a:cubicBezTo>
                  <a:cubicBezTo>
                    <a:pt x="30" y="4"/>
                    <a:pt x="32" y="3"/>
                    <a:pt x="34" y="3"/>
                  </a:cubicBezTo>
                  <a:cubicBezTo>
                    <a:pt x="39" y="3"/>
                    <a:pt x="43" y="7"/>
                    <a:pt x="43" y="12"/>
                  </a:cubicBezTo>
                  <a:cubicBezTo>
                    <a:pt x="45" y="36"/>
                    <a:pt x="45" y="36"/>
                    <a:pt x="45" y="36"/>
                  </a:cubicBezTo>
                  <a:cubicBezTo>
                    <a:pt x="47" y="70"/>
                    <a:pt x="46" y="83"/>
                    <a:pt x="11" y="120"/>
                  </a:cubicBezTo>
                  <a:cubicBezTo>
                    <a:pt x="4" y="128"/>
                    <a:pt x="4" y="128"/>
                    <a:pt x="4" y="128"/>
                  </a:cubicBezTo>
                  <a:cubicBezTo>
                    <a:pt x="0" y="132"/>
                    <a:pt x="1" y="137"/>
                    <a:pt x="4" y="140"/>
                  </a:cubicBezTo>
                  <a:cubicBezTo>
                    <a:pt x="23" y="165"/>
                    <a:pt x="30" y="185"/>
                    <a:pt x="32" y="227"/>
                  </a:cubicBezTo>
                  <a:cubicBezTo>
                    <a:pt x="35" y="271"/>
                    <a:pt x="39" y="290"/>
                    <a:pt x="42" y="300"/>
                  </a:cubicBezTo>
                  <a:cubicBezTo>
                    <a:pt x="43" y="305"/>
                    <a:pt x="43" y="305"/>
                    <a:pt x="43" y="305"/>
                  </a:cubicBezTo>
                  <a:cubicBezTo>
                    <a:pt x="44" y="310"/>
                    <a:pt x="42" y="314"/>
                    <a:pt x="37" y="315"/>
                  </a:cubicBezTo>
                  <a:cubicBezTo>
                    <a:pt x="33" y="316"/>
                    <a:pt x="27" y="314"/>
                    <a:pt x="25" y="309"/>
                  </a:cubicBezTo>
                  <a:cubicBezTo>
                    <a:pt x="25" y="309"/>
                    <a:pt x="24" y="307"/>
                    <a:pt x="23" y="305"/>
                  </a:cubicBezTo>
                  <a:cubicBezTo>
                    <a:pt x="24" y="306"/>
                    <a:pt x="24" y="307"/>
                    <a:pt x="24" y="307"/>
                  </a:cubicBezTo>
                  <a:cubicBezTo>
                    <a:pt x="25" y="311"/>
                    <a:pt x="25" y="311"/>
                    <a:pt x="25" y="311"/>
                  </a:cubicBezTo>
                  <a:cubicBezTo>
                    <a:pt x="27" y="318"/>
                    <a:pt x="34" y="322"/>
                    <a:pt x="40" y="320"/>
                  </a:cubicBezTo>
                  <a:cubicBezTo>
                    <a:pt x="47" y="319"/>
                    <a:pt x="51" y="312"/>
                    <a:pt x="50" y="305"/>
                  </a:cubicBezTo>
                  <a:close/>
                </a:path>
              </a:pathLst>
            </a:custGeom>
            <a:solidFill>
              <a:srgbClr val="6892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493"/>
            <p:cNvSpPr>
              <a:spLocks/>
            </p:cNvSpPr>
            <p:nvPr/>
          </p:nvSpPr>
          <p:spPr bwMode="auto">
            <a:xfrm>
              <a:off x="910" y="1832"/>
              <a:ext cx="75" cy="368"/>
            </a:xfrm>
            <a:custGeom>
              <a:avLst/>
              <a:gdLst>
                <a:gd name="T0" fmla="*/ 0 w 30"/>
                <a:gd name="T1" fmla="*/ 0 h 138"/>
                <a:gd name="T2" fmla="*/ 708 w 30"/>
                <a:gd name="T3" fmla="*/ 3243 h 138"/>
                <a:gd name="T4" fmla="*/ 1175 w 30"/>
                <a:gd name="T5" fmla="*/ 6976 h 138"/>
                <a:gd name="T6" fmla="*/ 1175 w 30"/>
                <a:gd name="T7" fmla="*/ 6976 h 138"/>
                <a:gd name="T8" fmla="*/ 863 w 30"/>
                <a:gd name="T9" fmla="*/ 3243 h 138"/>
                <a:gd name="T10" fmla="*/ 50 w 30"/>
                <a:gd name="T11" fmla="*/ 0 h 138"/>
                <a:gd name="T12" fmla="*/ 0 w 30"/>
                <a:gd name="T13" fmla="*/ 0 h 1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138">
                  <a:moveTo>
                    <a:pt x="0" y="0"/>
                  </a:moveTo>
                  <a:cubicBezTo>
                    <a:pt x="12" y="16"/>
                    <a:pt x="16" y="32"/>
                    <a:pt x="18" y="64"/>
                  </a:cubicBezTo>
                  <a:cubicBezTo>
                    <a:pt x="21" y="107"/>
                    <a:pt x="27" y="127"/>
                    <a:pt x="30" y="138"/>
                  </a:cubicBezTo>
                  <a:cubicBezTo>
                    <a:pt x="30" y="138"/>
                    <a:pt x="30" y="138"/>
                    <a:pt x="30" y="138"/>
                  </a:cubicBezTo>
                  <a:cubicBezTo>
                    <a:pt x="27" y="127"/>
                    <a:pt x="25" y="107"/>
                    <a:pt x="22" y="64"/>
                  </a:cubicBezTo>
                  <a:cubicBezTo>
                    <a:pt x="20" y="31"/>
                    <a:pt x="12" y="17"/>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494"/>
            <p:cNvSpPr>
              <a:spLocks/>
            </p:cNvSpPr>
            <p:nvPr/>
          </p:nvSpPr>
          <p:spPr bwMode="auto">
            <a:xfrm>
              <a:off x="730" y="1813"/>
              <a:ext cx="180" cy="446"/>
            </a:xfrm>
            <a:custGeom>
              <a:avLst/>
              <a:gdLst>
                <a:gd name="T0" fmla="*/ 2658 w 72"/>
                <a:gd name="T1" fmla="*/ 401 h 167"/>
                <a:gd name="T2" fmla="*/ 2738 w 72"/>
                <a:gd name="T3" fmla="*/ 550 h 167"/>
                <a:gd name="T4" fmla="*/ 2783 w 72"/>
                <a:gd name="T5" fmla="*/ 513 h 167"/>
                <a:gd name="T6" fmla="*/ 2738 w 72"/>
                <a:gd name="T7" fmla="*/ 401 h 167"/>
                <a:gd name="T8" fmla="*/ 2708 w 72"/>
                <a:gd name="T9" fmla="*/ 307 h 167"/>
                <a:gd name="T10" fmla="*/ 2345 w 72"/>
                <a:gd name="T11" fmla="*/ 0 h 167"/>
                <a:gd name="T12" fmla="*/ 2113 w 72"/>
                <a:gd name="T13" fmla="*/ 206 h 167"/>
                <a:gd name="T14" fmla="*/ 1333 w 72"/>
                <a:gd name="T15" fmla="*/ 3715 h 167"/>
                <a:gd name="T16" fmla="*/ 863 w 72"/>
                <a:gd name="T17" fmla="*/ 7374 h 167"/>
                <a:gd name="T18" fmla="*/ 833 w 72"/>
                <a:gd name="T19" fmla="*/ 7638 h 167"/>
                <a:gd name="T20" fmla="*/ 783 w 72"/>
                <a:gd name="T21" fmla="*/ 7788 h 167"/>
                <a:gd name="T22" fmla="*/ 363 w 72"/>
                <a:gd name="T23" fmla="*/ 8132 h 167"/>
                <a:gd name="T24" fmla="*/ 125 w 72"/>
                <a:gd name="T25" fmla="*/ 7638 h 167"/>
                <a:gd name="T26" fmla="*/ 83 w 72"/>
                <a:gd name="T27" fmla="*/ 7489 h 167"/>
                <a:gd name="T28" fmla="*/ 50 w 72"/>
                <a:gd name="T29" fmla="*/ 7638 h 167"/>
                <a:gd name="T30" fmla="*/ 438 w 72"/>
                <a:gd name="T31" fmla="*/ 8402 h 167"/>
                <a:gd name="T32" fmla="*/ 1020 w 72"/>
                <a:gd name="T33" fmla="*/ 7945 h 167"/>
                <a:gd name="T34" fmla="*/ 1063 w 72"/>
                <a:gd name="T35" fmla="*/ 7732 h 167"/>
                <a:gd name="T36" fmla="*/ 1563 w 72"/>
                <a:gd name="T37" fmla="*/ 3774 h 167"/>
                <a:gd name="T38" fmla="*/ 2313 w 72"/>
                <a:gd name="T39" fmla="*/ 401 h 167"/>
                <a:gd name="T40" fmla="*/ 2658 w 72"/>
                <a:gd name="T41" fmla="*/ 401 h 1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2" h="167">
                  <a:moveTo>
                    <a:pt x="68" y="8"/>
                  </a:moveTo>
                  <a:cubicBezTo>
                    <a:pt x="69" y="9"/>
                    <a:pt x="69" y="10"/>
                    <a:pt x="70" y="11"/>
                  </a:cubicBezTo>
                  <a:cubicBezTo>
                    <a:pt x="71" y="11"/>
                    <a:pt x="72" y="12"/>
                    <a:pt x="71" y="10"/>
                  </a:cubicBezTo>
                  <a:cubicBezTo>
                    <a:pt x="70" y="8"/>
                    <a:pt x="70" y="8"/>
                    <a:pt x="70" y="8"/>
                  </a:cubicBezTo>
                  <a:cubicBezTo>
                    <a:pt x="70" y="8"/>
                    <a:pt x="69" y="6"/>
                    <a:pt x="69" y="6"/>
                  </a:cubicBezTo>
                  <a:cubicBezTo>
                    <a:pt x="66" y="4"/>
                    <a:pt x="63" y="0"/>
                    <a:pt x="60" y="0"/>
                  </a:cubicBezTo>
                  <a:cubicBezTo>
                    <a:pt x="57" y="1"/>
                    <a:pt x="55" y="2"/>
                    <a:pt x="54" y="4"/>
                  </a:cubicBezTo>
                  <a:cubicBezTo>
                    <a:pt x="41" y="22"/>
                    <a:pt x="36" y="39"/>
                    <a:pt x="34" y="73"/>
                  </a:cubicBezTo>
                  <a:cubicBezTo>
                    <a:pt x="31" y="115"/>
                    <a:pt x="25" y="135"/>
                    <a:pt x="22" y="145"/>
                  </a:cubicBezTo>
                  <a:cubicBezTo>
                    <a:pt x="21" y="150"/>
                    <a:pt x="21" y="150"/>
                    <a:pt x="21" y="150"/>
                  </a:cubicBezTo>
                  <a:cubicBezTo>
                    <a:pt x="20" y="153"/>
                    <a:pt x="20" y="153"/>
                    <a:pt x="20" y="153"/>
                  </a:cubicBezTo>
                  <a:cubicBezTo>
                    <a:pt x="19" y="158"/>
                    <a:pt x="14" y="161"/>
                    <a:pt x="9" y="160"/>
                  </a:cubicBezTo>
                  <a:cubicBezTo>
                    <a:pt x="5" y="159"/>
                    <a:pt x="2" y="154"/>
                    <a:pt x="3" y="150"/>
                  </a:cubicBezTo>
                  <a:cubicBezTo>
                    <a:pt x="3" y="149"/>
                    <a:pt x="3" y="148"/>
                    <a:pt x="2" y="147"/>
                  </a:cubicBezTo>
                  <a:cubicBezTo>
                    <a:pt x="1" y="150"/>
                    <a:pt x="1" y="150"/>
                    <a:pt x="1" y="150"/>
                  </a:cubicBezTo>
                  <a:cubicBezTo>
                    <a:pt x="0" y="157"/>
                    <a:pt x="4" y="163"/>
                    <a:pt x="11" y="165"/>
                  </a:cubicBezTo>
                  <a:cubicBezTo>
                    <a:pt x="17" y="167"/>
                    <a:pt x="24" y="163"/>
                    <a:pt x="26" y="156"/>
                  </a:cubicBezTo>
                  <a:cubicBezTo>
                    <a:pt x="27" y="152"/>
                    <a:pt x="27" y="152"/>
                    <a:pt x="27" y="152"/>
                  </a:cubicBezTo>
                  <a:cubicBezTo>
                    <a:pt x="30" y="143"/>
                    <a:pt x="37" y="124"/>
                    <a:pt x="40" y="74"/>
                  </a:cubicBezTo>
                  <a:cubicBezTo>
                    <a:pt x="42" y="42"/>
                    <a:pt x="47" y="25"/>
                    <a:pt x="59" y="8"/>
                  </a:cubicBezTo>
                  <a:cubicBezTo>
                    <a:pt x="61" y="6"/>
                    <a:pt x="65" y="4"/>
                    <a:pt x="68" y="8"/>
                  </a:cubicBezTo>
                  <a:close/>
                </a:path>
              </a:pathLst>
            </a:custGeom>
            <a:solidFill>
              <a:srgbClr val="6892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495"/>
            <p:cNvSpPr>
              <a:spLocks/>
            </p:cNvSpPr>
            <p:nvPr/>
          </p:nvSpPr>
          <p:spPr bwMode="auto">
            <a:xfrm>
              <a:off x="733" y="1499"/>
              <a:ext cx="132" cy="698"/>
            </a:xfrm>
            <a:custGeom>
              <a:avLst/>
              <a:gdLst>
                <a:gd name="T0" fmla="*/ 1544 w 53"/>
                <a:gd name="T1" fmla="*/ 4422 h 262"/>
                <a:gd name="T2" fmla="*/ 1731 w 53"/>
                <a:gd name="T3" fmla="*/ 4726 h 262"/>
                <a:gd name="T4" fmla="*/ 1773 w 53"/>
                <a:gd name="T5" fmla="*/ 5144 h 262"/>
                <a:gd name="T6" fmla="*/ 570 w 53"/>
                <a:gd name="T7" fmla="*/ 9532 h 262"/>
                <a:gd name="T8" fmla="*/ 187 w 53"/>
                <a:gd name="T9" fmla="*/ 13201 h 262"/>
                <a:gd name="T10" fmla="*/ 229 w 53"/>
                <a:gd name="T11" fmla="*/ 13145 h 262"/>
                <a:gd name="T12" fmla="*/ 725 w 53"/>
                <a:gd name="T13" fmla="*/ 9532 h 262"/>
                <a:gd name="T14" fmla="*/ 1885 w 53"/>
                <a:gd name="T15" fmla="*/ 5238 h 262"/>
                <a:gd name="T16" fmla="*/ 1855 w 53"/>
                <a:gd name="T17" fmla="*/ 4577 h 262"/>
                <a:gd name="T18" fmla="*/ 1699 w 53"/>
                <a:gd name="T19" fmla="*/ 4385 h 262"/>
                <a:gd name="T20" fmla="*/ 1649 w 53"/>
                <a:gd name="T21" fmla="*/ 4329 h 262"/>
                <a:gd name="T22" fmla="*/ 75 w 53"/>
                <a:gd name="T23" fmla="*/ 0 h 262"/>
                <a:gd name="T24" fmla="*/ 75 w 53"/>
                <a:gd name="T25" fmla="*/ 0 h 262"/>
                <a:gd name="T26" fmla="*/ 1544 w 53"/>
                <a:gd name="T27" fmla="*/ 4422 h 2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3" h="262">
                  <a:moveTo>
                    <a:pt x="40" y="88"/>
                  </a:moveTo>
                  <a:cubicBezTo>
                    <a:pt x="45" y="94"/>
                    <a:pt x="45" y="94"/>
                    <a:pt x="45" y="94"/>
                  </a:cubicBezTo>
                  <a:cubicBezTo>
                    <a:pt x="49" y="98"/>
                    <a:pt x="46" y="102"/>
                    <a:pt x="46" y="102"/>
                  </a:cubicBezTo>
                  <a:cubicBezTo>
                    <a:pt x="28" y="126"/>
                    <a:pt x="18" y="146"/>
                    <a:pt x="15" y="189"/>
                  </a:cubicBezTo>
                  <a:cubicBezTo>
                    <a:pt x="12" y="233"/>
                    <a:pt x="8" y="251"/>
                    <a:pt x="5" y="262"/>
                  </a:cubicBezTo>
                  <a:cubicBezTo>
                    <a:pt x="6" y="261"/>
                    <a:pt x="6" y="261"/>
                    <a:pt x="6" y="261"/>
                  </a:cubicBezTo>
                  <a:cubicBezTo>
                    <a:pt x="9" y="251"/>
                    <a:pt x="16" y="234"/>
                    <a:pt x="19" y="189"/>
                  </a:cubicBezTo>
                  <a:cubicBezTo>
                    <a:pt x="22" y="147"/>
                    <a:pt x="31" y="128"/>
                    <a:pt x="49" y="104"/>
                  </a:cubicBezTo>
                  <a:cubicBezTo>
                    <a:pt x="51" y="102"/>
                    <a:pt x="53" y="96"/>
                    <a:pt x="48" y="91"/>
                  </a:cubicBezTo>
                  <a:cubicBezTo>
                    <a:pt x="48" y="91"/>
                    <a:pt x="44" y="87"/>
                    <a:pt x="44" y="87"/>
                  </a:cubicBezTo>
                  <a:cubicBezTo>
                    <a:pt x="43" y="86"/>
                    <a:pt x="43" y="86"/>
                    <a:pt x="43" y="86"/>
                  </a:cubicBezTo>
                  <a:cubicBezTo>
                    <a:pt x="7" y="47"/>
                    <a:pt x="0" y="33"/>
                    <a:pt x="2" y="0"/>
                  </a:cubicBezTo>
                  <a:cubicBezTo>
                    <a:pt x="2" y="0"/>
                    <a:pt x="2" y="0"/>
                    <a:pt x="2" y="0"/>
                  </a:cubicBezTo>
                  <a:cubicBezTo>
                    <a:pt x="0" y="34"/>
                    <a:pt x="3" y="49"/>
                    <a:pt x="40" y="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496"/>
            <p:cNvSpPr>
              <a:spLocks/>
            </p:cNvSpPr>
            <p:nvPr/>
          </p:nvSpPr>
          <p:spPr bwMode="auto">
            <a:xfrm>
              <a:off x="923" y="1437"/>
              <a:ext cx="85" cy="243"/>
            </a:xfrm>
            <a:custGeom>
              <a:avLst/>
              <a:gdLst>
                <a:gd name="T0" fmla="*/ 1020 w 34"/>
                <a:gd name="T1" fmla="*/ 0 h 91"/>
                <a:gd name="T2" fmla="*/ 1063 w 34"/>
                <a:gd name="T3" fmla="*/ 1276 h 91"/>
                <a:gd name="T4" fmla="*/ 0 w 34"/>
                <a:gd name="T5" fmla="*/ 4628 h 91"/>
                <a:gd name="T6" fmla="*/ 0 w 34"/>
                <a:gd name="T7" fmla="*/ 4628 h 91"/>
                <a:gd name="T8" fmla="*/ 1175 w 34"/>
                <a:gd name="T9" fmla="*/ 1370 h 91"/>
                <a:gd name="T10" fmla="*/ 1020 w 34"/>
                <a:gd name="T11" fmla="*/ 0 h 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 h="91">
                  <a:moveTo>
                    <a:pt x="26" y="0"/>
                  </a:moveTo>
                  <a:cubicBezTo>
                    <a:pt x="27" y="25"/>
                    <a:pt x="27" y="25"/>
                    <a:pt x="27" y="25"/>
                  </a:cubicBezTo>
                  <a:cubicBezTo>
                    <a:pt x="29" y="53"/>
                    <a:pt x="29" y="60"/>
                    <a:pt x="0" y="91"/>
                  </a:cubicBezTo>
                  <a:cubicBezTo>
                    <a:pt x="0" y="91"/>
                    <a:pt x="0" y="91"/>
                    <a:pt x="0" y="91"/>
                  </a:cubicBezTo>
                  <a:cubicBezTo>
                    <a:pt x="34" y="63"/>
                    <a:pt x="31" y="55"/>
                    <a:pt x="30" y="27"/>
                  </a:cubicBezTo>
                  <a:cubicBezTo>
                    <a:pt x="26" y="0"/>
                    <a:pt x="26" y="0"/>
                    <a:pt x="2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497"/>
            <p:cNvSpPr>
              <a:spLocks/>
            </p:cNvSpPr>
            <p:nvPr/>
          </p:nvSpPr>
          <p:spPr bwMode="auto">
            <a:xfrm>
              <a:off x="725" y="1400"/>
              <a:ext cx="328" cy="859"/>
            </a:xfrm>
            <a:custGeom>
              <a:avLst/>
              <a:gdLst>
                <a:gd name="T0" fmla="*/ 4948 w 131"/>
                <a:gd name="T1" fmla="*/ 15243 h 322"/>
                <a:gd name="T2" fmla="*/ 4602 w 131"/>
                <a:gd name="T3" fmla="*/ 11543 h 322"/>
                <a:gd name="T4" fmla="*/ 3423 w 131"/>
                <a:gd name="T5" fmla="*/ 7045 h 322"/>
                <a:gd name="T6" fmla="*/ 3423 w 131"/>
                <a:gd name="T7" fmla="*/ 6683 h 322"/>
                <a:gd name="T8" fmla="*/ 3736 w 131"/>
                <a:gd name="T9" fmla="*/ 6285 h 322"/>
                <a:gd name="T10" fmla="*/ 5103 w 131"/>
                <a:gd name="T11" fmla="*/ 1878 h 322"/>
                <a:gd name="T12" fmla="*/ 5023 w 131"/>
                <a:gd name="T13" fmla="*/ 662 h 322"/>
                <a:gd name="T14" fmla="*/ 4519 w 131"/>
                <a:gd name="T15" fmla="*/ 56 h 322"/>
                <a:gd name="T16" fmla="*/ 3999 w 131"/>
                <a:gd name="T17" fmla="*/ 662 h 322"/>
                <a:gd name="T18" fmla="*/ 3999 w 131"/>
                <a:gd name="T19" fmla="*/ 1915 h 322"/>
                <a:gd name="T20" fmla="*/ 2902 w 131"/>
                <a:gd name="T21" fmla="*/ 5317 h 322"/>
                <a:gd name="T22" fmla="*/ 2243 w 131"/>
                <a:gd name="T23" fmla="*/ 5317 h 322"/>
                <a:gd name="T24" fmla="*/ 1147 w 131"/>
                <a:gd name="T25" fmla="*/ 1915 h 322"/>
                <a:gd name="T26" fmla="*/ 1147 w 131"/>
                <a:gd name="T27" fmla="*/ 662 h 322"/>
                <a:gd name="T28" fmla="*/ 626 w 131"/>
                <a:gd name="T29" fmla="*/ 56 h 322"/>
                <a:gd name="T30" fmla="*/ 125 w 131"/>
                <a:gd name="T31" fmla="*/ 662 h 322"/>
                <a:gd name="T32" fmla="*/ 50 w 131"/>
                <a:gd name="T33" fmla="*/ 1878 h 322"/>
                <a:gd name="T34" fmla="*/ 1410 w 131"/>
                <a:gd name="T35" fmla="*/ 6285 h 322"/>
                <a:gd name="T36" fmla="*/ 1650 w 131"/>
                <a:gd name="T37" fmla="*/ 6589 h 322"/>
                <a:gd name="T38" fmla="*/ 1693 w 131"/>
                <a:gd name="T39" fmla="*/ 7080 h 322"/>
                <a:gd name="T40" fmla="*/ 551 w 131"/>
                <a:gd name="T41" fmla="*/ 11543 h 322"/>
                <a:gd name="T42" fmla="*/ 208 w 131"/>
                <a:gd name="T43" fmla="*/ 15187 h 322"/>
                <a:gd name="T44" fmla="*/ 125 w 131"/>
                <a:gd name="T45" fmla="*/ 15457 h 322"/>
                <a:gd name="T46" fmla="*/ 521 w 131"/>
                <a:gd name="T47" fmla="*/ 16212 h 322"/>
                <a:gd name="T48" fmla="*/ 1097 w 131"/>
                <a:gd name="T49" fmla="*/ 15755 h 322"/>
                <a:gd name="T50" fmla="*/ 1147 w 131"/>
                <a:gd name="T51" fmla="*/ 15550 h 322"/>
                <a:gd name="T52" fmla="*/ 1650 w 131"/>
                <a:gd name="T53" fmla="*/ 11599 h 322"/>
                <a:gd name="T54" fmla="*/ 2401 w 131"/>
                <a:gd name="T55" fmla="*/ 8257 h 322"/>
                <a:gd name="T56" fmla="*/ 2747 w 131"/>
                <a:gd name="T57" fmla="*/ 8257 h 322"/>
                <a:gd name="T58" fmla="*/ 3498 w 131"/>
                <a:gd name="T59" fmla="*/ 11599 h 322"/>
                <a:gd name="T60" fmla="*/ 3999 w 131"/>
                <a:gd name="T61" fmla="*/ 15550 h 322"/>
                <a:gd name="T62" fmla="*/ 4049 w 131"/>
                <a:gd name="T63" fmla="*/ 15755 h 322"/>
                <a:gd name="T64" fmla="*/ 4632 w 131"/>
                <a:gd name="T65" fmla="*/ 16212 h 322"/>
                <a:gd name="T66" fmla="*/ 5023 w 131"/>
                <a:gd name="T67" fmla="*/ 15457 h 322"/>
                <a:gd name="T68" fmla="*/ 4948 w 131"/>
                <a:gd name="T69" fmla="*/ 15243 h 3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31" h="322">
                  <a:moveTo>
                    <a:pt x="126" y="301"/>
                  </a:moveTo>
                  <a:cubicBezTo>
                    <a:pt x="124" y="292"/>
                    <a:pt x="120" y="274"/>
                    <a:pt x="117" y="228"/>
                  </a:cubicBezTo>
                  <a:cubicBezTo>
                    <a:pt x="114" y="185"/>
                    <a:pt x="107" y="164"/>
                    <a:pt x="87" y="139"/>
                  </a:cubicBezTo>
                  <a:cubicBezTo>
                    <a:pt x="86" y="138"/>
                    <a:pt x="85" y="135"/>
                    <a:pt x="87" y="132"/>
                  </a:cubicBezTo>
                  <a:cubicBezTo>
                    <a:pt x="90" y="130"/>
                    <a:pt x="92" y="127"/>
                    <a:pt x="95" y="124"/>
                  </a:cubicBezTo>
                  <a:cubicBezTo>
                    <a:pt x="131" y="86"/>
                    <a:pt x="131" y="71"/>
                    <a:pt x="130" y="37"/>
                  </a:cubicBezTo>
                  <a:cubicBezTo>
                    <a:pt x="128" y="13"/>
                    <a:pt x="128" y="13"/>
                    <a:pt x="128" y="13"/>
                  </a:cubicBezTo>
                  <a:cubicBezTo>
                    <a:pt x="127" y="6"/>
                    <a:pt x="122" y="0"/>
                    <a:pt x="115" y="1"/>
                  </a:cubicBezTo>
                  <a:cubicBezTo>
                    <a:pt x="108" y="1"/>
                    <a:pt x="102" y="6"/>
                    <a:pt x="102" y="13"/>
                  </a:cubicBezTo>
                  <a:cubicBezTo>
                    <a:pt x="102" y="38"/>
                    <a:pt x="102" y="38"/>
                    <a:pt x="102" y="38"/>
                  </a:cubicBezTo>
                  <a:cubicBezTo>
                    <a:pt x="103" y="66"/>
                    <a:pt x="104" y="74"/>
                    <a:pt x="74" y="105"/>
                  </a:cubicBezTo>
                  <a:cubicBezTo>
                    <a:pt x="70" y="110"/>
                    <a:pt x="63" y="111"/>
                    <a:pt x="57" y="105"/>
                  </a:cubicBezTo>
                  <a:cubicBezTo>
                    <a:pt x="27" y="74"/>
                    <a:pt x="28" y="66"/>
                    <a:pt x="29" y="38"/>
                  </a:cubicBezTo>
                  <a:cubicBezTo>
                    <a:pt x="29" y="13"/>
                    <a:pt x="29" y="13"/>
                    <a:pt x="29" y="13"/>
                  </a:cubicBezTo>
                  <a:cubicBezTo>
                    <a:pt x="29" y="6"/>
                    <a:pt x="23" y="1"/>
                    <a:pt x="16" y="1"/>
                  </a:cubicBezTo>
                  <a:cubicBezTo>
                    <a:pt x="9" y="0"/>
                    <a:pt x="4" y="6"/>
                    <a:pt x="3" y="13"/>
                  </a:cubicBezTo>
                  <a:cubicBezTo>
                    <a:pt x="1" y="37"/>
                    <a:pt x="1" y="37"/>
                    <a:pt x="1" y="37"/>
                  </a:cubicBezTo>
                  <a:cubicBezTo>
                    <a:pt x="0" y="71"/>
                    <a:pt x="0" y="86"/>
                    <a:pt x="36" y="124"/>
                  </a:cubicBezTo>
                  <a:cubicBezTo>
                    <a:pt x="38" y="126"/>
                    <a:pt x="40" y="128"/>
                    <a:pt x="42" y="130"/>
                  </a:cubicBezTo>
                  <a:cubicBezTo>
                    <a:pt x="46" y="134"/>
                    <a:pt x="44" y="139"/>
                    <a:pt x="43" y="140"/>
                  </a:cubicBezTo>
                  <a:cubicBezTo>
                    <a:pt x="24" y="165"/>
                    <a:pt x="17" y="185"/>
                    <a:pt x="14" y="228"/>
                  </a:cubicBezTo>
                  <a:cubicBezTo>
                    <a:pt x="11" y="274"/>
                    <a:pt x="7" y="292"/>
                    <a:pt x="5" y="300"/>
                  </a:cubicBezTo>
                  <a:cubicBezTo>
                    <a:pt x="3" y="305"/>
                    <a:pt x="3" y="305"/>
                    <a:pt x="3" y="305"/>
                  </a:cubicBezTo>
                  <a:cubicBezTo>
                    <a:pt x="2" y="312"/>
                    <a:pt x="6" y="318"/>
                    <a:pt x="13" y="320"/>
                  </a:cubicBezTo>
                  <a:cubicBezTo>
                    <a:pt x="19" y="322"/>
                    <a:pt x="26" y="318"/>
                    <a:pt x="28" y="311"/>
                  </a:cubicBezTo>
                  <a:cubicBezTo>
                    <a:pt x="29" y="307"/>
                    <a:pt x="29" y="307"/>
                    <a:pt x="29" y="307"/>
                  </a:cubicBezTo>
                  <a:cubicBezTo>
                    <a:pt x="32" y="298"/>
                    <a:pt x="39" y="279"/>
                    <a:pt x="42" y="229"/>
                  </a:cubicBezTo>
                  <a:cubicBezTo>
                    <a:pt x="44" y="197"/>
                    <a:pt x="49" y="180"/>
                    <a:pt x="61" y="163"/>
                  </a:cubicBezTo>
                  <a:cubicBezTo>
                    <a:pt x="63" y="161"/>
                    <a:pt x="67" y="159"/>
                    <a:pt x="70" y="163"/>
                  </a:cubicBezTo>
                  <a:cubicBezTo>
                    <a:pt x="82" y="180"/>
                    <a:pt x="87" y="197"/>
                    <a:pt x="89" y="229"/>
                  </a:cubicBezTo>
                  <a:cubicBezTo>
                    <a:pt x="92" y="279"/>
                    <a:pt x="99" y="298"/>
                    <a:pt x="102" y="307"/>
                  </a:cubicBezTo>
                  <a:cubicBezTo>
                    <a:pt x="103" y="311"/>
                    <a:pt x="103" y="311"/>
                    <a:pt x="103" y="311"/>
                  </a:cubicBezTo>
                  <a:cubicBezTo>
                    <a:pt x="105" y="318"/>
                    <a:pt x="112" y="322"/>
                    <a:pt x="118" y="320"/>
                  </a:cubicBezTo>
                  <a:cubicBezTo>
                    <a:pt x="125" y="319"/>
                    <a:pt x="129" y="312"/>
                    <a:pt x="128" y="305"/>
                  </a:cubicBezTo>
                  <a:lnTo>
                    <a:pt x="126" y="301"/>
                  </a:lnTo>
                  <a:close/>
                </a:path>
              </a:pathLst>
            </a:custGeom>
            <a:noFill/>
            <a:ln w="11113"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1" name="Group 498"/>
          <p:cNvGrpSpPr>
            <a:grpSpLocks/>
          </p:cNvGrpSpPr>
          <p:nvPr/>
        </p:nvGrpSpPr>
        <p:grpSpPr bwMode="auto">
          <a:xfrm>
            <a:off x="9876718" y="2468268"/>
            <a:ext cx="815267" cy="1533717"/>
            <a:chOff x="725" y="1400"/>
            <a:chExt cx="328" cy="859"/>
          </a:xfrm>
        </p:grpSpPr>
        <p:sp>
          <p:nvSpPr>
            <p:cNvPr id="31" name="Freeform 491"/>
            <p:cNvSpPr>
              <a:spLocks/>
            </p:cNvSpPr>
            <p:nvPr/>
          </p:nvSpPr>
          <p:spPr bwMode="auto">
            <a:xfrm>
              <a:off x="725" y="1400"/>
              <a:ext cx="328" cy="859"/>
            </a:xfrm>
            <a:custGeom>
              <a:avLst/>
              <a:gdLst>
                <a:gd name="T0" fmla="*/ 4948 w 131"/>
                <a:gd name="T1" fmla="*/ 15243 h 322"/>
                <a:gd name="T2" fmla="*/ 4602 w 131"/>
                <a:gd name="T3" fmla="*/ 11543 h 322"/>
                <a:gd name="T4" fmla="*/ 3423 w 131"/>
                <a:gd name="T5" fmla="*/ 7045 h 322"/>
                <a:gd name="T6" fmla="*/ 3423 w 131"/>
                <a:gd name="T7" fmla="*/ 6683 h 322"/>
                <a:gd name="T8" fmla="*/ 3736 w 131"/>
                <a:gd name="T9" fmla="*/ 6285 h 322"/>
                <a:gd name="T10" fmla="*/ 5103 w 131"/>
                <a:gd name="T11" fmla="*/ 1878 h 322"/>
                <a:gd name="T12" fmla="*/ 5023 w 131"/>
                <a:gd name="T13" fmla="*/ 662 h 322"/>
                <a:gd name="T14" fmla="*/ 4519 w 131"/>
                <a:gd name="T15" fmla="*/ 56 h 322"/>
                <a:gd name="T16" fmla="*/ 3999 w 131"/>
                <a:gd name="T17" fmla="*/ 662 h 322"/>
                <a:gd name="T18" fmla="*/ 3999 w 131"/>
                <a:gd name="T19" fmla="*/ 1915 h 322"/>
                <a:gd name="T20" fmla="*/ 2902 w 131"/>
                <a:gd name="T21" fmla="*/ 5317 h 322"/>
                <a:gd name="T22" fmla="*/ 2243 w 131"/>
                <a:gd name="T23" fmla="*/ 5317 h 322"/>
                <a:gd name="T24" fmla="*/ 1147 w 131"/>
                <a:gd name="T25" fmla="*/ 1915 h 322"/>
                <a:gd name="T26" fmla="*/ 1147 w 131"/>
                <a:gd name="T27" fmla="*/ 662 h 322"/>
                <a:gd name="T28" fmla="*/ 626 w 131"/>
                <a:gd name="T29" fmla="*/ 56 h 322"/>
                <a:gd name="T30" fmla="*/ 125 w 131"/>
                <a:gd name="T31" fmla="*/ 662 h 322"/>
                <a:gd name="T32" fmla="*/ 50 w 131"/>
                <a:gd name="T33" fmla="*/ 1878 h 322"/>
                <a:gd name="T34" fmla="*/ 1410 w 131"/>
                <a:gd name="T35" fmla="*/ 6285 h 322"/>
                <a:gd name="T36" fmla="*/ 1650 w 131"/>
                <a:gd name="T37" fmla="*/ 6589 h 322"/>
                <a:gd name="T38" fmla="*/ 1693 w 131"/>
                <a:gd name="T39" fmla="*/ 7080 h 322"/>
                <a:gd name="T40" fmla="*/ 551 w 131"/>
                <a:gd name="T41" fmla="*/ 11543 h 322"/>
                <a:gd name="T42" fmla="*/ 208 w 131"/>
                <a:gd name="T43" fmla="*/ 15187 h 322"/>
                <a:gd name="T44" fmla="*/ 125 w 131"/>
                <a:gd name="T45" fmla="*/ 15457 h 322"/>
                <a:gd name="T46" fmla="*/ 521 w 131"/>
                <a:gd name="T47" fmla="*/ 16212 h 322"/>
                <a:gd name="T48" fmla="*/ 1097 w 131"/>
                <a:gd name="T49" fmla="*/ 15755 h 322"/>
                <a:gd name="T50" fmla="*/ 1147 w 131"/>
                <a:gd name="T51" fmla="*/ 15550 h 322"/>
                <a:gd name="T52" fmla="*/ 1650 w 131"/>
                <a:gd name="T53" fmla="*/ 11599 h 322"/>
                <a:gd name="T54" fmla="*/ 2401 w 131"/>
                <a:gd name="T55" fmla="*/ 8257 h 322"/>
                <a:gd name="T56" fmla="*/ 2747 w 131"/>
                <a:gd name="T57" fmla="*/ 8257 h 322"/>
                <a:gd name="T58" fmla="*/ 3498 w 131"/>
                <a:gd name="T59" fmla="*/ 11599 h 322"/>
                <a:gd name="T60" fmla="*/ 3999 w 131"/>
                <a:gd name="T61" fmla="*/ 15550 h 322"/>
                <a:gd name="T62" fmla="*/ 4049 w 131"/>
                <a:gd name="T63" fmla="*/ 15755 h 322"/>
                <a:gd name="T64" fmla="*/ 4632 w 131"/>
                <a:gd name="T65" fmla="*/ 16212 h 322"/>
                <a:gd name="T66" fmla="*/ 5023 w 131"/>
                <a:gd name="T67" fmla="*/ 15457 h 322"/>
                <a:gd name="T68" fmla="*/ 4948 w 131"/>
                <a:gd name="T69" fmla="*/ 15243 h 3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31" h="322">
                  <a:moveTo>
                    <a:pt x="126" y="301"/>
                  </a:moveTo>
                  <a:cubicBezTo>
                    <a:pt x="124" y="292"/>
                    <a:pt x="120" y="274"/>
                    <a:pt x="117" y="228"/>
                  </a:cubicBezTo>
                  <a:cubicBezTo>
                    <a:pt x="114" y="185"/>
                    <a:pt x="107" y="164"/>
                    <a:pt x="87" y="139"/>
                  </a:cubicBezTo>
                  <a:cubicBezTo>
                    <a:pt x="86" y="138"/>
                    <a:pt x="85" y="135"/>
                    <a:pt x="87" y="132"/>
                  </a:cubicBezTo>
                  <a:cubicBezTo>
                    <a:pt x="90" y="130"/>
                    <a:pt x="92" y="127"/>
                    <a:pt x="95" y="124"/>
                  </a:cubicBezTo>
                  <a:cubicBezTo>
                    <a:pt x="131" y="86"/>
                    <a:pt x="131" y="71"/>
                    <a:pt x="130" y="37"/>
                  </a:cubicBezTo>
                  <a:cubicBezTo>
                    <a:pt x="128" y="13"/>
                    <a:pt x="128" y="13"/>
                    <a:pt x="128" y="13"/>
                  </a:cubicBezTo>
                  <a:cubicBezTo>
                    <a:pt x="127" y="6"/>
                    <a:pt x="122" y="0"/>
                    <a:pt x="115" y="1"/>
                  </a:cubicBezTo>
                  <a:cubicBezTo>
                    <a:pt x="108" y="1"/>
                    <a:pt x="102" y="6"/>
                    <a:pt x="102" y="13"/>
                  </a:cubicBezTo>
                  <a:cubicBezTo>
                    <a:pt x="102" y="38"/>
                    <a:pt x="102" y="38"/>
                    <a:pt x="102" y="38"/>
                  </a:cubicBezTo>
                  <a:cubicBezTo>
                    <a:pt x="103" y="66"/>
                    <a:pt x="104" y="74"/>
                    <a:pt x="74" y="105"/>
                  </a:cubicBezTo>
                  <a:cubicBezTo>
                    <a:pt x="70" y="110"/>
                    <a:pt x="63" y="111"/>
                    <a:pt x="57" y="105"/>
                  </a:cubicBezTo>
                  <a:cubicBezTo>
                    <a:pt x="27" y="74"/>
                    <a:pt x="28" y="66"/>
                    <a:pt x="29" y="38"/>
                  </a:cubicBezTo>
                  <a:cubicBezTo>
                    <a:pt x="29" y="13"/>
                    <a:pt x="29" y="13"/>
                    <a:pt x="29" y="13"/>
                  </a:cubicBezTo>
                  <a:cubicBezTo>
                    <a:pt x="29" y="6"/>
                    <a:pt x="23" y="1"/>
                    <a:pt x="16" y="1"/>
                  </a:cubicBezTo>
                  <a:cubicBezTo>
                    <a:pt x="9" y="0"/>
                    <a:pt x="4" y="6"/>
                    <a:pt x="3" y="13"/>
                  </a:cubicBezTo>
                  <a:cubicBezTo>
                    <a:pt x="1" y="37"/>
                    <a:pt x="1" y="37"/>
                    <a:pt x="1" y="37"/>
                  </a:cubicBezTo>
                  <a:cubicBezTo>
                    <a:pt x="0" y="71"/>
                    <a:pt x="0" y="86"/>
                    <a:pt x="36" y="124"/>
                  </a:cubicBezTo>
                  <a:cubicBezTo>
                    <a:pt x="38" y="126"/>
                    <a:pt x="40" y="128"/>
                    <a:pt x="42" y="130"/>
                  </a:cubicBezTo>
                  <a:cubicBezTo>
                    <a:pt x="46" y="134"/>
                    <a:pt x="44" y="139"/>
                    <a:pt x="43" y="140"/>
                  </a:cubicBezTo>
                  <a:cubicBezTo>
                    <a:pt x="24" y="165"/>
                    <a:pt x="17" y="185"/>
                    <a:pt x="14" y="228"/>
                  </a:cubicBezTo>
                  <a:cubicBezTo>
                    <a:pt x="11" y="274"/>
                    <a:pt x="7" y="292"/>
                    <a:pt x="5" y="300"/>
                  </a:cubicBezTo>
                  <a:cubicBezTo>
                    <a:pt x="3" y="305"/>
                    <a:pt x="3" y="305"/>
                    <a:pt x="3" y="305"/>
                  </a:cubicBezTo>
                  <a:cubicBezTo>
                    <a:pt x="2" y="312"/>
                    <a:pt x="6" y="318"/>
                    <a:pt x="13" y="320"/>
                  </a:cubicBezTo>
                  <a:cubicBezTo>
                    <a:pt x="19" y="322"/>
                    <a:pt x="26" y="318"/>
                    <a:pt x="28" y="311"/>
                  </a:cubicBezTo>
                  <a:cubicBezTo>
                    <a:pt x="29" y="307"/>
                    <a:pt x="29" y="307"/>
                    <a:pt x="29" y="307"/>
                  </a:cubicBezTo>
                  <a:cubicBezTo>
                    <a:pt x="32" y="298"/>
                    <a:pt x="39" y="279"/>
                    <a:pt x="42" y="229"/>
                  </a:cubicBezTo>
                  <a:cubicBezTo>
                    <a:pt x="44" y="197"/>
                    <a:pt x="49" y="180"/>
                    <a:pt x="61" y="163"/>
                  </a:cubicBezTo>
                  <a:cubicBezTo>
                    <a:pt x="63" y="161"/>
                    <a:pt x="67" y="159"/>
                    <a:pt x="70" y="163"/>
                  </a:cubicBezTo>
                  <a:cubicBezTo>
                    <a:pt x="82" y="180"/>
                    <a:pt x="87" y="197"/>
                    <a:pt x="89" y="229"/>
                  </a:cubicBezTo>
                  <a:cubicBezTo>
                    <a:pt x="92" y="279"/>
                    <a:pt x="99" y="298"/>
                    <a:pt x="102" y="307"/>
                  </a:cubicBezTo>
                  <a:cubicBezTo>
                    <a:pt x="103" y="311"/>
                    <a:pt x="103" y="311"/>
                    <a:pt x="103" y="311"/>
                  </a:cubicBezTo>
                  <a:cubicBezTo>
                    <a:pt x="105" y="318"/>
                    <a:pt x="112" y="322"/>
                    <a:pt x="118" y="320"/>
                  </a:cubicBezTo>
                  <a:cubicBezTo>
                    <a:pt x="125" y="319"/>
                    <a:pt x="129" y="312"/>
                    <a:pt x="128" y="305"/>
                  </a:cubicBezTo>
                  <a:lnTo>
                    <a:pt x="126" y="301"/>
                  </a:lnTo>
                  <a:close/>
                </a:path>
              </a:pathLst>
            </a:custGeom>
            <a:solidFill>
              <a:srgbClr val="A9BD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492"/>
            <p:cNvSpPr>
              <a:spLocks/>
            </p:cNvSpPr>
            <p:nvPr/>
          </p:nvSpPr>
          <p:spPr bwMode="auto">
            <a:xfrm>
              <a:off x="920" y="1400"/>
              <a:ext cx="133" cy="859"/>
            </a:xfrm>
            <a:custGeom>
              <a:avLst/>
              <a:gdLst>
                <a:gd name="T0" fmla="*/ 1977 w 53"/>
                <a:gd name="T1" fmla="*/ 15457 h 322"/>
                <a:gd name="T2" fmla="*/ 1895 w 53"/>
                <a:gd name="T3" fmla="*/ 15243 h 322"/>
                <a:gd name="T4" fmla="*/ 1548 w 53"/>
                <a:gd name="T5" fmla="*/ 11543 h 322"/>
                <a:gd name="T6" fmla="*/ 366 w 53"/>
                <a:gd name="T7" fmla="*/ 7045 h 322"/>
                <a:gd name="T8" fmla="*/ 366 w 53"/>
                <a:gd name="T9" fmla="*/ 6683 h 322"/>
                <a:gd name="T10" fmla="*/ 680 w 53"/>
                <a:gd name="T11" fmla="*/ 6285 h 322"/>
                <a:gd name="T12" fmla="*/ 2053 w 53"/>
                <a:gd name="T13" fmla="*/ 1878 h 322"/>
                <a:gd name="T14" fmla="*/ 1977 w 53"/>
                <a:gd name="T15" fmla="*/ 662 h 322"/>
                <a:gd name="T16" fmla="*/ 1468 w 53"/>
                <a:gd name="T17" fmla="*/ 56 h 322"/>
                <a:gd name="T18" fmla="*/ 1026 w 53"/>
                <a:gd name="T19" fmla="*/ 363 h 322"/>
                <a:gd name="T20" fmla="*/ 1152 w 53"/>
                <a:gd name="T21" fmla="*/ 307 h 322"/>
                <a:gd name="T22" fmla="*/ 1343 w 53"/>
                <a:gd name="T23" fmla="*/ 149 h 322"/>
                <a:gd name="T24" fmla="*/ 1706 w 53"/>
                <a:gd name="T25" fmla="*/ 606 h 322"/>
                <a:gd name="T26" fmla="*/ 1789 w 53"/>
                <a:gd name="T27" fmla="*/ 1822 h 322"/>
                <a:gd name="T28" fmla="*/ 442 w 53"/>
                <a:gd name="T29" fmla="*/ 6077 h 322"/>
                <a:gd name="T30" fmla="*/ 158 w 53"/>
                <a:gd name="T31" fmla="*/ 6477 h 322"/>
                <a:gd name="T32" fmla="*/ 158 w 53"/>
                <a:gd name="T33" fmla="*/ 7080 h 322"/>
                <a:gd name="T34" fmla="*/ 1265 w 53"/>
                <a:gd name="T35" fmla="*/ 11508 h 322"/>
                <a:gd name="T36" fmla="*/ 1656 w 53"/>
                <a:gd name="T37" fmla="*/ 15187 h 322"/>
                <a:gd name="T38" fmla="*/ 1706 w 53"/>
                <a:gd name="T39" fmla="*/ 15457 h 322"/>
                <a:gd name="T40" fmla="*/ 1468 w 53"/>
                <a:gd name="T41" fmla="*/ 15948 h 322"/>
                <a:gd name="T42" fmla="*/ 994 w 53"/>
                <a:gd name="T43" fmla="*/ 15643 h 322"/>
                <a:gd name="T44" fmla="*/ 918 w 53"/>
                <a:gd name="T45" fmla="*/ 15457 h 322"/>
                <a:gd name="T46" fmla="*/ 951 w 53"/>
                <a:gd name="T47" fmla="*/ 15550 h 322"/>
                <a:gd name="T48" fmla="*/ 994 w 53"/>
                <a:gd name="T49" fmla="*/ 15755 h 322"/>
                <a:gd name="T50" fmla="*/ 1581 w 53"/>
                <a:gd name="T51" fmla="*/ 16212 h 322"/>
                <a:gd name="T52" fmla="*/ 1977 w 53"/>
                <a:gd name="T53" fmla="*/ 15457 h 32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3" h="322">
                  <a:moveTo>
                    <a:pt x="50" y="305"/>
                  </a:moveTo>
                  <a:cubicBezTo>
                    <a:pt x="48" y="301"/>
                    <a:pt x="48" y="301"/>
                    <a:pt x="48" y="301"/>
                  </a:cubicBezTo>
                  <a:cubicBezTo>
                    <a:pt x="46" y="292"/>
                    <a:pt x="42" y="274"/>
                    <a:pt x="39" y="228"/>
                  </a:cubicBezTo>
                  <a:cubicBezTo>
                    <a:pt x="36" y="185"/>
                    <a:pt x="29" y="164"/>
                    <a:pt x="9" y="139"/>
                  </a:cubicBezTo>
                  <a:cubicBezTo>
                    <a:pt x="8" y="138"/>
                    <a:pt x="7" y="135"/>
                    <a:pt x="9" y="132"/>
                  </a:cubicBezTo>
                  <a:cubicBezTo>
                    <a:pt x="12" y="130"/>
                    <a:pt x="14" y="127"/>
                    <a:pt x="17" y="124"/>
                  </a:cubicBezTo>
                  <a:cubicBezTo>
                    <a:pt x="53" y="86"/>
                    <a:pt x="53" y="71"/>
                    <a:pt x="52" y="37"/>
                  </a:cubicBezTo>
                  <a:cubicBezTo>
                    <a:pt x="50" y="13"/>
                    <a:pt x="50" y="13"/>
                    <a:pt x="50" y="13"/>
                  </a:cubicBezTo>
                  <a:cubicBezTo>
                    <a:pt x="49" y="6"/>
                    <a:pt x="44" y="0"/>
                    <a:pt x="37" y="1"/>
                  </a:cubicBezTo>
                  <a:cubicBezTo>
                    <a:pt x="32" y="1"/>
                    <a:pt x="28" y="3"/>
                    <a:pt x="26" y="7"/>
                  </a:cubicBezTo>
                  <a:cubicBezTo>
                    <a:pt x="27" y="7"/>
                    <a:pt x="28" y="6"/>
                    <a:pt x="29" y="6"/>
                  </a:cubicBezTo>
                  <a:cubicBezTo>
                    <a:pt x="30" y="4"/>
                    <a:pt x="32" y="3"/>
                    <a:pt x="34" y="3"/>
                  </a:cubicBezTo>
                  <a:cubicBezTo>
                    <a:pt x="39" y="3"/>
                    <a:pt x="43" y="7"/>
                    <a:pt x="43" y="12"/>
                  </a:cubicBezTo>
                  <a:cubicBezTo>
                    <a:pt x="45" y="36"/>
                    <a:pt x="45" y="36"/>
                    <a:pt x="45" y="36"/>
                  </a:cubicBezTo>
                  <a:cubicBezTo>
                    <a:pt x="47" y="70"/>
                    <a:pt x="46" y="83"/>
                    <a:pt x="11" y="120"/>
                  </a:cubicBezTo>
                  <a:cubicBezTo>
                    <a:pt x="4" y="128"/>
                    <a:pt x="4" y="128"/>
                    <a:pt x="4" y="128"/>
                  </a:cubicBezTo>
                  <a:cubicBezTo>
                    <a:pt x="0" y="132"/>
                    <a:pt x="1" y="137"/>
                    <a:pt x="4" y="140"/>
                  </a:cubicBezTo>
                  <a:cubicBezTo>
                    <a:pt x="23" y="165"/>
                    <a:pt x="30" y="185"/>
                    <a:pt x="32" y="227"/>
                  </a:cubicBezTo>
                  <a:cubicBezTo>
                    <a:pt x="35" y="271"/>
                    <a:pt x="39" y="290"/>
                    <a:pt x="42" y="300"/>
                  </a:cubicBezTo>
                  <a:cubicBezTo>
                    <a:pt x="43" y="305"/>
                    <a:pt x="43" y="305"/>
                    <a:pt x="43" y="305"/>
                  </a:cubicBezTo>
                  <a:cubicBezTo>
                    <a:pt x="44" y="310"/>
                    <a:pt x="42" y="314"/>
                    <a:pt x="37" y="315"/>
                  </a:cubicBezTo>
                  <a:cubicBezTo>
                    <a:pt x="33" y="316"/>
                    <a:pt x="27" y="314"/>
                    <a:pt x="25" y="309"/>
                  </a:cubicBezTo>
                  <a:cubicBezTo>
                    <a:pt x="25" y="309"/>
                    <a:pt x="24" y="307"/>
                    <a:pt x="23" y="305"/>
                  </a:cubicBezTo>
                  <a:cubicBezTo>
                    <a:pt x="24" y="306"/>
                    <a:pt x="24" y="307"/>
                    <a:pt x="24" y="307"/>
                  </a:cubicBezTo>
                  <a:cubicBezTo>
                    <a:pt x="25" y="311"/>
                    <a:pt x="25" y="311"/>
                    <a:pt x="25" y="311"/>
                  </a:cubicBezTo>
                  <a:cubicBezTo>
                    <a:pt x="27" y="318"/>
                    <a:pt x="34" y="322"/>
                    <a:pt x="40" y="320"/>
                  </a:cubicBezTo>
                  <a:cubicBezTo>
                    <a:pt x="47" y="319"/>
                    <a:pt x="51" y="312"/>
                    <a:pt x="50" y="305"/>
                  </a:cubicBezTo>
                  <a:close/>
                </a:path>
              </a:pathLst>
            </a:custGeom>
            <a:solidFill>
              <a:srgbClr val="6892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493"/>
            <p:cNvSpPr>
              <a:spLocks/>
            </p:cNvSpPr>
            <p:nvPr/>
          </p:nvSpPr>
          <p:spPr bwMode="auto">
            <a:xfrm>
              <a:off x="910" y="1832"/>
              <a:ext cx="75" cy="368"/>
            </a:xfrm>
            <a:custGeom>
              <a:avLst/>
              <a:gdLst>
                <a:gd name="T0" fmla="*/ 0 w 30"/>
                <a:gd name="T1" fmla="*/ 0 h 138"/>
                <a:gd name="T2" fmla="*/ 708 w 30"/>
                <a:gd name="T3" fmla="*/ 3243 h 138"/>
                <a:gd name="T4" fmla="*/ 1175 w 30"/>
                <a:gd name="T5" fmla="*/ 6976 h 138"/>
                <a:gd name="T6" fmla="*/ 1175 w 30"/>
                <a:gd name="T7" fmla="*/ 6976 h 138"/>
                <a:gd name="T8" fmla="*/ 863 w 30"/>
                <a:gd name="T9" fmla="*/ 3243 h 138"/>
                <a:gd name="T10" fmla="*/ 50 w 30"/>
                <a:gd name="T11" fmla="*/ 0 h 138"/>
                <a:gd name="T12" fmla="*/ 0 w 30"/>
                <a:gd name="T13" fmla="*/ 0 h 1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138">
                  <a:moveTo>
                    <a:pt x="0" y="0"/>
                  </a:moveTo>
                  <a:cubicBezTo>
                    <a:pt x="12" y="16"/>
                    <a:pt x="16" y="32"/>
                    <a:pt x="18" y="64"/>
                  </a:cubicBezTo>
                  <a:cubicBezTo>
                    <a:pt x="21" y="107"/>
                    <a:pt x="27" y="127"/>
                    <a:pt x="30" y="138"/>
                  </a:cubicBezTo>
                  <a:cubicBezTo>
                    <a:pt x="30" y="138"/>
                    <a:pt x="30" y="138"/>
                    <a:pt x="30" y="138"/>
                  </a:cubicBezTo>
                  <a:cubicBezTo>
                    <a:pt x="27" y="127"/>
                    <a:pt x="25" y="107"/>
                    <a:pt x="22" y="64"/>
                  </a:cubicBezTo>
                  <a:cubicBezTo>
                    <a:pt x="20" y="31"/>
                    <a:pt x="12" y="17"/>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494"/>
            <p:cNvSpPr>
              <a:spLocks/>
            </p:cNvSpPr>
            <p:nvPr/>
          </p:nvSpPr>
          <p:spPr bwMode="auto">
            <a:xfrm>
              <a:off x="730" y="1813"/>
              <a:ext cx="180" cy="446"/>
            </a:xfrm>
            <a:custGeom>
              <a:avLst/>
              <a:gdLst>
                <a:gd name="T0" fmla="*/ 2658 w 72"/>
                <a:gd name="T1" fmla="*/ 401 h 167"/>
                <a:gd name="T2" fmla="*/ 2738 w 72"/>
                <a:gd name="T3" fmla="*/ 550 h 167"/>
                <a:gd name="T4" fmla="*/ 2783 w 72"/>
                <a:gd name="T5" fmla="*/ 513 h 167"/>
                <a:gd name="T6" fmla="*/ 2738 w 72"/>
                <a:gd name="T7" fmla="*/ 401 h 167"/>
                <a:gd name="T8" fmla="*/ 2708 w 72"/>
                <a:gd name="T9" fmla="*/ 307 h 167"/>
                <a:gd name="T10" fmla="*/ 2345 w 72"/>
                <a:gd name="T11" fmla="*/ 0 h 167"/>
                <a:gd name="T12" fmla="*/ 2113 w 72"/>
                <a:gd name="T13" fmla="*/ 206 h 167"/>
                <a:gd name="T14" fmla="*/ 1333 w 72"/>
                <a:gd name="T15" fmla="*/ 3715 h 167"/>
                <a:gd name="T16" fmla="*/ 863 w 72"/>
                <a:gd name="T17" fmla="*/ 7374 h 167"/>
                <a:gd name="T18" fmla="*/ 833 w 72"/>
                <a:gd name="T19" fmla="*/ 7638 h 167"/>
                <a:gd name="T20" fmla="*/ 783 w 72"/>
                <a:gd name="T21" fmla="*/ 7788 h 167"/>
                <a:gd name="T22" fmla="*/ 363 w 72"/>
                <a:gd name="T23" fmla="*/ 8132 h 167"/>
                <a:gd name="T24" fmla="*/ 125 w 72"/>
                <a:gd name="T25" fmla="*/ 7638 h 167"/>
                <a:gd name="T26" fmla="*/ 83 w 72"/>
                <a:gd name="T27" fmla="*/ 7489 h 167"/>
                <a:gd name="T28" fmla="*/ 50 w 72"/>
                <a:gd name="T29" fmla="*/ 7638 h 167"/>
                <a:gd name="T30" fmla="*/ 438 w 72"/>
                <a:gd name="T31" fmla="*/ 8402 h 167"/>
                <a:gd name="T32" fmla="*/ 1020 w 72"/>
                <a:gd name="T33" fmla="*/ 7945 h 167"/>
                <a:gd name="T34" fmla="*/ 1063 w 72"/>
                <a:gd name="T35" fmla="*/ 7732 h 167"/>
                <a:gd name="T36" fmla="*/ 1563 w 72"/>
                <a:gd name="T37" fmla="*/ 3774 h 167"/>
                <a:gd name="T38" fmla="*/ 2313 w 72"/>
                <a:gd name="T39" fmla="*/ 401 h 167"/>
                <a:gd name="T40" fmla="*/ 2658 w 72"/>
                <a:gd name="T41" fmla="*/ 401 h 1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2" h="167">
                  <a:moveTo>
                    <a:pt x="68" y="8"/>
                  </a:moveTo>
                  <a:cubicBezTo>
                    <a:pt x="69" y="9"/>
                    <a:pt x="69" y="10"/>
                    <a:pt x="70" y="11"/>
                  </a:cubicBezTo>
                  <a:cubicBezTo>
                    <a:pt x="71" y="11"/>
                    <a:pt x="72" y="12"/>
                    <a:pt x="71" y="10"/>
                  </a:cubicBezTo>
                  <a:cubicBezTo>
                    <a:pt x="70" y="8"/>
                    <a:pt x="70" y="8"/>
                    <a:pt x="70" y="8"/>
                  </a:cubicBezTo>
                  <a:cubicBezTo>
                    <a:pt x="70" y="8"/>
                    <a:pt x="69" y="6"/>
                    <a:pt x="69" y="6"/>
                  </a:cubicBezTo>
                  <a:cubicBezTo>
                    <a:pt x="66" y="4"/>
                    <a:pt x="63" y="0"/>
                    <a:pt x="60" y="0"/>
                  </a:cubicBezTo>
                  <a:cubicBezTo>
                    <a:pt x="57" y="1"/>
                    <a:pt x="55" y="2"/>
                    <a:pt x="54" y="4"/>
                  </a:cubicBezTo>
                  <a:cubicBezTo>
                    <a:pt x="41" y="22"/>
                    <a:pt x="36" y="39"/>
                    <a:pt x="34" y="73"/>
                  </a:cubicBezTo>
                  <a:cubicBezTo>
                    <a:pt x="31" y="115"/>
                    <a:pt x="25" y="135"/>
                    <a:pt x="22" y="145"/>
                  </a:cubicBezTo>
                  <a:cubicBezTo>
                    <a:pt x="21" y="150"/>
                    <a:pt x="21" y="150"/>
                    <a:pt x="21" y="150"/>
                  </a:cubicBezTo>
                  <a:cubicBezTo>
                    <a:pt x="20" y="153"/>
                    <a:pt x="20" y="153"/>
                    <a:pt x="20" y="153"/>
                  </a:cubicBezTo>
                  <a:cubicBezTo>
                    <a:pt x="19" y="158"/>
                    <a:pt x="14" y="161"/>
                    <a:pt x="9" y="160"/>
                  </a:cubicBezTo>
                  <a:cubicBezTo>
                    <a:pt x="5" y="159"/>
                    <a:pt x="2" y="154"/>
                    <a:pt x="3" y="150"/>
                  </a:cubicBezTo>
                  <a:cubicBezTo>
                    <a:pt x="3" y="149"/>
                    <a:pt x="3" y="148"/>
                    <a:pt x="2" y="147"/>
                  </a:cubicBezTo>
                  <a:cubicBezTo>
                    <a:pt x="1" y="150"/>
                    <a:pt x="1" y="150"/>
                    <a:pt x="1" y="150"/>
                  </a:cubicBezTo>
                  <a:cubicBezTo>
                    <a:pt x="0" y="157"/>
                    <a:pt x="4" y="163"/>
                    <a:pt x="11" y="165"/>
                  </a:cubicBezTo>
                  <a:cubicBezTo>
                    <a:pt x="17" y="167"/>
                    <a:pt x="24" y="163"/>
                    <a:pt x="26" y="156"/>
                  </a:cubicBezTo>
                  <a:cubicBezTo>
                    <a:pt x="27" y="152"/>
                    <a:pt x="27" y="152"/>
                    <a:pt x="27" y="152"/>
                  </a:cubicBezTo>
                  <a:cubicBezTo>
                    <a:pt x="30" y="143"/>
                    <a:pt x="37" y="124"/>
                    <a:pt x="40" y="74"/>
                  </a:cubicBezTo>
                  <a:cubicBezTo>
                    <a:pt x="42" y="42"/>
                    <a:pt x="47" y="25"/>
                    <a:pt x="59" y="8"/>
                  </a:cubicBezTo>
                  <a:cubicBezTo>
                    <a:pt x="61" y="6"/>
                    <a:pt x="65" y="4"/>
                    <a:pt x="68" y="8"/>
                  </a:cubicBezTo>
                  <a:close/>
                </a:path>
              </a:pathLst>
            </a:custGeom>
            <a:solidFill>
              <a:srgbClr val="6892B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495"/>
            <p:cNvSpPr>
              <a:spLocks/>
            </p:cNvSpPr>
            <p:nvPr/>
          </p:nvSpPr>
          <p:spPr bwMode="auto">
            <a:xfrm>
              <a:off x="733" y="1499"/>
              <a:ext cx="132" cy="698"/>
            </a:xfrm>
            <a:custGeom>
              <a:avLst/>
              <a:gdLst>
                <a:gd name="T0" fmla="*/ 1544 w 53"/>
                <a:gd name="T1" fmla="*/ 4422 h 262"/>
                <a:gd name="T2" fmla="*/ 1731 w 53"/>
                <a:gd name="T3" fmla="*/ 4726 h 262"/>
                <a:gd name="T4" fmla="*/ 1773 w 53"/>
                <a:gd name="T5" fmla="*/ 5144 h 262"/>
                <a:gd name="T6" fmla="*/ 570 w 53"/>
                <a:gd name="T7" fmla="*/ 9532 h 262"/>
                <a:gd name="T8" fmla="*/ 187 w 53"/>
                <a:gd name="T9" fmla="*/ 13201 h 262"/>
                <a:gd name="T10" fmla="*/ 229 w 53"/>
                <a:gd name="T11" fmla="*/ 13145 h 262"/>
                <a:gd name="T12" fmla="*/ 725 w 53"/>
                <a:gd name="T13" fmla="*/ 9532 h 262"/>
                <a:gd name="T14" fmla="*/ 1885 w 53"/>
                <a:gd name="T15" fmla="*/ 5238 h 262"/>
                <a:gd name="T16" fmla="*/ 1855 w 53"/>
                <a:gd name="T17" fmla="*/ 4577 h 262"/>
                <a:gd name="T18" fmla="*/ 1699 w 53"/>
                <a:gd name="T19" fmla="*/ 4385 h 262"/>
                <a:gd name="T20" fmla="*/ 1649 w 53"/>
                <a:gd name="T21" fmla="*/ 4329 h 262"/>
                <a:gd name="T22" fmla="*/ 75 w 53"/>
                <a:gd name="T23" fmla="*/ 0 h 262"/>
                <a:gd name="T24" fmla="*/ 75 w 53"/>
                <a:gd name="T25" fmla="*/ 0 h 262"/>
                <a:gd name="T26" fmla="*/ 1544 w 53"/>
                <a:gd name="T27" fmla="*/ 4422 h 2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3" h="262">
                  <a:moveTo>
                    <a:pt x="40" y="88"/>
                  </a:moveTo>
                  <a:cubicBezTo>
                    <a:pt x="45" y="94"/>
                    <a:pt x="45" y="94"/>
                    <a:pt x="45" y="94"/>
                  </a:cubicBezTo>
                  <a:cubicBezTo>
                    <a:pt x="49" y="98"/>
                    <a:pt x="46" y="102"/>
                    <a:pt x="46" y="102"/>
                  </a:cubicBezTo>
                  <a:cubicBezTo>
                    <a:pt x="28" y="126"/>
                    <a:pt x="18" y="146"/>
                    <a:pt x="15" y="189"/>
                  </a:cubicBezTo>
                  <a:cubicBezTo>
                    <a:pt x="12" y="233"/>
                    <a:pt x="8" y="251"/>
                    <a:pt x="5" y="262"/>
                  </a:cubicBezTo>
                  <a:cubicBezTo>
                    <a:pt x="6" y="261"/>
                    <a:pt x="6" y="261"/>
                    <a:pt x="6" y="261"/>
                  </a:cubicBezTo>
                  <a:cubicBezTo>
                    <a:pt x="9" y="251"/>
                    <a:pt x="16" y="234"/>
                    <a:pt x="19" y="189"/>
                  </a:cubicBezTo>
                  <a:cubicBezTo>
                    <a:pt x="22" y="147"/>
                    <a:pt x="31" y="128"/>
                    <a:pt x="49" y="104"/>
                  </a:cubicBezTo>
                  <a:cubicBezTo>
                    <a:pt x="51" y="102"/>
                    <a:pt x="53" y="96"/>
                    <a:pt x="48" y="91"/>
                  </a:cubicBezTo>
                  <a:cubicBezTo>
                    <a:pt x="48" y="91"/>
                    <a:pt x="44" y="87"/>
                    <a:pt x="44" y="87"/>
                  </a:cubicBezTo>
                  <a:cubicBezTo>
                    <a:pt x="43" y="86"/>
                    <a:pt x="43" y="86"/>
                    <a:pt x="43" y="86"/>
                  </a:cubicBezTo>
                  <a:cubicBezTo>
                    <a:pt x="7" y="47"/>
                    <a:pt x="0" y="33"/>
                    <a:pt x="2" y="0"/>
                  </a:cubicBezTo>
                  <a:cubicBezTo>
                    <a:pt x="2" y="0"/>
                    <a:pt x="2" y="0"/>
                    <a:pt x="2" y="0"/>
                  </a:cubicBezTo>
                  <a:cubicBezTo>
                    <a:pt x="0" y="34"/>
                    <a:pt x="3" y="49"/>
                    <a:pt x="40" y="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496"/>
            <p:cNvSpPr>
              <a:spLocks/>
            </p:cNvSpPr>
            <p:nvPr/>
          </p:nvSpPr>
          <p:spPr bwMode="auto">
            <a:xfrm>
              <a:off x="923" y="1437"/>
              <a:ext cx="85" cy="243"/>
            </a:xfrm>
            <a:custGeom>
              <a:avLst/>
              <a:gdLst>
                <a:gd name="T0" fmla="*/ 1020 w 34"/>
                <a:gd name="T1" fmla="*/ 0 h 91"/>
                <a:gd name="T2" fmla="*/ 1063 w 34"/>
                <a:gd name="T3" fmla="*/ 1276 h 91"/>
                <a:gd name="T4" fmla="*/ 0 w 34"/>
                <a:gd name="T5" fmla="*/ 4628 h 91"/>
                <a:gd name="T6" fmla="*/ 0 w 34"/>
                <a:gd name="T7" fmla="*/ 4628 h 91"/>
                <a:gd name="T8" fmla="*/ 1175 w 34"/>
                <a:gd name="T9" fmla="*/ 1370 h 91"/>
                <a:gd name="T10" fmla="*/ 1020 w 34"/>
                <a:gd name="T11" fmla="*/ 0 h 9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 h="91">
                  <a:moveTo>
                    <a:pt x="26" y="0"/>
                  </a:moveTo>
                  <a:cubicBezTo>
                    <a:pt x="27" y="25"/>
                    <a:pt x="27" y="25"/>
                    <a:pt x="27" y="25"/>
                  </a:cubicBezTo>
                  <a:cubicBezTo>
                    <a:pt x="29" y="53"/>
                    <a:pt x="29" y="60"/>
                    <a:pt x="0" y="91"/>
                  </a:cubicBezTo>
                  <a:cubicBezTo>
                    <a:pt x="0" y="91"/>
                    <a:pt x="0" y="91"/>
                    <a:pt x="0" y="91"/>
                  </a:cubicBezTo>
                  <a:cubicBezTo>
                    <a:pt x="34" y="63"/>
                    <a:pt x="31" y="55"/>
                    <a:pt x="30" y="27"/>
                  </a:cubicBezTo>
                  <a:cubicBezTo>
                    <a:pt x="26" y="0"/>
                    <a:pt x="26" y="0"/>
                    <a:pt x="2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497"/>
            <p:cNvSpPr>
              <a:spLocks/>
            </p:cNvSpPr>
            <p:nvPr/>
          </p:nvSpPr>
          <p:spPr bwMode="auto">
            <a:xfrm>
              <a:off x="725" y="1400"/>
              <a:ext cx="328" cy="859"/>
            </a:xfrm>
            <a:custGeom>
              <a:avLst/>
              <a:gdLst>
                <a:gd name="T0" fmla="*/ 4948 w 131"/>
                <a:gd name="T1" fmla="*/ 15243 h 322"/>
                <a:gd name="T2" fmla="*/ 4602 w 131"/>
                <a:gd name="T3" fmla="*/ 11543 h 322"/>
                <a:gd name="T4" fmla="*/ 3423 w 131"/>
                <a:gd name="T5" fmla="*/ 7045 h 322"/>
                <a:gd name="T6" fmla="*/ 3423 w 131"/>
                <a:gd name="T7" fmla="*/ 6683 h 322"/>
                <a:gd name="T8" fmla="*/ 3736 w 131"/>
                <a:gd name="T9" fmla="*/ 6285 h 322"/>
                <a:gd name="T10" fmla="*/ 5103 w 131"/>
                <a:gd name="T11" fmla="*/ 1878 h 322"/>
                <a:gd name="T12" fmla="*/ 5023 w 131"/>
                <a:gd name="T13" fmla="*/ 662 h 322"/>
                <a:gd name="T14" fmla="*/ 4519 w 131"/>
                <a:gd name="T15" fmla="*/ 56 h 322"/>
                <a:gd name="T16" fmla="*/ 3999 w 131"/>
                <a:gd name="T17" fmla="*/ 662 h 322"/>
                <a:gd name="T18" fmla="*/ 3999 w 131"/>
                <a:gd name="T19" fmla="*/ 1915 h 322"/>
                <a:gd name="T20" fmla="*/ 2902 w 131"/>
                <a:gd name="T21" fmla="*/ 5317 h 322"/>
                <a:gd name="T22" fmla="*/ 2243 w 131"/>
                <a:gd name="T23" fmla="*/ 5317 h 322"/>
                <a:gd name="T24" fmla="*/ 1147 w 131"/>
                <a:gd name="T25" fmla="*/ 1915 h 322"/>
                <a:gd name="T26" fmla="*/ 1147 w 131"/>
                <a:gd name="T27" fmla="*/ 662 h 322"/>
                <a:gd name="T28" fmla="*/ 626 w 131"/>
                <a:gd name="T29" fmla="*/ 56 h 322"/>
                <a:gd name="T30" fmla="*/ 125 w 131"/>
                <a:gd name="T31" fmla="*/ 662 h 322"/>
                <a:gd name="T32" fmla="*/ 50 w 131"/>
                <a:gd name="T33" fmla="*/ 1878 h 322"/>
                <a:gd name="T34" fmla="*/ 1410 w 131"/>
                <a:gd name="T35" fmla="*/ 6285 h 322"/>
                <a:gd name="T36" fmla="*/ 1650 w 131"/>
                <a:gd name="T37" fmla="*/ 6589 h 322"/>
                <a:gd name="T38" fmla="*/ 1693 w 131"/>
                <a:gd name="T39" fmla="*/ 7080 h 322"/>
                <a:gd name="T40" fmla="*/ 551 w 131"/>
                <a:gd name="T41" fmla="*/ 11543 h 322"/>
                <a:gd name="T42" fmla="*/ 208 w 131"/>
                <a:gd name="T43" fmla="*/ 15187 h 322"/>
                <a:gd name="T44" fmla="*/ 125 w 131"/>
                <a:gd name="T45" fmla="*/ 15457 h 322"/>
                <a:gd name="T46" fmla="*/ 521 w 131"/>
                <a:gd name="T47" fmla="*/ 16212 h 322"/>
                <a:gd name="T48" fmla="*/ 1097 w 131"/>
                <a:gd name="T49" fmla="*/ 15755 h 322"/>
                <a:gd name="T50" fmla="*/ 1147 w 131"/>
                <a:gd name="T51" fmla="*/ 15550 h 322"/>
                <a:gd name="T52" fmla="*/ 1650 w 131"/>
                <a:gd name="T53" fmla="*/ 11599 h 322"/>
                <a:gd name="T54" fmla="*/ 2401 w 131"/>
                <a:gd name="T55" fmla="*/ 8257 h 322"/>
                <a:gd name="T56" fmla="*/ 2747 w 131"/>
                <a:gd name="T57" fmla="*/ 8257 h 322"/>
                <a:gd name="T58" fmla="*/ 3498 w 131"/>
                <a:gd name="T59" fmla="*/ 11599 h 322"/>
                <a:gd name="T60" fmla="*/ 3999 w 131"/>
                <a:gd name="T61" fmla="*/ 15550 h 322"/>
                <a:gd name="T62" fmla="*/ 4049 w 131"/>
                <a:gd name="T63" fmla="*/ 15755 h 322"/>
                <a:gd name="T64" fmla="*/ 4632 w 131"/>
                <a:gd name="T65" fmla="*/ 16212 h 322"/>
                <a:gd name="T66" fmla="*/ 5023 w 131"/>
                <a:gd name="T67" fmla="*/ 15457 h 322"/>
                <a:gd name="T68" fmla="*/ 4948 w 131"/>
                <a:gd name="T69" fmla="*/ 15243 h 32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31" h="322">
                  <a:moveTo>
                    <a:pt x="126" y="301"/>
                  </a:moveTo>
                  <a:cubicBezTo>
                    <a:pt x="124" y="292"/>
                    <a:pt x="120" y="274"/>
                    <a:pt x="117" y="228"/>
                  </a:cubicBezTo>
                  <a:cubicBezTo>
                    <a:pt x="114" y="185"/>
                    <a:pt x="107" y="164"/>
                    <a:pt x="87" y="139"/>
                  </a:cubicBezTo>
                  <a:cubicBezTo>
                    <a:pt x="86" y="138"/>
                    <a:pt x="85" y="135"/>
                    <a:pt x="87" y="132"/>
                  </a:cubicBezTo>
                  <a:cubicBezTo>
                    <a:pt x="90" y="130"/>
                    <a:pt x="92" y="127"/>
                    <a:pt x="95" y="124"/>
                  </a:cubicBezTo>
                  <a:cubicBezTo>
                    <a:pt x="131" y="86"/>
                    <a:pt x="131" y="71"/>
                    <a:pt x="130" y="37"/>
                  </a:cubicBezTo>
                  <a:cubicBezTo>
                    <a:pt x="128" y="13"/>
                    <a:pt x="128" y="13"/>
                    <a:pt x="128" y="13"/>
                  </a:cubicBezTo>
                  <a:cubicBezTo>
                    <a:pt x="127" y="6"/>
                    <a:pt x="122" y="0"/>
                    <a:pt x="115" y="1"/>
                  </a:cubicBezTo>
                  <a:cubicBezTo>
                    <a:pt x="108" y="1"/>
                    <a:pt x="102" y="6"/>
                    <a:pt x="102" y="13"/>
                  </a:cubicBezTo>
                  <a:cubicBezTo>
                    <a:pt x="102" y="38"/>
                    <a:pt x="102" y="38"/>
                    <a:pt x="102" y="38"/>
                  </a:cubicBezTo>
                  <a:cubicBezTo>
                    <a:pt x="103" y="66"/>
                    <a:pt x="104" y="74"/>
                    <a:pt x="74" y="105"/>
                  </a:cubicBezTo>
                  <a:cubicBezTo>
                    <a:pt x="70" y="110"/>
                    <a:pt x="63" y="111"/>
                    <a:pt x="57" y="105"/>
                  </a:cubicBezTo>
                  <a:cubicBezTo>
                    <a:pt x="27" y="74"/>
                    <a:pt x="28" y="66"/>
                    <a:pt x="29" y="38"/>
                  </a:cubicBezTo>
                  <a:cubicBezTo>
                    <a:pt x="29" y="13"/>
                    <a:pt x="29" y="13"/>
                    <a:pt x="29" y="13"/>
                  </a:cubicBezTo>
                  <a:cubicBezTo>
                    <a:pt x="29" y="6"/>
                    <a:pt x="23" y="1"/>
                    <a:pt x="16" y="1"/>
                  </a:cubicBezTo>
                  <a:cubicBezTo>
                    <a:pt x="9" y="0"/>
                    <a:pt x="4" y="6"/>
                    <a:pt x="3" y="13"/>
                  </a:cubicBezTo>
                  <a:cubicBezTo>
                    <a:pt x="1" y="37"/>
                    <a:pt x="1" y="37"/>
                    <a:pt x="1" y="37"/>
                  </a:cubicBezTo>
                  <a:cubicBezTo>
                    <a:pt x="0" y="71"/>
                    <a:pt x="0" y="86"/>
                    <a:pt x="36" y="124"/>
                  </a:cubicBezTo>
                  <a:cubicBezTo>
                    <a:pt x="38" y="126"/>
                    <a:pt x="40" y="128"/>
                    <a:pt x="42" y="130"/>
                  </a:cubicBezTo>
                  <a:cubicBezTo>
                    <a:pt x="46" y="134"/>
                    <a:pt x="44" y="139"/>
                    <a:pt x="43" y="140"/>
                  </a:cubicBezTo>
                  <a:cubicBezTo>
                    <a:pt x="24" y="165"/>
                    <a:pt x="17" y="185"/>
                    <a:pt x="14" y="228"/>
                  </a:cubicBezTo>
                  <a:cubicBezTo>
                    <a:pt x="11" y="274"/>
                    <a:pt x="7" y="292"/>
                    <a:pt x="5" y="300"/>
                  </a:cubicBezTo>
                  <a:cubicBezTo>
                    <a:pt x="3" y="305"/>
                    <a:pt x="3" y="305"/>
                    <a:pt x="3" y="305"/>
                  </a:cubicBezTo>
                  <a:cubicBezTo>
                    <a:pt x="2" y="312"/>
                    <a:pt x="6" y="318"/>
                    <a:pt x="13" y="320"/>
                  </a:cubicBezTo>
                  <a:cubicBezTo>
                    <a:pt x="19" y="322"/>
                    <a:pt x="26" y="318"/>
                    <a:pt x="28" y="311"/>
                  </a:cubicBezTo>
                  <a:cubicBezTo>
                    <a:pt x="29" y="307"/>
                    <a:pt x="29" y="307"/>
                    <a:pt x="29" y="307"/>
                  </a:cubicBezTo>
                  <a:cubicBezTo>
                    <a:pt x="32" y="298"/>
                    <a:pt x="39" y="279"/>
                    <a:pt x="42" y="229"/>
                  </a:cubicBezTo>
                  <a:cubicBezTo>
                    <a:pt x="44" y="197"/>
                    <a:pt x="49" y="180"/>
                    <a:pt x="61" y="163"/>
                  </a:cubicBezTo>
                  <a:cubicBezTo>
                    <a:pt x="63" y="161"/>
                    <a:pt x="67" y="159"/>
                    <a:pt x="70" y="163"/>
                  </a:cubicBezTo>
                  <a:cubicBezTo>
                    <a:pt x="82" y="180"/>
                    <a:pt x="87" y="197"/>
                    <a:pt x="89" y="229"/>
                  </a:cubicBezTo>
                  <a:cubicBezTo>
                    <a:pt x="92" y="279"/>
                    <a:pt x="99" y="298"/>
                    <a:pt x="102" y="307"/>
                  </a:cubicBezTo>
                  <a:cubicBezTo>
                    <a:pt x="103" y="311"/>
                    <a:pt x="103" y="311"/>
                    <a:pt x="103" y="311"/>
                  </a:cubicBezTo>
                  <a:cubicBezTo>
                    <a:pt x="105" y="318"/>
                    <a:pt x="112" y="322"/>
                    <a:pt x="118" y="320"/>
                  </a:cubicBezTo>
                  <a:cubicBezTo>
                    <a:pt x="125" y="319"/>
                    <a:pt x="129" y="312"/>
                    <a:pt x="128" y="305"/>
                  </a:cubicBezTo>
                  <a:lnTo>
                    <a:pt x="126" y="301"/>
                  </a:lnTo>
                  <a:close/>
                </a:path>
              </a:pathLst>
            </a:custGeom>
            <a:noFill/>
            <a:ln w="11113" cap="rnd">
              <a:solidFill>
                <a:srgbClr val="58585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13" name="Picture 472" descr="H:\DOM_DMA_DIM\INTERNET\Projets web\SMART\cliparts\Lot15\allele01.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2812" y="2568205"/>
            <a:ext cx="165040" cy="15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72" descr="H:\DOM_DMA_DIM\INTERNET\Projets web\SMART\cliparts\Lot15\allele01.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0612" y="2579455"/>
            <a:ext cx="165040" cy="15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2" descr="H:\DOM_DMA_DIM\INTERNET\Projets web\SMART\cliparts\Lot15\allele01.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1192" y="2579455"/>
            <a:ext cx="165040" cy="15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72" descr="H:\DOM_DMA_DIM\INTERNET\Projets web\SMART\cliparts\Lot15\allele01.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9883" y="2579455"/>
            <a:ext cx="165040" cy="15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8661833" y="4982934"/>
            <a:ext cx="2496366" cy="400110"/>
          </a:xfrm>
          <a:prstGeom prst="rect">
            <a:avLst/>
          </a:prstGeom>
          <a:noFill/>
        </p:spPr>
        <p:txBody>
          <a:bodyPr wrap="square" rtlCol="0">
            <a:spAutoFit/>
          </a:bodyPr>
          <a:lstStyle/>
          <a:p>
            <a:r>
              <a:rPr lang="en-US" sz="2000" b="1" dirty="0" smtClean="0"/>
              <a:t>Gene:  Blood Group</a:t>
            </a:r>
            <a:endParaRPr lang="en-US" sz="2000" b="1" dirty="0"/>
          </a:p>
        </p:txBody>
      </p:sp>
      <p:sp>
        <p:nvSpPr>
          <p:cNvPr id="8" name="TextBox 7"/>
          <p:cNvSpPr txBox="1"/>
          <p:nvPr/>
        </p:nvSpPr>
        <p:spPr>
          <a:xfrm>
            <a:off x="8661833" y="4593702"/>
            <a:ext cx="2797634" cy="400110"/>
          </a:xfrm>
          <a:prstGeom prst="rect">
            <a:avLst/>
          </a:prstGeom>
          <a:noFill/>
        </p:spPr>
        <p:txBody>
          <a:bodyPr wrap="square" rtlCol="0">
            <a:spAutoFit/>
          </a:bodyPr>
          <a:lstStyle/>
          <a:p>
            <a:r>
              <a:rPr lang="en-US" sz="2000" b="1" dirty="0" smtClean="0"/>
              <a:t>Pair of chromosome 6</a:t>
            </a:r>
            <a:endParaRPr lang="en-US" sz="2000" b="1" dirty="0"/>
          </a:p>
        </p:txBody>
      </p:sp>
      <p:sp>
        <p:nvSpPr>
          <p:cNvPr id="51" name="TextBox 50"/>
          <p:cNvSpPr txBox="1"/>
          <p:nvPr/>
        </p:nvSpPr>
        <p:spPr>
          <a:xfrm>
            <a:off x="8526840" y="2428086"/>
            <a:ext cx="435027" cy="369332"/>
          </a:xfrm>
          <a:prstGeom prst="rect">
            <a:avLst/>
          </a:prstGeom>
          <a:noFill/>
        </p:spPr>
        <p:txBody>
          <a:bodyPr wrap="square" rtlCol="0">
            <a:spAutoFit/>
          </a:bodyPr>
          <a:lstStyle/>
          <a:p>
            <a:r>
              <a:rPr lang="en-US" dirty="0" smtClean="0"/>
              <a:t>A</a:t>
            </a:r>
            <a:endParaRPr lang="en-US" dirty="0"/>
          </a:p>
        </p:txBody>
      </p:sp>
      <p:sp>
        <p:nvSpPr>
          <p:cNvPr id="52" name="TextBox 51"/>
          <p:cNvSpPr txBox="1"/>
          <p:nvPr/>
        </p:nvSpPr>
        <p:spPr>
          <a:xfrm>
            <a:off x="9266426" y="2422738"/>
            <a:ext cx="435027" cy="369332"/>
          </a:xfrm>
          <a:prstGeom prst="rect">
            <a:avLst/>
          </a:prstGeom>
          <a:noFill/>
        </p:spPr>
        <p:txBody>
          <a:bodyPr wrap="square" rtlCol="0">
            <a:spAutoFit/>
          </a:bodyPr>
          <a:lstStyle/>
          <a:p>
            <a:r>
              <a:rPr lang="en-US" dirty="0" smtClean="0"/>
              <a:t>A</a:t>
            </a:r>
            <a:endParaRPr lang="en-US" dirty="0"/>
          </a:p>
        </p:txBody>
      </p:sp>
      <p:sp>
        <p:nvSpPr>
          <p:cNvPr id="53" name="TextBox 52"/>
          <p:cNvSpPr txBox="1"/>
          <p:nvPr/>
        </p:nvSpPr>
        <p:spPr>
          <a:xfrm>
            <a:off x="9983005" y="2447102"/>
            <a:ext cx="353543" cy="369332"/>
          </a:xfrm>
          <a:prstGeom prst="rect">
            <a:avLst/>
          </a:prstGeom>
          <a:noFill/>
        </p:spPr>
        <p:txBody>
          <a:bodyPr wrap="square" rtlCol="0">
            <a:spAutoFit/>
          </a:bodyPr>
          <a:lstStyle/>
          <a:p>
            <a:r>
              <a:rPr lang="en-US" dirty="0" smtClean="0"/>
              <a:t>B</a:t>
            </a:r>
            <a:endParaRPr lang="en-US" dirty="0"/>
          </a:p>
        </p:txBody>
      </p:sp>
      <p:sp>
        <p:nvSpPr>
          <p:cNvPr id="54" name="TextBox 53"/>
          <p:cNvSpPr txBox="1"/>
          <p:nvPr/>
        </p:nvSpPr>
        <p:spPr>
          <a:xfrm>
            <a:off x="10658563" y="2454114"/>
            <a:ext cx="379860" cy="369332"/>
          </a:xfrm>
          <a:prstGeom prst="rect">
            <a:avLst/>
          </a:prstGeom>
          <a:noFill/>
        </p:spPr>
        <p:txBody>
          <a:bodyPr wrap="square" rtlCol="0">
            <a:spAutoFit/>
          </a:bodyPr>
          <a:lstStyle/>
          <a:p>
            <a:r>
              <a:rPr lang="en-US" dirty="0" smtClean="0"/>
              <a:t>B</a:t>
            </a:r>
            <a:endParaRPr lang="en-US" dirty="0"/>
          </a:p>
        </p:txBody>
      </p:sp>
      <p:cxnSp>
        <p:nvCxnSpPr>
          <p:cNvPr id="56" name="Straight Arrow Connector 55"/>
          <p:cNvCxnSpPr>
            <a:stCxn id="59" idx="2"/>
          </p:cNvCxnSpPr>
          <p:nvPr/>
        </p:nvCxnSpPr>
        <p:spPr>
          <a:xfrm flipH="1">
            <a:off x="8984874" y="1678961"/>
            <a:ext cx="202191" cy="8136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59" idx="2"/>
            <a:endCxn id="52" idx="3"/>
          </p:cNvCxnSpPr>
          <p:nvPr/>
        </p:nvCxnSpPr>
        <p:spPr>
          <a:xfrm>
            <a:off x="9187065" y="1678961"/>
            <a:ext cx="514388" cy="928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8140619" y="1309629"/>
            <a:ext cx="2092892" cy="369332"/>
          </a:xfrm>
          <a:prstGeom prst="rect">
            <a:avLst/>
          </a:prstGeom>
          <a:noFill/>
        </p:spPr>
        <p:txBody>
          <a:bodyPr wrap="square" rtlCol="0">
            <a:spAutoFit/>
          </a:bodyPr>
          <a:lstStyle/>
          <a:p>
            <a:r>
              <a:rPr lang="en-US" dirty="0" smtClean="0"/>
              <a:t>Sister chromatids</a:t>
            </a:r>
            <a:endParaRPr lang="en-US" dirty="0"/>
          </a:p>
        </p:txBody>
      </p:sp>
      <p:cxnSp>
        <p:nvCxnSpPr>
          <p:cNvPr id="62" name="Straight Arrow Connector 61"/>
          <p:cNvCxnSpPr>
            <a:stCxn id="64" idx="2"/>
            <a:endCxn id="53" idx="0"/>
          </p:cNvCxnSpPr>
          <p:nvPr/>
        </p:nvCxnSpPr>
        <p:spPr>
          <a:xfrm flipH="1">
            <a:off x="10159777" y="1694327"/>
            <a:ext cx="878646" cy="752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64" idx="2"/>
            <a:endCxn id="54" idx="1"/>
          </p:cNvCxnSpPr>
          <p:nvPr/>
        </p:nvCxnSpPr>
        <p:spPr>
          <a:xfrm flipH="1">
            <a:off x="10658563" y="1694327"/>
            <a:ext cx="379860" cy="944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9991977" y="1324995"/>
            <a:ext cx="2092892" cy="369332"/>
          </a:xfrm>
          <a:prstGeom prst="rect">
            <a:avLst/>
          </a:prstGeom>
          <a:noFill/>
        </p:spPr>
        <p:txBody>
          <a:bodyPr wrap="square" rtlCol="0">
            <a:spAutoFit/>
          </a:bodyPr>
          <a:lstStyle/>
          <a:p>
            <a:r>
              <a:rPr lang="en-US" dirty="0" smtClean="0"/>
              <a:t>Sister chromatids</a:t>
            </a:r>
            <a:endParaRPr lang="en-US" dirty="0"/>
          </a:p>
        </p:txBody>
      </p:sp>
    </p:spTree>
    <p:extLst>
      <p:ext uri="{BB962C8B-B14F-4D97-AF65-F5344CB8AC3E}">
        <p14:creationId xmlns:p14="http://schemas.microsoft.com/office/powerpoint/2010/main" val="2507420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Transmission of alleles to the </a:t>
            </a:r>
            <a:r>
              <a:rPr lang="en-US" dirty="0" err="1" smtClean="0"/>
              <a:t>offsprings</a:t>
            </a:r>
            <a:endParaRPr lang="en-US" dirty="0"/>
          </a:p>
        </p:txBody>
      </p:sp>
      <p:sp>
        <p:nvSpPr>
          <p:cNvPr id="3" name="Content Placeholder 2"/>
          <p:cNvSpPr>
            <a:spLocks noGrp="1"/>
          </p:cNvSpPr>
          <p:nvPr>
            <p:ph idx="1"/>
          </p:nvPr>
        </p:nvSpPr>
        <p:spPr>
          <a:xfrm>
            <a:off x="838200" y="1825625"/>
            <a:ext cx="10515600" cy="4810702"/>
          </a:xfrm>
        </p:spPr>
        <p:txBody>
          <a:bodyPr>
            <a:normAutofit fontScale="77500" lnSpcReduction="20000"/>
          </a:bodyPr>
          <a:lstStyle/>
          <a:p>
            <a:pPr marL="0" indent="0">
              <a:buNone/>
            </a:pPr>
            <a:r>
              <a:rPr lang="en-US" b="1" dirty="0" smtClean="0"/>
              <a:t>Application 1</a:t>
            </a:r>
            <a:r>
              <a:rPr lang="en-US" dirty="0" smtClean="0"/>
              <a:t>: </a:t>
            </a:r>
            <a:r>
              <a:rPr lang="en-US" b="1" u="sng" dirty="0"/>
              <a:t>Refer to page 44- paragraph 1- doc. c</a:t>
            </a:r>
            <a:endParaRPr lang="en-US" dirty="0" smtClean="0"/>
          </a:p>
          <a:p>
            <a:pPr marL="0" indent="0">
              <a:buNone/>
            </a:pPr>
            <a:r>
              <a:rPr lang="en-US" dirty="0"/>
              <a:t>We cross a true-breeding female gray mouse with a true-breeding white black mouse. All descendants are gray.</a:t>
            </a:r>
          </a:p>
          <a:p>
            <a:pPr marL="514350" lvl="0" indent="-514350">
              <a:buFont typeface="+mj-lt"/>
              <a:buAutoNum type="arabicPeriod"/>
            </a:pPr>
            <a:r>
              <a:rPr lang="en-US" dirty="0"/>
              <a:t>What can you deduce from his cross?</a:t>
            </a:r>
          </a:p>
          <a:p>
            <a:pPr marL="514350" lvl="0" indent="-514350">
              <a:buFont typeface="+mj-lt"/>
              <a:buAutoNum type="arabicPeriod"/>
            </a:pPr>
            <a:r>
              <a:rPr lang="en-US" dirty="0"/>
              <a:t>Make a factorial analysis of this cross to validate the obtained results.</a:t>
            </a:r>
          </a:p>
          <a:p>
            <a:pPr marL="514350" lvl="0" indent="-514350">
              <a:buFont typeface="+mj-lt"/>
              <a:buAutoNum type="arabicPeriod"/>
            </a:pPr>
            <a:r>
              <a:rPr lang="en-US" dirty="0"/>
              <a:t>Make a chromosomal analysis of this cross to prove the phenotypic results</a:t>
            </a:r>
            <a:r>
              <a:rPr lang="en-US" dirty="0" smtClean="0"/>
              <a:t>.</a:t>
            </a:r>
            <a:br>
              <a:rPr lang="en-US" dirty="0" smtClean="0"/>
            </a:br>
            <a:endParaRPr lang="en-US" dirty="0"/>
          </a:p>
          <a:p>
            <a:r>
              <a:rPr lang="en-US" dirty="0"/>
              <a:t>We cross the obtained gray mice together (F1 x F1) we obtain 9 gray mice and 3 white mice.</a:t>
            </a:r>
          </a:p>
          <a:p>
            <a:pPr marL="514350" lvl="0" indent="-514350">
              <a:buFont typeface="+mj-lt"/>
              <a:buAutoNum type="arabicPeriod" startAt="4"/>
            </a:pPr>
            <a:r>
              <a:rPr lang="en-US" dirty="0"/>
              <a:t>Name this cross.</a:t>
            </a:r>
          </a:p>
          <a:p>
            <a:pPr marL="514350" lvl="0" indent="-514350">
              <a:buFont typeface="+mj-lt"/>
              <a:buAutoNum type="arabicPeriod" startAt="4"/>
            </a:pPr>
            <a:r>
              <a:rPr lang="en-US" dirty="0"/>
              <a:t>Calculate the phenotypic ratios of the descendants </a:t>
            </a:r>
          </a:p>
          <a:p>
            <a:pPr marL="514350" lvl="0" indent="-514350">
              <a:buFont typeface="+mj-lt"/>
              <a:buAutoNum type="arabicPeriod" startAt="4"/>
            </a:pPr>
            <a:r>
              <a:rPr lang="en-US" dirty="0"/>
              <a:t>Make an analysis of this cross</a:t>
            </a:r>
          </a:p>
          <a:p>
            <a:pPr marL="514350" lvl="0" indent="-514350">
              <a:buFont typeface="+mj-lt"/>
              <a:buAutoNum type="arabicPeriod" startAt="4"/>
            </a:pPr>
            <a:r>
              <a:rPr lang="en-US" dirty="0"/>
              <a:t>Draw a chromosomal diagram (representation) showing the formation of gametes by father (white) and another diagram for F1.</a:t>
            </a:r>
          </a:p>
          <a:p>
            <a:endParaRPr lang="en-US" dirty="0"/>
          </a:p>
        </p:txBody>
      </p:sp>
    </p:spTree>
    <p:extLst>
      <p:ext uri="{BB962C8B-B14F-4D97-AF65-F5344CB8AC3E}">
        <p14:creationId xmlns:p14="http://schemas.microsoft.com/office/powerpoint/2010/main" val="12845009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1595</Words>
  <Application>Microsoft Office PowerPoint</Application>
  <PresentationFormat>Widescreen</PresentationFormat>
  <Paragraphs>291</Paragraphs>
  <Slides>29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Arial</vt:lpstr>
      <vt:lpstr>Calibri</vt:lpstr>
      <vt:lpstr>Calibri Light</vt:lpstr>
      <vt:lpstr>Times New Roman</vt:lpstr>
      <vt:lpstr>Wingdings</vt:lpstr>
      <vt:lpstr>Office Theme</vt:lpstr>
      <vt:lpstr>Microsoft Word Document</vt:lpstr>
      <vt:lpstr>Chapter 2:   Transmission of Genes  &amp;  Genetic Recombination</vt:lpstr>
      <vt:lpstr>Document 1: Hereditary traits and genes</vt:lpstr>
      <vt:lpstr>Phenotypes and Genotypes</vt:lpstr>
      <vt:lpstr>PowerPoint Presentation</vt:lpstr>
      <vt:lpstr>PowerPoint Presentation</vt:lpstr>
      <vt:lpstr>Document 2: Transmission of allelic genes</vt:lpstr>
      <vt:lpstr>Recalling Genetic Terms</vt:lpstr>
      <vt:lpstr>Recalling Genetic Terms</vt:lpstr>
      <vt:lpstr>Transmission of alleles to the offsprings</vt:lpstr>
      <vt:lpstr>PowerPoint Presentation</vt:lpstr>
      <vt:lpstr>PowerPoint Presentation</vt:lpstr>
      <vt:lpstr>PowerPoint Presentation</vt:lpstr>
      <vt:lpstr>PowerPoint Presentation</vt:lpstr>
      <vt:lpstr>PowerPoint Presentation</vt:lpstr>
      <vt:lpstr>PowerPoint Presentation</vt:lpstr>
      <vt:lpstr>Test Cross</vt:lpstr>
      <vt:lpstr>PowerPoint Presentation</vt:lpstr>
      <vt:lpstr>PowerPoint Presentation</vt:lpstr>
      <vt:lpstr>Transmission of alleles in case of codominance and incomplete dominance</vt:lpstr>
      <vt:lpstr>PowerPoint Presentation</vt:lpstr>
      <vt:lpstr>PowerPoint Presentation</vt:lpstr>
      <vt:lpstr>PowerPoint Presentation</vt:lpstr>
      <vt:lpstr>PowerPoint Presentation</vt:lpstr>
      <vt:lpstr>Transmission of Lethal allele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Transmission of Genes  &amp;  Genetic Recombination</dc:title>
  <dc:creator>Hsen</dc:creator>
  <cp:lastModifiedBy>Hsen</cp:lastModifiedBy>
  <cp:revision>2</cp:revision>
  <dcterms:created xsi:type="dcterms:W3CDTF">2020-10-17T15:46:58Z</dcterms:created>
  <dcterms:modified xsi:type="dcterms:W3CDTF">2020-10-17T16:12:01Z</dcterms:modified>
</cp:coreProperties>
</file>