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5F0C4-8C5E-493A-BAF4-5BA3CD8D1DCC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36CD7-B1E9-4383-B615-ABFE84A84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36CD7-B1E9-4383-B615-ABFE84A841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0437B-353C-4781-A37A-4BD9160FFE1C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AA71C-51B0-4D58-8694-DF5D72D1F41D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8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33CB-BD7C-4F61-8CC5-44C1AF750F32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4987-6B55-43BB-8757-1825F6345A33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9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1A86C-F11F-4C97-8219-FC492FD2CDB8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915B8-C00D-4DA5-943B-CABEB82167D1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F596-0220-44DC-A833-D5ACB9B1BEFB}" type="datetime1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1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9378-CC3B-4CBC-9B9C-4D86AB7ADFFA}" type="datetime1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26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1F64-F5F9-436B-8133-6394ACB2BEE6}" type="datetime1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8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2D24A-34DC-4C5B-9679-6E1820AC5DD6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9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320A-A191-4482-9CF2-112818979A89}" type="datetime1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2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91AAC-804E-4B3D-BF89-0CDEE42C5E4F}" type="datetime1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2EFF-EB73-4BE7-8574-25F6F8251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1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50" y="0"/>
            <a:ext cx="5962650" cy="5962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6237"/>
            <a:ext cx="5190186" cy="166137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7030A0"/>
                </a:solidFill>
              </a:rPr>
              <a:t>Part 2:chemical kinetics</a:t>
            </a:r>
            <a:endParaRPr lang="en-US" sz="40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344461"/>
            <a:ext cx="5383369" cy="1655762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Chapter 2: rate of the reaction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/>
              <a:t>Hussein </a:t>
            </a:r>
            <a:r>
              <a:rPr lang="en-US" sz="1400" dirty="0" err="1" smtClean="0"/>
              <a:t>Semaan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12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2.2-Instantaneous rate of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disappearance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marR="0" indent="-28575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The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instantaneous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rate of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disappearance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of a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reactant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at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instant t</a:t>
                </a:r>
                <a:r>
                  <a:rPr lang="fr-FR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is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equal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 : </a:t>
                </a:r>
                <a:endParaRPr lang="en-US" dirty="0">
                  <a:solidFill>
                    <a:schemeClr val="accent1"/>
                  </a:solidFill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1200"/>
                  </a:spcBef>
                  <a:buNone/>
                </a:pPr>
                <a:r>
                  <a:rPr lang="fr-FR" b="1" dirty="0" smtClean="0">
                    <a:solidFill>
                      <a:schemeClr val="accent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</a:t>
                </a:r>
                <a:r>
                  <a:rPr lang="fr-FR" b="1" dirty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</a:t>
                </a:r>
                <a:r>
                  <a:rPr lang="fr-FR" b="1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(R)</a:t>
                </a:r>
                <a:r>
                  <a:rPr lang="fr-FR" b="1" baseline="-25000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</a:t>
                </a:r>
                <a:r>
                  <a:rPr lang="fr-FR" b="1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b="1" dirty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𝒅𝒏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accent1"/>
                  </a:solidFill>
                  <a:latin typeface="Comic Sans MS" panose="030F0702030302020204" pitchFamily="66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1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9549"/>
                <a:ext cx="10515600" cy="5597414"/>
              </a:xfrm>
            </p:spPr>
            <p:txBody>
              <a:bodyPr/>
              <a:lstStyle/>
              <a:p>
                <a:r>
                  <a:rPr lang="fr-FR" dirty="0" err="1" smtClean="0"/>
                  <a:t>Consider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following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chemical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reaction</a:t>
                </a:r>
                <a:r>
                  <a:rPr lang="fr-FR" dirty="0" smtClean="0"/>
                  <a:t> </a:t>
                </a:r>
                <a:r>
                  <a:rPr lang="fr-FR" dirty="0"/>
                  <a:t> 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fr-FR" b="1" dirty="0"/>
                  <a:t>N</a:t>
                </a:r>
                <a:r>
                  <a:rPr lang="fr-FR" b="1" baseline="-25000" dirty="0"/>
                  <a:t>2</a:t>
                </a:r>
                <a:r>
                  <a:rPr lang="fr-FR" b="1" dirty="0"/>
                  <a:t> + 3H</a:t>
                </a:r>
                <a:r>
                  <a:rPr lang="fr-FR" b="1" baseline="-25000" dirty="0"/>
                  <a:t>2</a:t>
                </a:r>
                <a:r>
                  <a:rPr lang="fr-FR" b="1" dirty="0"/>
                  <a:t> </a:t>
                </a:r>
                <a:r>
                  <a:rPr lang="fr-FR" b="1" dirty="0">
                    <a:sym typeface="Wingdings" panose="05000000000000000000" pitchFamily="2" charset="2"/>
                  </a:rPr>
                  <a:t></a:t>
                </a:r>
                <a:r>
                  <a:rPr lang="fr-FR" b="1" dirty="0"/>
                  <a:t> 2NH</a:t>
                </a:r>
                <a:r>
                  <a:rPr lang="fr-FR" b="1" baseline="-25000" dirty="0"/>
                  <a:t>3</a:t>
                </a:r>
                <a:endParaRPr lang="en-US" dirty="0"/>
              </a:p>
              <a:p>
                <a:pPr marL="0" lvl="0" indent="0">
                  <a:buNone/>
                </a:pPr>
                <a:r>
                  <a:rPr lang="fr-FR" dirty="0" smtClean="0"/>
                  <a:t>For  </a:t>
                </a:r>
                <a:r>
                  <a:rPr lang="fr-FR" dirty="0"/>
                  <a:t>NH</a:t>
                </a:r>
                <a:r>
                  <a:rPr lang="fr-FR" baseline="-25000" dirty="0"/>
                  <a:t>3 </a:t>
                </a:r>
                <a:r>
                  <a:rPr lang="fr-FR" dirty="0"/>
                  <a:t>:</a:t>
                </a:r>
                <a:endParaRPr lang="en-US" dirty="0"/>
              </a:p>
              <a:p>
                <a:r>
                  <a:rPr lang="fr-FR" dirty="0" smtClean="0"/>
                  <a:t>Let  </a:t>
                </a:r>
                <a:r>
                  <a:rPr lang="fr-FR" dirty="0"/>
                  <a:t>n</a:t>
                </a:r>
                <a:r>
                  <a:rPr lang="fr-FR" baseline="-25000" dirty="0"/>
                  <a:t>1</a:t>
                </a:r>
                <a:r>
                  <a:rPr lang="fr-FR" dirty="0"/>
                  <a:t> </a:t>
                </a:r>
                <a:r>
                  <a:rPr lang="fr-FR" dirty="0" smtClean="0"/>
                  <a:t>the nb of mol of </a:t>
                </a:r>
                <a:r>
                  <a:rPr lang="fr-FR" dirty="0"/>
                  <a:t>NH</a:t>
                </a:r>
                <a:r>
                  <a:rPr lang="fr-FR" baseline="-25000" dirty="0"/>
                  <a:t>3</a:t>
                </a:r>
                <a:r>
                  <a:rPr lang="fr-FR" dirty="0"/>
                  <a:t> </a:t>
                </a:r>
                <a:r>
                  <a:rPr lang="fr-FR" dirty="0" err="1" smtClean="0"/>
                  <a:t>at</a:t>
                </a:r>
                <a:r>
                  <a:rPr lang="fr-FR" dirty="0" smtClean="0"/>
                  <a:t> </a:t>
                </a:r>
                <a:r>
                  <a:rPr lang="fr-FR" dirty="0"/>
                  <a:t>t</a:t>
                </a:r>
                <a:r>
                  <a:rPr lang="fr-FR" baseline="-25000" dirty="0"/>
                  <a:t>1</a:t>
                </a:r>
                <a:endParaRPr lang="en-US" dirty="0"/>
              </a:p>
              <a:p>
                <a:r>
                  <a:rPr lang="fr-FR" dirty="0" smtClean="0"/>
                  <a:t>Let  </a:t>
                </a:r>
                <a:r>
                  <a:rPr lang="fr-FR" dirty="0"/>
                  <a:t>n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:r>
                  <a:rPr lang="fr-FR" dirty="0" smtClean="0"/>
                  <a:t>the nb of mol of NH</a:t>
                </a:r>
                <a:r>
                  <a:rPr lang="fr-FR" baseline="-25000" dirty="0" smtClean="0"/>
                  <a:t>3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at</a:t>
                </a:r>
                <a:r>
                  <a:rPr lang="fr-FR" dirty="0" smtClean="0"/>
                  <a:t> t</a:t>
                </a:r>
                <a:r>
                  <a:rPr lang="fr-FR" baseline="-25000" dirty="0" smtClean="0"/>
                  <a:t>2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err="1" smtClean="0"/>
                  <a:t>Between</a:t>
                </a:r>
                <a:r>
                  <a:rPr lang="fr-FR" dirty="0" smtClean="0"/>
                  <a:t> </a:t>
                </a:r>
                <a:r>
                  <a:rPr lang="fr-FR" dirty="0"/>
                  <a:t>t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:r>
                  <a:rPr lang="fr-FR" dirty="0" smtClean="0"/>
                  <a:t>and </a:t>
                </a:r>
                <a:r>
                  <a:rPr lang="fr-FR" dirty="0"/>
                  <a:t>t</a:t>
                </a:r>
                <a:r>
                  <a:rPr lang="fr-FR" baseline="-25000" dirty="0"/>
                  <a:t>1</a:t>
                </a:r>
                <a:r>
                  <a:rPr lang="fr-FR" dirty="0"/>
                  <a:t> 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/>
                  <a:t>n</a:t>
                </a:r>
                <a:r>
                  <a:rPr lang="fr-FR" baseline="-25000" dirty="0"/>
                  <a:t>2</a:t>
                </a:r>
                <a:r>
                  <a:rPr lang="fr-FR" dirty="0"/>
                  <a:t> &gt;n</a:t>
                </a:r>
                <a:r>
                  <a:rPr lang="fr-FR" baseline="-25000" dirty="0"/>
                  <a:t>1</a:t>
                </a:r>
                <a:r>
                  <a:rPr lang="fr-FR" dirty="0"/>
                  <a:t> </a:t>
                </a:r>
                <a:r>
                  <a:rPr lang="fr-FR" dirty="0" smtClean="0"/>
                  <a:t>and </a:t>
                </a:r>
                <a:r>
                  <a:rPr lang="fr-FR" dirty="0"/>
                  <a:t>∆n =n</a:t>
                </a:r>
                <a:r>
                  <a:rPr lang="fr-FR" baseline="-25000" dirty="0"/>
                  <a:t>2</a:t>
                </a:r>
                <a:r>
                  <a:rPr lang="fr-FR" dirty="0"/>
                  <a:t>-n</a:t>
                </a:r>
                <a:r>
                  <a:rPr lang="fr-FR" baseline="-25000" dirty="0"/>
                  <a:t>1</a:t>
                </a:r>
                <a:r>
                  <a:rPr lang="fr-FR" dirty="0"/>
                  <a:t> &gt;0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smtClean="0"/>
                  <a:t>The ratio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dirty="0"/>
                  <a:t> &gt;0 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smtClean="0"/>
                  <a:t>So the </a:t>
                </a:r>
                <a:r>
                  <a:rPr lang="fr-FR" dirty="0" err="1" smtClean="0"/>
                  <a:t>average</a:t>
                </a:r>
                <a:r>
                  <a:rPr lang="fr-FR" dirty="0" smtClean="0"/>
                  <a:t> rate of formation  of </a:t>
                </a:r>
                <a:r>
                  <a:rPr lang="fr-FR" dirty="0"/>
                  <a:t>NH</a:t>
                </a:r>
                <a:r>
                  <a:rPr lang="fr-FR" baseline="-25000" dirty="0"/>
                  <a:t>3</a:t>
                </a:r>
                <a:r>
                  <a:rPr lang="fr-FR" dirty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smtClean="0"/>
                  <a:t>                                     r</a:t>
                </a:r>
                <a:r>
                  <a:rPr lang="fr-FR" baseline="-25000" dirty="0" smtClean="0"/>
                  <a:t>NH3 </a:t>
                </a:r>
                <a:r>
                  <a:rPr lang="fr-FR" baseline="-25000" dirty="0"/>
                  <a:t>(t1,t2)</a:t>
                </a:r>
                <a:r>
                  <a:rPr lang="fr-FR" dirty="0"/>
                  <a:t>=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9549"/>
                <a:ext cx="10515600" cy="5597414"/>
              </a:xfrm>
              <a:blipFill rotWithShape="0"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2.3-average rate of formation: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The average rate of formation of a product during an interval of time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Δt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is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3200" dirty="0" smtClean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     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chemeClr val="accent1"/>
                    </a:solidFill>
                    <a:latin typeface="Comic Sans MS" panose="030F0702030302020204" pitchFamily="66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US" sz="3200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(P)=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𝚫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𝐧</m:t>
                        </m:r>
                        <m:r>
                          <a:rPr lang="fr-FR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fr-FR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𝚫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accent1"/>
                  </a:solidFill>
                  <a:latin typeface="Comic Sans MS" panose="030F0702030302020204" pitchFamily="66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2.4-Instantaneous rate of formation:</a:t>
            </a:r>
            <a:r>
              <a:rPr lang="fr-FR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fr-FR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The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instantaneous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rate of formation of a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product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at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an instant t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is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:</a:t>
                </a:r>
              </a:p>
              <a:p>
                <a:pPr marL="0" indent="0" algn="ctr">
                  <a:buNone/>
                </a:pPr>
                <a:r>
                  <a:rPr lang="fr-FR" sz="2400" b="1" dirty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r</a:t>
                </a:r>
                <a:r>
                  <a:rPr lang="fr-FR" sz="2400" b="1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(P)</a:t>
                </a:r>
                <a:r>
                  <a:rPr lang="fr-FR" sz="2400" b="1" baseline="-25000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</a:t>
                </a:r>
                <a:r>
                  <a:rPr lang="fr-FR" sz="2400" b="1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𝒅𝒏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Remark: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accent1"/>
                </a:solidFill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533053"/>
            <a:ext cx="8629918" cy="1703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endParaRPr lang="fr-FR" b="1" dirty="0" smtClean="0">
              <a:solidFill>
                <a:srgbClr val="FF0000"/>
              </a:solidFill>
              <a:latin typeface="Comic Sans MS" panose="030F0702030302020204" pitchFamily="66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accent1"/>
                </a:solidFill>
                <a:latin typeface="+mj-lt"/>
              </a:rPr>
              <a:t>The rate also can be expressed in terms of changes in concentration, by dividing each of the previous relations by the volume V</a:t>
            </a:r>
            <a:endParaRPr lang="en-US" sz="28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442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2.5-Unit of the rate of a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reaction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In </a:t>
            </a:r>
            <a:r>
              <a:rPr lang="fr-FR" dirty="0" err="1" smtClean="0">
                <a:solidFill>
                  <a:schemeClr val="accent1"/>
                </a:solidFill>
              </a:rPr>
              <a:t>function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number</a:t>
            </a:r>
            <a:r>
              <a:rPr lang="fr-FR" dirty="0" smtClean="0">
                <a:solidFill>
                  <a:schemeClr val="accent1"/>
                </a:solidFill>
              </a:rPr>
              <a:t> of mol </a:t>
            </a:r>
            <a:r>
              <a:rPr lang="fr-FR" dirty="0">
                <a:solidFill>
                  <a:schemeClr val="accent1"/>
                </a:solidFill>
              </a:rPr>
              <a:t> : </a:t>
            </a:r>
            <a:r>
              <a:rPr lang="fr-FR" dirty="0" smtClean="0">
                <a:solidFill>
                  <a:schemeClr val="accent1"/>
                </a:solidFill>
              </a:rPr>
              <a:t>mol.time</a:t>
            </a:r>
            <a:r>
              <a:rPr lang="fr-FR" baseline="30000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In </a:t>
            </a:r>
            <a:r>
              <a:rPr lang="fr-FR" dirty="0" err="1" smtClean="0">
                <a:solidFill>
                  <a:schemeClr val="accent1"/>
                </a:solidFill>
              </a:rPr>
              <a:t>function</a:t>
            </a:r>
            <a:r>
              <a:rPr lang="fr-FR" dirty="0" smtClean="0">
                <a:solidFill>
                  <a:schemeClr val="accent1"/>
                </a:solidFill>
              </a:rPr>
              <a:t> of concentration </a:t>
            </a:r>
            <a:r>
              <a:rPr lang="fr-FR" dirty="0">
                <a:solidFill>
                  <a:schemeClr val="accent1"/>
                </a:solidFill>
              </a:rPr>
              <a:t> : </a:t>
            </a:r>
            <a:r>
              <a:rPr lang="fr-FR" dirty="0" smtClean="0">
                <a:solidFill>
                  <a:schemeClr val="accent1"/>
                </a:solidFill>
              </a:rPr>
              <a:t>mol.L</a:t>
            </a:r>
            <a:r>
              <a:rPr lang="fr-FR" baseline="30000" dirty="0" smtClean="0">
                <a:solidFill>
                  <a:schemeClr val="accent1"/>
                </a:solidFill>
              </a:rPr>
              <a:t>-1</a:t>
            </a:r>
            <a:r>
              <a:rPr lang="fr-FR" dirty="0" smtClean="0">
                <a:solidFill>
                  <a:schemeClr val="accent1"/>
                </a:solidFill>
              </a:rPr>
              <a:t>.time</a:t>
            </a:r>
            <a:r>
              <a:rPr lang="fr-FR" baseline="30000" dirty="0" smtClean="0">
                <a:solidFill>
                  <a:schemeClr val="accent1"/>
                </a:solidFill>
              </a:rPr>
              <a:t>-1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fr-FR" dirty="0" smtClean="0">
                <a:solidFill>
                  <a:schemeClr val="accent1"/>
                </a:solidFill>
              </a:rPr>
              <a:t>Time </a:t>
            </a:r>
            <a:r>
              <a:rPr lang="fr-FR" dirty="0" err="1" smtClean="0">
                <a:solidFill>
                  <a:schemeClr val="accent1"/>
                </a:solidFill>
              </a:rPr>
              <a:t>can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be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 : s , min , h 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: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Average rate of disappearance 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fr-FR" b="1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(R) </a:t>
                </a:r>
                <a:r>
                  <a:rPr lang="fr-FR" b="1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:r>
                  <a:rPr lang="fr-FR" b="1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Or 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fr-FR" b="1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(R) </a:t>
                </a:r>
                <a:r>
                  <a:rPr lang="fr-FR" b="1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:r>
                  <a:rPr lang="fr-FR" b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Average rate of formation: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3200" dirty="0" smtClean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(P)=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  <m:r>
                          <a:rPr lang="fr-F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fr-FR" b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fr-FR" b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  <m:r>
                          <a:rPr lang="fr-F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accent1"/>
                  </a:solidFill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Or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3200" dirty="0" smtClean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(P)=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lang="fr-F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𝛥</m:t>
                        </m:r>
                        <m:r>
                          <a:rPr lang="fr-FR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accent1"/>
                  </a:solidFill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471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1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Instantaneous</a:t>
            </a:r>
            <a:r>
              <a:rPr lang="fr-FR" dirty="0" smtClean="0"/>
              <a:t> rate of </a:t>
            </a:r>
            <a:r>
              <a:rPr lang="fr-FR" dirty="0" err="1" smtClean="0"/>
              <a:t>disappearance</a:t>
            </a:r>
            <a:r>
              <a:rPr lang="fr-FR" dirty="0" smtClean="0"/>
              <a:t>: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fr-FR" b="1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r</a:t>
                </a:r>
                <a:r>
                  <a:rPr lang="fr-FR" b="1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(R) </a:t>
                </a:r>
                <a:r>
                  <a:rPr lang="fr-FR" b="1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:r>
                  <a:rPr lang="fr-FR" b="1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dirty="0" smtClean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Ou </a:t>
                </a:r>
              </a:p>
              <a:p>
                <a:r>
                  <a:rPr lang="fr-FR" b="1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r</a:t>
                </a:r>
                <a:r>
                  <a:rPr lang="fr-FR" b="1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(R) </a:t>
                </a:r>
                <a:r>
                  <a:rPr lang="fr-FR" b="1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= </a:t>
                </a:r>
                <a:r>
                  <a:rPr lang="fr-FR" b="1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err="1" smtClean="0"/>
              <a:t>Instantaneous</a:t>
            </a:r>
            <a:r>
              <a:rPr lang="fr-FR" dirty="0" smtClean="0"/>
              <a:t> rate of  formation: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US" sz="3200" dirty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3200" dirty="0" smtClean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(P)=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𝐧</m:t>
                        </m:r>
                        <m:r>
                          <a:rPr lang="fr-FR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fr-FR" b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accent1"/>
                  </a:solidFill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Ou</a:t>
                </a:r>
              </a:p>
              <a:p>
                <a:r>
                  <a:rPr lang="en-US" sz="3200" dirty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3200" dirty="0" smtClean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(P)=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𝑷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𝐭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endParaRPr lang="en-US" dirty="0">
                  <a:solidFill>
                    <a:schemeClr val="accent1"/>
                  </a:solidFill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 rotWithShape="0">
                <a:blip r:embed="rId3"/>
                <a:stretch>
                  <a:fillRect l="-2706"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2.6-Rate of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reaction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stoichiometric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15000"/>
                  </a:lnSpc>
                  <a:spcBef>
                    <a:spcPts val="1200"/>
                  </a:spcBef>
                </a:pP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In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general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 :</a:t>
                </a:r>
                <a:endParaRPr lang="en-US" dirty="0">
                  <a:solidFill>
                    <a:schemeClr val="accent1"/>
                  </a:solidFill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lnSpc>
                    <a:spcPct val="115000"/>
                  </a:lnSpc>
                  <a:spcBef>
                    <a:spcPts val="1200"/>
                  </a:spcBef>
                  <a:buNone/>
                </a:pPr>
                <a:r>
                  <a:rPr lang="fr-FR" sz="5400" b="1" dirty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                   </a:t>
                </a:r>
                <a:r>
                  <a:rPr lang="fr-FR" sz="5400" b="1" dirty="0" err="1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aA</a:t>
                </a:r>
                <a:r>
                  <a:rPr lang="fr-FR" sz="5400" b="1" dirty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+ </a:t>
                </a:r>
                <a:r>
                  <a:rPr lang="fr-FR" sz="5400" b="1" dirty="0" err="1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bB</a:t>
                </a:r>
                <a:r>
                  <a:rPr lang="fr-FR" sz="5400" b="1" dirty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5400" b="1" dirty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fr-FR" sz="5400" b="1" dirty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5400" b="1" dirty="0" err="1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cC</a:t>
                </a:r>
                <a:r>
                  <a:rPr lang="fr-FR" sz="5400" b="1" dirty="0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+ </a:t>
                </a:r>
                <a:r>
                  <a:rPr lang="fr-FR" sz="5400" b="1" dirty="0" err="1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dD</a:t>
                </a:r>
                <a:endParaRPr lang="en-US" sz="5400" b="1" dirty="0">
                  <a:solidFill>
                    <a:schemeClr val="accent1"/>
                  </a:solidFill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1200"/>
                  </a:spcBef>
                  <a:buNone/>
                </a:pPr>
                <a:r>
                  <a:rPr lang="fr-FR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A.S.R :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𝑛𝐴𝑟𝑒𝑎𝑐𝑡𝑒𝑑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𝑛𝐵𝑟𝑒𝑎𝑐𝑡𝑒𝑑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𝑛𝐶𝑓𝑜𝑟𝑚𝑒𝑑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𝑛𝐷𝑓𝑜𝑟𝑚𝑒𝑑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den>
                    </m:f>
                  </m:oMath>
                </a14:m>
                <a:endParaRPr lang="fr-FR" dirty="0" smtClean="0">
                  <a:solidFill>
                    <a:schemeClr val="accent1"/>
                  </a:solidFill>
                  <a:effectLst/>
                  <a:latin typeface="Comic Sans MS" panose="030F0702030302020204" pitchFamily="66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1200"/>
                  </a:spcBef>
                  <a:buNone/>
                </a:pPr>
                <a:r>
                  <a:rPr lang="fr-FR" dirty="0" err="1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Divide</a:t>
                </a:r>
                <a:r>
                  <a:rPr lang="fr-FR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∆ </m:t>
                    </m:r>
                  </m:oMath>
                </a14:m>
                <a:r>
                  <a:rPr lang="fr-FR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t:          </a:t>
                </a:r>
                <a:r>
                  <a:rPr lang="fr-FR" b="1" dirty="0" smtClean="0">
                    <a:solidFill>
                      <a:schemeClr val="accent1"/>
                    </a:solidFill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𝒏𝑨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𝒏𝑩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𝒏𝑪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𝒏𝑫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dirty="0">
                  <a:solidFill>
                    <a:schemeClr val="accent1"/>
                  </a:solidFill>
                  <a:effectLst/>
                  <a:latin typeface="Comic Sans MS" panose="030F0702030302020204" pitchFamily="66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1200"/>
                  </a:spcBef>
                  <a:buNone/>
                </a:pPr>
                <a:r>
                  <a:rPr lang="fr-FR" b="1" dirty="0">
                    <a:solidFill>
                      <a:schemeClr val="accent1"/>
                    </a:solidFill>
                    <a:latin typeface="Comic Sans MS" panose="030F0702030302020204" pitchFamily="66" charset="0"/>
                    <a:ea typeface="Calibri" panose="020F0502020204030204" pitchFamily="34" charset="0"/>
                    <a:cs typeface="Arial" panose="020B0604020202020204" pitchFamily="34" charset="0"/>
                  </a:rPr>
                  <a:t>         </a:t>
                </a:r>
                <a:r>
                  <a:rPr lang="fr-FR" b="1" dirty="0">
                    <a:solidFill>
                      <a:schemeClr val="accent1"/>
                    </a:solidFill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 </a:t>
                </a:r>
                <a:r>
                  <a:rPr lang="fr-FR" b="1" dirty="0" smtClean="0">
                    <a:solidFill>
                      <a:schemeClr val="accent1"/>
                    </a:solidFill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den>
                    </m:f>
                  </m:oMath>
                </a14:m>
                <a:r>
                  <a:rPr lang="fr-FR" b="1" dirty="0">
                    <a:solidFill>
                      <a:schemeClr val="accent1"/>
                    </a:solidFill>
                    <a:effectLst/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den>
                    </m:f>
                    <m:r>
                      <a:rPr lang="en-US" b="0" i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=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rate of </a:t>
                </a:r>
                <a:r>
                  <a:rPr lang="fr-FR" dirty="0" err="1" smtClean="0">
                    <a:solidFill>
                      <a:schemeClr val="accent1"/>
                    </a:solidFill>
                  </a:rPr>
                  <a:t>reaction</a:t>
                </a:r>
                <a:r>
                  <a:rPr lang="fr-FR" dirty="0" smtClean="0">
                    <a:solidFill>
                      <a:schemeClr val="accent1"/>
                    </a:solidFill>
                  </a:rPr>
                  <a:t>  </a:t>
                </a:r>
                <a:endParaRPr lang="fr-FR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56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3-Kinetic </a:t>
            </a:r>
            <a:r>
              <a:rPr lang="en-US" dirty="0">
                <a:solidFill>
                  <a:srgbClr val="FF0000"/>
                </a:solidFill>
              </a:rPr>
              <a:t>curve: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u="sng" dirty="0" smtClean="0"/>
              <a:t>3.1-Rate of formation of a product:</a:t>
            </a:r>
          </a:p>
          <a:p>
            <a:r>
              <a:rPr lang="en-US" sz="2000" b="1" u="sng" dirty="0" smtClean="0"/>
              <a:t>3.1.1-Average rate</a:t>
            </a:r>
            <a:r>
              <a:rPr lang="en-US" sz="2000" b="1" dirty="0" smtClean="0"/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The average rate of formation of a product P within the interval of time </a:t>
            </a:r>
            <a:r>
              <a:rPr lang="en-US" sz="260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Δt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 = t</a:t>
            </a:r>
            <a:r>
              <a:rPr lang="en-US" sz="26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-t</a:t>
            </a:r>
            <a:r>
              <a:rPr lang="en-US" sz="26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 is equal to the </a:t>
            </a:r>
            <a:r>
              <a:rPr lang="en-US" sz="2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slope 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of the secant </a:t>
            </a:r>
            <a:r>
              <a:rPr lang="en-US" sz="2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on 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the curve </a:t>
            </a:r>
            <a:r>
              <a:rPr lang="ar-LB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]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P</a:t>
            </a:r>
            <a:r>
              <a:rPr lang="ar-LB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[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 = f(t) at the </a:t>
            </a:r>
            <a:r>
              <a:rPr lang="en-US" sz="2600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points 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of abscissa t</a:t>
            </a:r>
            <a:r>
              <a:rPr lang="en-US" sz="26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1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 and t</a:t>
            </a:r>
            <a:r>
              <a:rPr lang="en-US" sz="2600" baseline="-25000" dirty="0">
                <a:solidFill>
                  <a:schemeClr val="accent1"/>
                </a:solidFill>
                <a:latin typeface="Comic Sans MS" panose="030F0702030302020204" pitchFamily="66" charset="0"/>
              </a:rPr>
              <a:t>2</a:t>
            </a:r>
            <a:r>
              <a:rPr lang="en-US" sz="2600" dirty="0">
                <a:solidFill>
                  <a:schemeClr val="accent1"/>
                </a:solidFill>
                <a:latin typeface="Comic Sans MS" panose="030F0702030302020204" pitchFamily="66" charset="0"/>
              </a:rPr>
              <a:t>, respectively.</a:t>
            </a:r>
          </a:p>
          <a:p>
            <a:pPr marL="0" lvl="1" indent="0">
              <a:spcBef>
                <a:spcPts val="1000"/>
              </a:spcBef>
              <a:buNone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7567"/>
          <a:stretch/>
        </p:blipFill>
        <p:spPr>
          <a:xfrm>
            <a:off x="6233276" y="2176328"/>
            <a:ext cx="5872275" cy="3573731"/>
          </a:xfrm>
          <a:prstGeom prst="rect">
            <a:avLst/>
          </a:prstGeom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2262" y="5578427"/>
            <a:ext cx="40487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2400" b="1" dirty="0" smtClean="0">
                <a:solidFill>
                  <a:srgbClr val="FF0000"/>
                </a:solidFill>
              </a:rPr>
              <a:t>t</a:t>
            </a:r>
            <a:r>
              <a:rPr lang="fr-FR" altLang="en-US" sz="2400" b="1" baseline="-25000" dirty="0" smtClean="0">
                <a:solidFill>
                  <a:srgbClr val="FF0000"/>
                </a:solidFill>
              </a:rPr>
              <a:t>1</a:t>
            </a:r>
            <a:endParaRPr lang="fr-FR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73606" y="5593123"/>
            <a:ext cx="40487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sz="2400" b="1" dirty="0" smtClean="0">
                <a:solidFill>
                  <a:srgbClr val="FF0000"/>
                </a:solidFill>
              </a:rPr>
              <a:t>t</a:t>
            </a:r>
            <a:r>
              <a:rPr lang="fr-FR" altLang="en-US" sz="2400" b="1" baseline="-25000" dirty="0" smtClean="0">
                <a:solidFill>
                  <a:srgbClr val="FF0000"/>
                </a:solidFill>
              </a:rPr>
              <a:t>2</a:t>
            </a:r>
            <a:endParaRPr lang="fr-FR" altLang="en-US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48774" y="3528498"/>
            <a:ext cx="699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M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1</a:t>
            </a: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 </a:t>
            </a:r>
            <a:endParaRPr lang="en-US" sz="3600" b="1" dirty="0"/>
          </a:p>
        </p:txBody>
      </p:sp>
      <p:sp>
        <p:nvSpPr>
          <p:cNvPr id="10" name="Rectangle 9"/>
          <p:cNvSpPr/>
          <p:nvPr/>
        </p:nvSpPr>
        <p:spPr>
          <a:xfrm>
            <a:off x="8128269" y="2412752"/>
            <a:ext cx="6993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M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2</a:t>
            </a: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 </a:t>
            </a:r>
            <a:endParaRPr lang="en-US" sz="3600" b="1" dirty="0"/>
          </a:p>
        </p:txBody>
      </p:sp>
      <p:cxnSp>
        <p:nvCxnSpPr>
          <p:cNvPr id="11" name="Connecteur droit 6"/>
          <p:cNvCxnSpPr/>
          <p:nvPr/>
        </p:nvCxnSpPr>
        <p:spPr>
          <a:xfrm flipH="1">
            <a:off x="6465897" y="2428121"/>
            <a:ext cx="2809703" cy="2148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943457" y="2562556"/>
            <a:ext cx="579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n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2</a:t>
            </a: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 </a:t>
            </a:r>
            <a:endParaRPr lang="en-US" sz="3600" b="1" dirty="0"/>
          </a:p>
        </p:txBody>
      </p:sp>
      <p:sp>
        <p:nvSpPr>
          <p:cNvPr id="13" name="Rectangle 12"/>
          <p:cNvSpPr/>
          <p:nvPr/>
        </p:nvSpPr>
        <p:spPr>
          <a:xfrm>
            <a:off x="5895546" y="3811743"/>
            <a:ext cx="5796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n</a:t>
            </a:r>
            <a:r>
              <a:rPr lang="en-US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1</a:t>
            </a:r>
            <a:r>
              <a:rPr lang="en-US" sz="3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raditional Arabic" panose="02020603050405020304" pitchFamily="18" charset="-78"/>
              </a:rPr>
              <a:t> </a:t>
            </a:r>
            <a:endParaRPr lang="en-US" sz="3600" b="1" dirty="0"/>
          </a:p>
        </p:txBody>
      </p:sp>
      <p:sp>
        <p:nvSpPr>
          <p:cNvPr id="14" name="Oval 13"/>
          <p:cNvSpPr/>
          <p:nvPr/>
        </p:nvSpPr>
        <p:spPr>
          <a:xfrm>
            <a:off x="6779467" y="4128239"/>
            <a:ext cx="184614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81547" y="3030959"/>
            <a:ext cx="184614" cy="18288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7"/>
              <p:cNvSpPr txBox="1"/>
              <p:nvPr/>
            </p:nvSpPr>
            <p:spPr>
              <a:xfrm>
                <a:off x="5844656" y="207448"/>
                <a:ext cx="5043009" cy="7810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288290" algn="l" rtl="0"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aditional Arabic" panose="02020603050405020304" pitchFamily="18" charset="-78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aditional Arabic" panose="02020603050405020304" pitchFamily="18" charset="-78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(P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dPr>
                          <m:e>
                            <m:r>
                              <a:rPr lang="en-US" sz="240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𝑃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=( 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raditional Arabic" panose="02020603050405020304" pitchFamily="18" charset="-78"/>
                </a:endParaRPr>
              </a:p>
            </p:txBody>
          </p:sp>
        </mc:Choice>
        <mc:Fallback xmlns="">
          <p:sp>
            <p:nvSpPr>
              <p:cNvPr id="19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56" y="207448"/>
                <a:ext cx="5043009" cy="7810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8"/>
              <p:cNvSpPr txBox="1"/>
              <p:nvPr/>
            </p:nvSpPr>
            <p:spPr>
              <a:xfrm>
                <a:off x="5868341" y="474865"/>
                <a:ext cx="4424869" cy="159752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288290" algn="ctr"/>
                <a:endParaRPr lang="en-US" sz="2800" dirty="0" smtClean="0">
                  <a:solidFill>
                    <a:srgbClr val="000000"/>
                  </a:solidFill>
                  <a:ea typeface="Cambria Math" panose="02040503050406030204" pitchFamily="18" charset="0"/>
                  <a:cs typeface="Traditional Arabic" panose="02020603050405020304" pitchFamily="18" charset="-78"/>
                </a:endParaRPr>
              </a:p>
              <a:p>
                <a:pPr indent="288290"/>
                <a:r>
                  <a:rPr lang="en-US" sz="2800" i="1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raditional Arabic" panose="02020603050405020304" pitchFamily="18" charset="-78"/>
                  </a:rPr>
                  <a:t>or</a:t>
                </a:r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raditional Arabic" panose="02020603050405020304" pitchFamily="18" charset="-78"/>
                </a:endParaRPr>
              </a:p>
              <a:p>
                <a:pPr indent="28829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aditional Arabic" panose="02020603050405020304" pitchFamily="18" charset="-78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aditional Arabic" panose="02020603050405020304" pitchFamily="18" charset="-78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(P) 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∆[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]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∆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=(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raditional Arabic" panose="02020603050405020304" pitchFamily="18" charset="-78"/>
                </a:endParaRPr>
              </a:p>
            </p:txBody>
          </p:sp>
        </mc:Choice>
        <mc:Fallback xmlns="">
          <p:sp>
            <p:nvSpPr>
              <p:cNvPr id="20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341" y="474865"/>
                <a:ext cx="4424869" cy="1597526"/>
              </a:xfrm>
              <a:prstGeom prst="rect">
                <a:avLst/>
              </a:prstGeom>
              <a:blipFill rotWithShape="0">
                <a:blip r:embed="rId4"/>
                <a:stretch>
                  <a:fillRect b="-3817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42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 animBg="1"/>
      <p:bldP spid="15" grpId="0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Objectives: </a:t>
            </a:r>
            <a:r>
              <a:rPr lang="fr-F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fr-FR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Define the rate of the reaction.</a:t>
            </a:r>
          </a:p>
          <a:p>
            <a:endParaRPr lang="en-US" dirty="0" smtClean="0">
              <a:solidFill>
                <a:schemeClr val="accent1"/>
              </a:solidFill>
              <a:latin typeface="+mj-lt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  <a:latin typeface="+mj-lt"/>
              </a:rPr>
              <a:t>Define according to a kinetic curve the average rate, instantaneous and initial rate of formation of products or the disappearance of reactants.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>
                <a:latin typeface="+mn-lt"/>
              </a:rPr>
              <a:t>3.1-Rate </a:t>
            </a:r>
            <a:r>
              <a:rPr lang="en-US" sz="2000" b="1" u="sng" dirty="0">
                <a:latin typeface="+mn-lt"/>
              </a:rPr>
              <a:t>of formation of a product</a:t>
            </a:r>
            <a:endParaRPr lang="en-US" sz="20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000" b="1" u="sng" dirty="0" smtClean="0"/>
              <a:t>3.1.2-Instantaneous rate:</a:t>
            </a:r>
          </a:p>
          <a:p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The instantaneous rate of formation of a product P at the time t is equal to the value of the slope of the tangent to the curve </a:t>
            </a:r>
            <a:r>
              <a:rPr lang="ar-LB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P</a:t>
            </a:r>
            <a:r>
              <a:rPr lang="ar-LB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mic Sans MS" panose="030F0702030302020204" pitchFamily="66" charset="0"/>
              </a:rPr>
              <a:t> = f(t) at the point of abscissa t</a:t>
            </a:r>
            <a:endParaRPr lang="en-US" sz="2400" b="1" u="sng" dirty="0">
              <a:solidFill>
                <a:schemeClr val="accent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pic>
        <p:nvPicPr>
          <p:cNvPr id="6" name="Picture Placeholder 5"/>
          <p:cNvPicPr>
            <a:picLocks noGrp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9" b="7909"/>
          <a:stretch>
            <a:fillRect/>
          </a:stretch>
        </p:blipFill>
        <p:spPr bwMode="auto">
          <a:prstGeom prst="rect">
            <a:avLst/>
          </a:prstGeom>
          <a:noFill/>
          <a:ln w="28575">
            <a:solidFill>
              <a:schemeClr val="tx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91837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FF0000"/>
                </a:solidFill>
              </a:rPr>
              <a:t>3-Kinetic </a:t>
            </a:r>
            <a:r>
              <a:rPr lang="en-US" dirty="0">
                <a:solidFill>
                  <a:srgbClr val="FF0000"/>
                </a:solidFill>
              </a:rPr>
              <a:t>curve: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/>
            </a:r>
            <a:b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32978" cy="3811588"/>
          </a:xfrm>
        </p:spPr>
        <p:txBody>
          <a:bodyPr>
            <a:normAutofit/>
          </a:bodyPr>
          <a:lstStyle/>
          <a:p>
            <a:r>
              <a:rPr lang="en-US" sz="2200" b="1" u="sng" dirty="0" smtClean="0"/>
              <a:t>3.2-Rate of disappearance of a reactant:</a:t>
            </a:r>
          </a:p>
          <a:p>
            <a:r>
              <a:rPr lang="en-US" sz="2200" b="1" u="sng" dirty="0" smtClean="0"/>
              <a:t>3.2.1-Average rate:</a:t>
            </a:r>
          </a:p>
          <a:p>
            <a:pPr marL="0" lvl="1">
              <a:spcBef>
                <a:spcPts val="1000"/>
              </a:spcBef>
            </a:pPr>
            <a:r>
              <a:rPr lang="en-US" sz="2800" dirty="0">
                <a:solidFill>
                  <a:schemeClr val="accent1"/>
                </a:solidFill>
              </a:rPr>
              <a:t>The average rate of disappearance of a reactant R within the interval of time </a:t>
            </a:r>
            <a:r>
              <a:rPr lang="en-US" sz="2800" dirty="0" err="1">
                <a:solidFill>
                  <a:schemeClr val="accent1"/>
                </a:solidFill>
              </a:rPr>
              <a:t>Δt</a:t>
            </a:r>
            <a:r>
              <a:rPr lang="en-US" sz="2800" dirty="0">
                <a:solidFill>
                  <a:schemeClr val="accent1"/>
                </a:solidFill>
              </a:rPr>
              <a:t> = t</a:t>
            </a:r>
            <a:r>
              <a:rPr lang="en-US" sz="2800" baseline="-25000" dirty="0">
                <a:solidFill>
                  <a:schemeClr val="accent1"/>
                </a:solidFill>
              </a:rPr>
              <a:t>1</a:t>
            </a:r>
            <a:r>
              <a:rPr lang="en-US" sz="2800" dirty="0">
                <a:solidFill>
                  <a:schemeClr val="accent1"/>
                </a:solidFill>
              </a:rPr>
              <a:t>-t</a:t>
            </a:r>
            <a:r>
              <a:rPr lang="en-US" sz="2800" baseline="-25000" dirty="0">
                <a:solidFill>
                  <a:schemeClr val="accent1"/>
                </a:solidFill>
              </a:rPr>
              <a:t>1</a:t>
            </a:r>
            <a:r>
              <a:rPr lang="en-US" sz="2800" dirty="0">
                <a:solidFill>
                  <a:schemeClr val="accent1"/>
                </a:solidFill>
              </a:rPr>
              <a:t> is equal to the </a:t>
            </a:r>
            <a:r>
              <a:rPr lang="en-US" sz="2800" dirty="0" smtClean="0">
                <a:solidFill>
                  <a:schemeClr val="accent1"/>
                </a:solidFill>
              </a:rPr>
              <a:t>negative slope </a:t>
            </a:r>
            <a:r>
              <a:rPr lang="en-US" sz="2800" dirty="0">
                <a:solidFill>
                  <a:schemeClr val="accent1"/>
                </a:solidFill>
              </a:rPr>
              <a:t>of the secant </a:t>
            </a:r>
            <a:r>
              <a:rPr lang="en-US" sz="2800" dirty="0" smtClean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on the curve </a:t>
            </a:r>
            <a:r>
              <a:rPr lang="ar-LB" sz="2800" dirty="0">
                <a:solidFill>
                  <a:schemeClr val="accent1"/>
                </a:solidFill>
              </a:rPr>
              <a:t>]</a:t>
            </a:r>
            <a:r>
              <a:rPr lang="en-US" sz="2800" dirty="0">
                <a:solidFill>
                  <a:schemeClr val="accent1"/>
                </a:solidFill>
              </a:rPr>
              <a:t>R</a:t>
            </a:r>
            <a:r>
              <a:rPr lang="ar-LB" sz="2800" dirty="0">
                <a:solidFill>
                  <a:schemeClr val="accent1"/>
                </a:solidFill>
              </a:rPr>
              <a:t>[</a:t>
            </a:r>
            <a:r>
              <a:rPr lang="en-US" sz="2800" dirty="0">
                <a:solidFill>
                  <a:schemeClr val="accent1"/>
                </a:solidFill>
              </a:rPr>
              <a:t> = f(t) at the points </a:t>
            </a:r>
            <a:r>
              <a:rPr lang="en-US" sz="2800" dirty="0" smtClean="0">
                <a:solidFill>
                  <a:schemeClr val="accent1"/>
                </a:solidFill>
              </a:rPr>
              <a:t>of </a:t>
            </a:r>
            <a:r>
              <a:rPr lang="en-US" sz="2800" dirty="0">
                <a:solidFill>
                  <a:schemeClr val="accent1"/>
                </a:solidFill>
              </a:rPr>
              <a:t>abscissa t</a:t>
            </a:r>
            <a:r>
              <a:rPr lang="en-US" sz="2800" baseline="-25000" dirty="0">
                <a:solidFill>
                  <a:schemeClr val="accent1"/>
                </a:solidFill>
              </a:rPr>
              <a:t>1</a:t>
            </a:r>
            <a:r>
              <a:rPr lang="en-US" sz="2800" dirty="0">
                <a:solidFill>
                  <a:schemeClr val="accent1"/>
                </a:solidFill>
              </a:rPr>
              <a:t> and t</a:t>
            </a:r>
            <a:r>
              <a:rPr lang="en-US" sz="2800" baseline="-25000" dirty="0">
                <a:solidFill>
                  <a:schemeClr val="accent1"/>
                </a:solidFill>
              </a:rPr>
              <a:t>2</a:t>
            </a:r>
            <a:r>
              <a:rPr lang="en-US" sz="2800" dirty="0">
                <a:solidFill>
                  <a:schemeClr val="accent1"/>
                </a:solidFill>
              </a:rPr>
              <a:t>, respectively</a:t>
            </a:r>
            <a:endParaRPr lang="en-US" alt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lvl="1" indent="0">
              <a:spcBef>
                <a:spcPts val="1000"/>
              </a:spcBef>
              <a:buNone/>
            </a:pPr>
            <a:endParaRPr lang="en-US" sz="2800" dirty="0">
              <a:solidFill>
                <a:schemeClr val="accent1"/>
              </a:solidFill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pic>
        <p:nvPicPr>
          <p:cNvPr id="17" name="Picture 1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t="7738" r="38510" b="28770"/>
          <a:stretch/>
        </p:blipFill>
        <p:spPr bwMode="auto">
          <a:xfrm>
            <a:off x="6765701" y="2698750"/>
            <a:ext cx="4109766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  <a:ex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7"/>
              <p:cNvSpPr txBox="1"/>
              <p:nvPr/>
            </p:nvSpPr>
            <p:spPr>
              <a:xfrm>
                <a:off x="5397176" y="66675"/>
                <a:ext cx="4914218" cy="74470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288290" algn="r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aditional Arabic" panose="02020603050405020304" pitchFamily="18" charset="-78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aditional Arabic" panose="02020603050405020304" pitchFamily="18" charset="-78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(R) =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−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 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∆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𝑡</m:t>
                        </m:r>
                      </m:den>
                    </m:f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raditional Arabic" panose="02020603050405020304" pitchFamily="18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raditional Arabic" panose="02020603050405020304" pitchFamily="18" charset="-78"/>
                                      </a:rPr>
                                      <m:t>𝑅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raditional Arabic" panose="02020603050405020304" pitchFamily="18" charset="-78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raditional Arabic" panose="02020603050405020304" pitchFamily="18" charset="-78"/>
                                      </a:rPr>
                                      <m:t>𝑅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 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raditional Arabic" panose="02020603050405020304" pitchFamily="18" charset="-78"/>
                </a:endParaRPr>
              </a:p>
            </p:txBody>
          </p:sp>
        </mc:Choice>
        <mc:Fallback xmlns="">
          <p:sp>
            <p:nvSpPr>
              <p:cNvPr id="22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176" y="66675"/>
                <a:ext cx="4914218" cy="744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8"/>
              <p:cNvSpPr txBox="1"/>
              <p:nvPr/>
            </p:nvSpPr>
            <p:spPr>
              <a:xfrm>
                <a:off x="5588358" y="987835"/>
                <a:ext cx="5113979" cy="699297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288290" algn="ctr"/>
                <a:r>
                  <a:rPr lang="en-US" sz="2800" dirty="0" smtClean="0">
                    <a:solidFill>
                      <a:srgbClr val="000000"/>
                    </a:solidFill>
                    <a:ea typeface="Cambria Math" panose="02040503050406030204" pitchFamily="18" charset="0"/>
                    <a:cs typeface="Traditional Arabic" panose="02020603050405020304" pitchFamily="18" charset="-78"/>
                  </a:rPr>
                  <a:t>or</a:t>
                </a:r>
              </a:p>
              <a:p>
                <a:pPr indent="288290"/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raditional Arabic" panose="02020603050405020304" pitchFamily="18" charset="-78"/>
                </a:endParaRPr>
              </a:p>
              <a:p>
                <a:pPr indent="288290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aditional Arabic" panose="02020603050405020304" pitchFamily="18" charset="-78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raditional Arabic" panose="02020603050405020304" pitchFamily="18" charset="-78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 </a:t>
                </a:r>
                <a:r>
                  <a:rPr lang="en-US" sz="2800" dirty="0" smtClean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(R) </a:t>
                </a:r>
                <a:r>
                  <a:rPr lang="en-US" sz="28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raditional Arabic" panose="02020603050405020304" pitchFamily="18" charset="-78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−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∆[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𝑅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]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∆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=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−</m:t>
                    </m:r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(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𝑅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raditional Arabic" panose="02020603050405020304" pitchFamily="18" charset="-78"/>
                                  </a:rPr>
                                  <m:t>𝑅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raditional Arabic" panose="02020603050405020304" pitchFamily="18" charset="-78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raditional Arabic" panose="02020603050405020304" pitchFamily="18" charset="-78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raditional Arabic" panose="02020603050405020304" pitchFamily="18" charset="-78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raditional Arabic" panose="02020603050405020304" pitchFamily="18" charset="-78"/>
                </a:endParaRPr>
              </a:p>
            </p:txBody>
          </p:sp>
        </mc:Choice>
        <mc:Fallback xmlns="">
          <p:sp>
            <p:nvSpPr>
              <p:cNvPr id="23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358" y="987835"/>
                <a:ext cx="5113979" cy="699297"/>
              </a:xfrm>
              <a:prstGeom prst="rect">
                <a:avLst/>
              </a:prstGeom>
              <a:blipFill rotWithShape="0">
                <a:blip r:embed="rId4"/>
                <a:stretch>
                  <a:fillRect t="-7826" b="-13652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3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504944" cy="1600200"/>
          </a:xfrm>
        </p:spPr>
        <p:txBody>
          <a:bodyPr>
            <a:normAutofit/>
          </a:bodyPr>
          <a:lstStyle/>
          <a:p>
            <a:r>
              <a:rPr lang="en-US" sz="1700" b="1" u="sng" dirty="0" smtClean="0">
                <a:latin typeface="+mn-lt"/>
              </a:rPr>
              <a:t>3.2</a:t>
            </a:r>
            <a:r>
              <a:rPr lang="en-US" sz="2000" b="1" u="sng" dirty="0" smtClean="0">
                <a:latin typeface="+mn-lt"/>
              </a:rPr>
              <a:t>-Rate </a:t>
            </a:r>
            <a:r>
              <a:rPr lang="en-US" sz="2000" b="1" u="sng" dirty="0">
                <a:latin typeface="+mn-lt"/>
              </a:rPr>
              <a:t>of </a:t>
            </a:r>
            <a:r>
              <a:rPr lang="en-US" sz="2000" b="1" u="sng" dirty="0" smtClean="0">
                <a:latin typeface="+mn-lt"/>
              </a:rPr>
              <a:t>disappearance of a reactant</a:t>
            </a:r>
            <a:endParaRPr lang="en-US" sz="2000" dirty="0"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/>
              <a:t>3.2.2-Instantaneous rate:</a:t>
            </a:r>
          </a:p>
          <a:p>
            <a:pPr marL="0" lvl="1">
              <a:spcBef>
                <a:spcPts val="1000"/>
              </a:spcBef>
            </a:pPr>
            <a:r>
              <a:rPr lang="en-US" sz="2800" dirty="0">
                <a:solidFill>
                  <a:schemeClr val="accent1"/>
                </a:solidFill>
              </a:rPr>
              <a:t>The instantaneous rate of disappearance of a reactant R at the time t is equal to </a:t>
            </a:r>
            <a:r>
              <a:rPr lang="en-US" sz="2800" dirty="0" smtClean="0">
                <a:solidFill>
                  <a:schemeClr val="accent1"/>
                </a:solidFill>
              </a:rPr>
              <a:t>the negative </a:t>
            </a:r>
            <a:r>
              <a:rPr lang="en-US" sz="2800" dirty="0">
                <a:solidFill>
                  <a:schemeClr val="accent1"/>
                </a:solidFill>
              </a:rPr>
              <a:t>slope of the tangent to the curve </a:t>
            </a:r>
            <a:r>
              <a:rPr lang="ar-LB" sz="2800" dirty="0">
                <a:solidFill>
                  <a:schemeClr val="accent1"/>
                </a:solidFill>
              </a:rPr>
              <a:t>]</a:t>
            </a:r>
            <a:r>
              <a:rPr lang="en-US" sz="2800" dirty="0">
                <a:solidFill>
                  <a:schemeClr val="accent1"/>
                </a:solidFill>
              </a:rPr>
              <a:t>R</a:t>
            </a:r>
            <a:r>
              <a:rPr lang="ar-LB" sz="2800" dirty="0">
                <a:solidFill>
                  <a:schemeClr val="accent1"/>
                </a:solidFill>
              </a:rPr>
              <a:t>[</a:t>
            </a:r>
            <a:r>
              <a:rPr lang="en-US" sz="2800" dirty="0">
                <a:solidFill>
                  <a:schemeClr val="accent1"/>
                </a:solidFill>
              </a:rPr>
              <a:t> = f(t) at the point of abscissa t.</a:t>
            </a:r>
          </a:p>
          <a:p>
            <a:endParaRPr lang="en-US" b="1" u="sng" dirty="0" smtClean="0"/>
          </a:p>
          <a:p>
            <a:endParaRPr lang="en-US" b="1" u="sng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t="7341" r="38790" b="28220"/>
          <a:stretch/>
        </p:blipFill>
        <p:spPr bwMode="auto">
          <a:xfrm>
            <a:off x="6722773" y="1822269"/>
            <a:ext cx="4296689" cy="3792451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321148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4-Variation </a:t>
            </a:r>
            <a:r>
              <a:rPr lang="fr-FR" altLang="en-US" sz="36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of rate </a:t>
            </a:r>
            <a:r>
              <a:rPr lang="fr-FR" alt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of a </a:t>
            </a:r>
            <a:r>
              <a:rPr lang="fr-FR" alt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chemical</a:t>
            </a:r>
            <a:r>
              <a:rPr lang="fr-FR" altLang="en-US" sz="3600" dirty="0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en-US" sz="3600" dirty="0" err="1" smtClean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reaction</a:t>
            </a:r>
            <a:r>
              <a:rPr lang="fr-FR" altLang="en-US" sz="3600" dirty="0">
                <a:solidFill>
                  <a:schemeClr val="accent1">
                    <a:lumMod val="50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434" y="1442434"/>
            <a:ext cx="8680360" cy="457200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9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4705"/>
            <a:ext cx="10515600" cy="550245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rate of the reaction is high at the beginning and diminishes with time to become zero at the end of the reaction.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108" y="1863204"/>
            <a:ext cx="8621485" cy="4073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33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97726" y="992777"/>
            <a:ext cx="9326880" cy="1191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 err="1" smtClean="0">
                <a:latin typeface="Comic Sans MS" panose="030F0702030302020204" pitchFamily="66" charset="0"/>
              </a:rPr>
              <a:t>According</a:t>
            </a:r>
            <a:r>
              <a:rPr lang="fr-FR" sz="3200" dirty="0" smtClean="0">
                <a:latin typeface="Comic Sans MS" panose="030F0702030302020204" pitchFamily="66" charset="0"/>
              </a:rPr>
              <a:t> </a:t>
            </a:r>
            <a:r>
              <a:rPr lang="fr-FR" sz="3200" dirty="0">
                <a:latin typeface="Comic Sans MS" panose="030F0702030302020204" pitchFamily="66" charset="0"/>
              </a:rPr>
              <a:t>to the </a:t>
            </a:r>
            <a:r>
              <a:rPr lang="fr-FR" sz="3200" dirty="0" err="1">
                <a:latin typeface="Comic Sans MS" panose="030F0702030302020204" pitchFamily="66" charset="0"/>
              </a:rPr>
              <a:t>parameter</a:t>
            </a:r>
            <a:r>
              <a:rPr lang="fr-FR" sz="3200" dirty="0">
                <a:latin typeface="Comic Sans MS" panose="030F0702030302020204" pitchFamily="66" charset="0"/>
              </a:rPr>
              <a:t> of time </a:t>
            </a:r>
            <a:r>
              <a:rPr lang="fr-FR" sz="3200" dirty="0" err="1" smtClean="0">
                <a:latin typeface="Comic Sans MS" panose="030F0702030302020204" pitchFamily="66" charset="0"/>
              </a:rPr>
              <a:t>we</a:t>
            </a:r>
            <a:r>
              <a:rPr lang="fr-FR" sz="3200" dirty="0" smtClean="0">
                <a:latin typeface="Comic Sans MS" panose="030F0702030302020204" pitchFamily="66" charset="0"/>
              </a:rPr>
              <a:t> </a:t>
            </a:r>
            <a:r>
              <a:rPr lang="fr-FR" sz="3200" dirty="0" err="1" smtClean="0">
                <a:latin typeface="Comic Sans MS" panose="030F0702030302020204" pitchFamily="66" charset="0"/>
              </a:rPr>
              <a:t>can</a:t>
            </a:r>
            <a:r>
              <a:rPr lang="fr-FR" sz="3200" dirty="0" smtClean="0">
                <a:latin typeface="Comic Sans MS" panose="030F0702030302020204" pitchFamily="66" charset="0"/>
              </a:rPr>
              <a:t> </a:t>
            </a:r>
            <a:r>
              <a:rPr lang="fr-FR" sz="3200" dirty="0" err="1" smtClean="0">
                <a:latin typeface="Comic Sans MS" panose="030F0702030302020204" pitchFamily="66" charset="0"/>
              </a:rPr>
              <a:t>distinguish</a:t>
            </a:r>
            <a:r>
              <a:rPr lang="fr-FR" sz="3200" dirty="0" smtClean="0">
                <a:latin typeface="Comic Sans MS" panose="030F0702030302020204" pitchFamily="66" charset="0"/>
              </a:rPr>
              <a:t> 2 types of </a:t>
            </a:r>
            <a:r>
              <a:rPr lang="fr-FR" sz="3200" dirty="0" err="1" smtClean="0">
                <a:latin typeface="Comic Sans MS" panose="030F0702030302020204" pitchFamily="66" charset="0"/>
              </a:rPr>
              <a:t>chemical</a:t>
            </a:r>
            <a:r>
              <a:rPr lang="fr-FR" sz="3200" dirty="0" smtClean="0">
                <a:latin typeface="Comic Sans MS" panose="030F0702030302020204" pitchFamily="66" charset="0"/>
              </a:rPr>
              <a:t> </a:t>
            </a:r>
            <a:r>
              <a:rPr lang="fr-FR" sz="3200" dirty="0" err="1" smtClean="0">
                <a:latin typeface="Comic Sans MS" panose="030F0702030302020204" pitchFamily="66" charset="0"/>
              </a:rPr>
              <a:t>reaction</a:t>
            </a:r>
            <a:r>
              <a:rPr lang="fr-FR" sz="3200" dirty="0" smtClean="0">
                <a:latin typeface="Comic Sans MS" panose="030F0702030302020204" pitchFamily="66" charset="0"/>
              </a:rPr>
              <a:t> :</a:t>
            </a:r>
            <a:endParaRPr lang="fr-FR" sz="3200" dirty="0">
              <a:latin typeface="Comic Sans MS" panose="030F0702030302020204" pitchFamily="66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5216" y="2573382"/>
            <a:ext cx="3200400" cy="1175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err="1" smtClean="0">
                <a:latin typeface="Comic Sans MS" panose="030F0702030302020204" pitchFamily="66" charset="0"/>
              </a:rPr>
              <a:t>reaction</a:t>
            </a:r>
            <a:endParaRPr lang="fr-FR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Left Arrow 4"/>
          <p:cNvSpPr/>
          <p:nvPr/>
        </p:nvSpPr>
        <p:spPr>
          <a:xfrm rot="17865593">
            <a:off x="3298873" y="4073292"/>
            <a:ext cx="1202828" cy="542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ounded Rectangle 5"/>
          <p:cNvSpPr/>
          <p:nvPr/>
        </p:nvSpPr>
        <p:spPr>
          <a:xfrm>
            <a:off x="870236" y="4940233"/>
            <a:ext cx="4061982" cy="1175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latin typeface="Comic Sans MS" panose="030F0702030302020204" pitchFamily="66" charset="0"/>
              </a:rPr>
              <a:t>slow</a:t>
            </a:r>
          </a:p>
          <a:p>
            <a:pPr algn="ctr"/>
            <a:r>
              <a:rPr lang="fr-FR" sz="2800" b="1" dirty="0" smtClean="0">
                <a:latin typeface="Comic Sans MS" panose="030F0702030302020204" pitchFamily="66" charset="0"/>
              </a:rPr>
              <a:t>(</a:t>
            </a:r>
            <a:r>
              <a:rPr lang="fr-FR" sz="2800" b="1" dirty="0" err="1" smtClean="0">
                <a:latin typeface="Comic Sans MS" panose="030F0702030302020204" pitchFamily="66" charset="0"/>
              </a:rPr>
              <a:t>evolves</a:t>
            </a:r>
            <a:r>
              <a:rPr lang="fr-FR" sz="2800" b="1" dirty="0" smtClean="0">
                <a:latin typeface="Comic Sans MS" panose="030F0702030302020204" pitchFamily="66" charset="0"/>
              </a:rPr>
              <a:t> </a:t>
            </a:r>
            <a:r>
              <a:rPr lang="fr-FR" sz="2800" b="1" dirty="0" err="1" smtClean="0">
                <a:latin typeface="Comic Sans MS" panose="030F0702030302020204" pitchFamily="66" charset="0"/>
              </a:rPr>
              <a:t>slowly</a:t>
            </a:r>
            <a:r>
              <a:rPr lang="fr-FR" sz="2800" b="1" dirty="0" smtClean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7" name="Left Arrow 6"/>
          <p:cNvSpPr/>
          <p:nvPr/>
        </p:nvSpPr>
        <p:spPr>
          <a:xfrm rot="14086752">
            <a:off x="7148860" y="4021080"/>
            <a:ext cx="1202828" cy="5426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ounded Rectangle 7"/>
          <p:cNvSpPr/>
          <p:nvPr/>
        </p:nvSpPr>
        <p:spPr>
          <a:xfrm>
            <a:off x="6888328" y="4940232"/>
            <a:ext cx="4800394" cy="11756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 smtClean="0">
                <a:latin typeface="Comic Sans MS" panose="030F0702030302020204" pitchFamily="66" charset="0"/>
              </a:rPr>
              <a:t>fast</a:t>
            </a:r>
            <a:endParaRPr lang="fr-FR" sz="2800" b="1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2800" b="1" dirty="0" smtClean="0">
                <a:latin typeface="Comic Sans MS" panose="030F0702030302020204" pitchFamily="66" charset="0"/>
              </a:rPr>
              <a:t> (</a:t>
            </a:r>
            <a:r>
              <a:rPr lang="fr-FR" sz="2800" b="1" dirty="0" err="1" smtClean="0">
                <a:latin typeface="Comic Sans MS" panose="030F0702030302020204" pitchFamily="66" charset="0"/>
              </a:rPr>
              <a:t>evolves</a:t>
            </a:r>
            <a:r>
              <a:rPr lang="fr-FR" sz="2800" b="1" dirty="0" smtClean="0">
                <a:latin typeface="Comic Sans MS" panose="030F0702030302020204" pitchFamily="66" charset="0"/>
              </a:rPr>
              <a:t> </a:t>
            </a:r>
            <a:r>
              <a:rPr lang="fr-FR" sz="2800" b="1" dirty="0" err="1" smtClean="0">
                <a:latin typeface="Comic Sans MS" panose="030F0702030302020204" pitchFamily="66" charset="0"/>
              </a:rPr>
              <a:t>instantaneously</a:t>
            </a:r>
            <a:r>
              <a:rPr lang="fr-FR" sz="2800" b="1" dirty="0" smtClean="0">
                <a:latin typeface="Comic Sans MS" panose="030F0702030302020204" pitchFamily="66" charset="0"/>
              </a:rPr>
              <a:t>)</a:t>
            </a:r>
            <a:endParaRPr lang="fr-FR" sz="2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74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Example: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051266" cy="4068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804" y="1870075"/>
            <a:ext cx="4986391" cy="34402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37" y="2845727"/>
            <a:ext cx="4575563" cy="33312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6912" y="5929025"/>
            <a:ext cx="92573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accent1"/>
                </a:solidFill>
                <a:latin typeface="+mj-lt"/>
              </a:rPr>
              <a:t>Slow </a:t>
            </a:r>
            <a:r>
              <a:rPr lang="fr-FR" sz="3200" dirty="0" err="1" smtClean="0">
                <a:solidFill>
                  <a:schemeClr val="accent1"/>
                </a:solidFill>
                <a:latin typeface="+mj-lt"/>
              </a:rPr>
              <a:t>reactions</a:t>
            </a:r>
            <a:r>
              <a:rPr lang="fr-FR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sz="3200" dirty="0" err="1" smtClean="0">
                <a:solidFill>
                  <a:schemeClr val="accent1"/>
                </a:solidFill>
                <a:latin typeface="+mj-lt"/>
              </a:rPr>
              <a:t>from</a:t>
            </a:r>
            <a:r>
              <a:rPr lang="fr-FR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sz="3200" dirty="0" err="1" smtClean="0">
                <a:solidFill>
                  <a:schemeClr val="accent1"/>
                </a:solidFill>
                <a:latin typeface="+mj-lt"/>
              </a:rPr>
              <a:t>our</a:t>
            </a:r>
            <a:r>
              <a:rPr lang="fr-FR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sz="3200" dirty="0" err="1" smtClean="0">
                <a:solidFill>
                  <a:schemeClr val="accent1"/>
                </a:solidFill>
                <a:latin typeface="+mj-lt"/>
              </a:rPr>
              <a:t>daily</a:t>
            </a:r>
            <a:r>
              <a:rPr lang="fr-FR" sz="3200" dirty="0" smtClean="0">
                <a:solidFill>
                  <a:schemeClr val="accent1"/>
                </a:solidFill>
                <a:latin typeface="+mj-lt"/>
              </a:rPr>
              <a:t> life</a:t>
            </a:r>
            <a:endParaRPr lang="fr-FR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51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73" y="316773"/>
            <a:ext cx="4309577" cy="34714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12" y="1297052"/>
            <a:ext cx="3787276" cy="3471456"/>
          </a:xfrm>
          <a:prstGeom prst="rect">
            <a:avLst/>
          </a:prstGeom>
        </p:spPr>
      </p:pic>
      <p:pic>
        <p:nvPicPr>
          <p:cNvPr id="5" name="Picture 2" descr="картинки : человек, мужской, Художник, Пламя, Огонь, костер,  исполнительское искусство, уличный артист, Уличный художник, представление,  Жонглер, Едоки огня, Пожарный вентилятор 1892x2848 - - 1170004 - красивые  картинки - PxHe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89" y="1767731"/>
            <a:ext cx="3657599" cy="363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3637" y="5588401"/>
            <a:ext cx="9276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chemeClr val="accent1"/>
                </a:solidFill>
                <a:latin typeface="+mj-lt"/>
              </a:rPr>
              <a:t>Fast</a:t>
            </a:r>
            <a:r>
              <a:rPr lang="fr-FR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sz="3200" dirty="0" err="1" smtClean="0">
                <a:solidFill>
                  <a:schemeClr val="accent1"/>
                </a:solidFill>
                <a:latin typeface="+mj-lt"/>
              </a:rPr>
              <a:t>reaction</a:t>
            </a:r>
            <a:r>
              <a:rPr lang="fr-FR" sz="3200" dirty="0" smtClean="0">
                <a:solidFill>
                  <a:schemeClr val="accent1"/>
                </a:solidFill>
                <a:latin typeface="+mj-lt"/>
              </a:rPr>
              <a:t> in </a:t>
            </a:r>
            <a:r>
              <a:rPr lang="fr-FR" sz="3200" dirty="0" err="1" smtClean="0">
                <a:solidFill>
                  <a:schemeClr val="accent1"/>
                </a:solidFill>
                <a:latin typeface="+mj-lt"/>
              </a:rPr>
              <a:t>our</a:t>
            </a:r>
            <a:r>
              <a:rPr lang="fr-FR" sz="3200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sz="3200" dirty="0" err="1" smtClean="0">
                <a:solidFill>
                  <a:schemeClr val="accent1"/>
                </a:solidFill>
                <a:latin typeface="+mj-lt"/>
              </a:rPr>
              <a:t>daily</a:t>
            </a:r>
            <a:r>
              <a:rPr lang="fr-FR" sz="3200" dirty="0" smtClean="0">
                <a:solidFill>
                  <a:schemeClr val="accent1"/>
                </a:solidFill>
                <a:latin typeface="+mj-lt"/>
              </a:rPr>
              <a:t> life.</a:t>
            </a:r>
            <a:endParaRPr lang="fr-FR" sz="32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86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1-Definition: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dirty="0" smtClean="0">
                <a:solidFill>
                  <a:schemeClr val="accent1"/>
                </a:solidFill>
                <a:latin typeface="+mj-lt"/>
              </a:rPr>
              <a:t>The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chemical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kinetics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is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the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study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of the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progress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of a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chemical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reaction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as a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function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of time.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fr-FR" dirty="0" smtClean="0">
              <a:solidFill>
                <a:schemeClr val="accent1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fr-FR" i="1" dirty="0" err="1" smtClean="0">
                <a:solidFill>
                  <a:schemeClr val="accent1"/>
                </a:solidFill>
                <a:latin typeface="+mj-lt"/>
              </a:rPr>
              <a:t>Only</a:t>
            </a:r>
            <a:r>
              <a:rPr lang="fr-FR" i="1" dirty="0" smtClean="0">
                <a:solidFill>
                  <a:schemeClr val="accent1"/>
                </a:solidFill>
                <a:latin typeface="+mj-lt"/>
              </a:rPr>
              <a:t> slow </a:t>
            </a:r>
            <a:r>
              <a:rPr lang="fr-FR" i="1" dirty="0" err="1" smtClean="0">
                <a:solidFill>
                  <a:schemeClr val="accent1"/>
                </a:solidFill>
                <a:latin typeface="+mj-lt"/>
              </a:rPr>
              <a:t>reactions</a:t>
            </a:r>
            <a:r>
              <a:rPr lang="fr-FR" i="1" dirty="0" smtClean="0">
                <a:solidFill>
                  <a:schemeClr val="accent1"/>
                </a:solidFill>
                <a:latin typeface="+mj-lt"/>
              </a:rPr>
              <a:t> are </a:t>
            </a:r>
            <a:r>
              <a:rPr lang="fr-FR" i="1" dirty="0" err="1" smtClean="0">
                <a:solidFill>
                  <a:schemeClr val="accent1"/>
                </a:solidFill>
                <a:latin typeface="+mj-lt"/>
              </a:rPr>
              <a:t>considered</a:t>
            </a:r>
            <a:r>
              <a:rPr lang="fr-FR" i="1" dirty="0" smtClean="0">
                <a:solidFill>
                  <a:schemeClr val="accent1"/>
                </a:solidFill>
                <a:latin typeface="+mj-lt"/>
              </a:rPr>
              <a:t> in the </a:t>
            </a:r>
            <a:r>
              <a:rPr lang="fr-FR" i="1" dirty="0" err="1" smtClean="0">
                <a:solidFill>
                  <a:schemeClr val="accent1"/>
                </a:solidFill>
                <a:latin typeface="+mj-lt"/>
              </a:rPr>
              <a:t>chemical</a:t>
            </a:r>
            <a:r>
              <a:rPr lang="fr-FR" i="1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i="1" dirty="0" err="1" smtClean="0">
                <a:solidFill>
                  <a:schemeClr val="accent1"/>
                </a:solidFill>
                <a:latin typeface="+mj-lt"/>
              </a:rPr>
              <a:t>kinetics</a:t>
            </a:r>
            <a:r>
              <a:rPr lang="fr-FR" i="1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543" y="3902298"/>
            <a:ext cx="2984845" cy="26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What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is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 the rate of the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reaction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r>
              <a:rPr lang="fr-FR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  <a:t/>
            </a:r>
            <a:br>
              <a:rPr lang="fr-FR" dirty="0" smtClean="0">
                <a:solidFill>
                  <a:schemeClr val="accent1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It’s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the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amount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disappeared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reactants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or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formed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products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during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an </a:t>
            </a:r>
            <a:r>
              <a:rPr lang="fr-FR" dirty="0" err="1" smtClean="0">
                <a:solidFill>
                  <a:schemeClr val="accent1"/>
                </a:solidFill>
                <a:latin typeface="+mj-lt"/>
              </a:rPr>
              <a:t>interval</a:t>
            </a:r>
            <a:r>
              <a:rPr lang="fr-FR" dirty="0" smtClean="0">
                <a:solidFill>
                  <a:schemeClr val="accent1"/>
                </a:solidFill>
                <a:latin typeface="+mj-lt"/>
              </a:rPr>
              <a:t> of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792" y="3082928"/>
            <a:ext cx="2185555" cy="22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55817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2-Rate of formation and rate of disappearance: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fr-FR" dirty="0" err="1" smtClean="0"/>
                  <a:t>Consider</a:t>
                </a:r>
                <a:r>
                  <a:rPr lang="fr-FR" dirty="0" smtClean="0"/>
                  <a:t> the </a:t>
                </a:r>
                <a:r>
                  <a:rPr lang="fr-FR" dirty="0" err="1" smtClean="0"/>
                  <a:t>following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chemical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reaction</a:t>
                </a:r>
                <a:r>
                  <a:rPr lang="fr-FR" dirty="0"/>
                  <a:t> :</a:t>
                </a:r>
                <a:endParaRPr lang="en-US" dirty="0"/>
              </a:p>
              <a:p>
                <a:pPr marL="0" indent="0" algn="ctr">
                  <a:buNone/>
                </a:pPr>
                <a:r>
                  <a:rPr lang="fr-FR" b="1" dirty="0"/>
                  <a:t>N</a:t>
                </a:r>
                <a:r>
                  <a:rPr lang="fr-FR" b="1" baseline="-25000" dirty="0"/>
                  <a:t>2</a:t>
                </a:r>
                <a:r>
                  <a:rPr lang="fr-FR" b="1" dirty="0"/>
                  <a:t> + 3H</a:t>
                </a:r>
                <a:r>
                  <a:rPr lang="fr-FR" b="1" baseline="-25000" dirty="0"/>
                  <a:t>2</a:t>
                </a:r>
                <a:r>
                  <a:rPr lang="fr-FR" b="1" dirty="0"/>
                  <a:t> </a:t>
                </a:r>
                <a:r>
                  <a:rPr lang="fr-FR" b="1" dirty="0">
                    <a:sym typeface="Wingdings" panose="05000000000000000000" pitchFamily="2" charset="2"/>
                  </a:rPr>
                  <a:t></a:t>
                </a:r>
                <a:r>
                  <a:rPr lang="fr-FR" b="1" dirty="0"/>
                  <a:t> 2NH</a:t>
                </a:r>
                <a:r>
                  <a:rPr lang="fr-FR" b="1" baseline="-25000" dirty="0"/>
                  <a:t>3</a:t>
                </a:r>
                <a:endParaRPr lang="en-US" dirty="0"/>
              </a:p>
              <a:p>
                <a:pPr lvl="0"/>
                <a:r>
                  <a:rPr lang="fr-FR" dirty="0" smtClean="0"/>
                  <a:t>for </a:t>
                </a:r>
                <a:r>
                  <a:rPr lang="fr-FR" dirty="0"/>
                  <a:t>N</a:t>
                </a:r>
                <a:r>
                  <a:rPr lang="fr-FR" baseline="-25000" dirty="0"/>
                  <a:t>2 </a:t>
                </a:r>
                <a:r>
                  <a:rPr lang="fr-FR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smtClean="0"/>
                  <a:t>Let  </a:t>
                </a:r>
                <a:r>
                  <a:rPr lang="fr-FR" dirty="0"/>
                  <a:t>n</a:t>
                </a:r>
                <a:r>
                  <a:rPr lang="fr-FR" baseline="-25000" dirty="0"/>
                  <a:t>0</a:t>
                </a:r>
                <a:r>
                  <a:rPr lang="fr-FR" dirty="0"/>
                  <a:t> </a:t>
                </a:r>
                <a:r>
                  <a:rPr lang="fr-FR" dirty="0" smtClean="0"/>
                  <a:t> </a:t>
                </a:r>
                <a:r>
                  <a:rPr lang="fr-FR" dirty="0"/>
                  <a:t>nb  </a:t>
                </a:r>
                <a:r>
                  <a:rPr lang="fr-FR" dirty="0" smtClean="0"/>
                  <a:t>of  </a:t>
                </a:r>
                <a:r>
                  <a:rPr lang="fr-FR" dirty="0"/>
                  <a:t>mol </a:t>
                </a:r>
                <a:r>
                  <a:rPr lang="fr-FR" dirty="0" smtClean="0"/>
                  <a:t>of </a:t>
                </a:r>
                <a:r>
                  <a:rPr lang="fr-FR" dirty="0"/>
                  <a:t>N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:r>
                  <a:rPr lang="fr-FR" dirty="0" err="1" smtClean="0"/>
                  <a:t>at</a:t>
                </a:r>
                <a:r>
                  <a:rPr lang="fr-FR" dirty="0" smtClean="0"/>
                  <a:t> t</a:t>
                </a:r>
                <a:r>
                  <a:rPr lang="fr-FR" baseline="-25000" dirty="0" smtClean="0"/>
                  <a:t>0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smtClean="0"/>
                  <a:t>Let  </a:t>
                </a:r>
                <a:r>
                  <a:rPr lang="fr-FR" dirty="0"/>
                  <a:t>n</a:t>
                </a:r>
                <a:r>
                  <a:rPr lang="fr-FR" baseline="-25000" dirty="0"/>
                  <a:t>1</a:t>
                </a:r>
                <a:r>
                  <a:rPr lang="fr-FR" dirty="0"/>
                  <a:t> </a:t>
                </a:r>
                <a:r>
                  <a:rPr lang="fr-FR" dirty="0" smtClean="0"/>
                  <a:t>nb  of  mol of N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at</a:t>
                </a:r>
                <a:r>
                  <a:rPr lang="fr-FR" dirty="0" smtClean="0"/>
                  <a:t>  </a:t>
                </a:r>
                <a:r>
                  <a:rPr lang="fr-FR" dirty="0"/>
                  <a:t>t</a:t>
                </a:r>
                <a:r>
                  <a:rPr lang="fr-FR" baseline="-25000" dirty="0"/>
                  <a:t>1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smtClean="0"/>
                  <a:t>Let n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 nb  of  mol of N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at</a:t>
                </a:r>
                <a:r>
                  <a:rPr lang="fr-FR" dirty="0" smtClean="0"/>
                  <a:t>  t</a:t>
                </a:r>
                <a:r>
                  <a:rPr lang="fr-FR" baseline="-25000" dirty="0" smtClean="0"/>
                  <a:t>2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err="1" smtClean="0"/>
                  <a:t>Between</a:t>
                </a:r>
                <a:r>
                  <a:rPr lang="fr-FR" dirty="0" smtClean="0"/>
                  <a:t>  </a:t>
                </a:r>
                <a:r>
                  <a:rPr lang="fr-FR" dirty="0"/>
                  <a:t>t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:r>
                  <a:rPr lang="fr-FR" dirty="0" smtClean="0"/>
                  <a:t>and </a:t>
                </a:r>
                <a:r>
                  <a:rPr lang="fr-FR" dirty="0"/>
                  <a:t>t</a:t>
                </a:r>
                <a:r>
                  <a:rPr lang="fr-FR" baseline="-25000" dirty="0"/>
                  <a:t>1</a:t>
                </a:r>
                <a:r>
                  <a:rPr lang="fr-FR" dirty="0"/>
                  <a:t> 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/>
                  <a:t>n</a:t>
                </a:r>
                <a:r>
                  <a:rPr lang="fr-FR" baseline="-25000" dirty="0"/>
                  <a:t>2</a:t>
                </a:r>
                <a:r>
                  <a:rPr lang="fr-FR" dirty="0"/>
                  <a:t> &lt;n</a:t>
                </a:r>
                <a:r>
                  <a:rPr lang="fr-FR" baseline="-25000" dirty="0"/>
                  <a:t>1</a:t>
                </a:r>
                <a:r>
                  <a:rPr lang="fr-FR" dirty="0"/>
                  <a:t> et ∆n =</a:t>
                </a:r>
                <a:r>
                  <a:rPr lang="fr-FR" dirty="0" smtClean="0"/>
                  <a:t>n</a:t>
                </a:r>
                <a:r>
                  <a:rPr lang="fr-FR" baseline="-25000" dirty="0" smtClean="0"/>
                  <a:t>2</a:t>
                </a:r>
                <a:r>
                  <a:rPr lang="fr-FR" dirty="0" smtClean="0"/>
                  <a:t>-n</a:t>
                </a:r>
                <a:r>
                  <a:rPr lang="fr-FR" baseline="-25000" dirty="0"/>
                  <a:t>1</a:t>
                </a:r>
                <a:r>
                  <a:rPr lang="en-US" dirty="0" smtClean="0"/>
                  <a:t> &lt;0      </a:t>
                </a:r>
                <a:r>
                  <a:rPr lang="fr-FR" dirty="0" smtClean="0"/>
                  <a:t>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FR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dirty="0"/>
                  <a:t> &lt;0 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smtClean="0"/>
                  <a:t>But the rate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always</a:t>
                </a:r>
                <a:r>
                  <a:rPr lang="fr-FR" dirty="0" smtClean="0"/>
                  <a:t> positive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multiply the ratio with </a:t>
                </a:r>
                <a:r>
                  <a:rPr lang="fr-FR" dirty="0" smtClean="0"/>
                  <a:t> </a:t>
                </a:r>
                <a:r>
                  <a:rPr lang="fr-FR" dirty="0"/>
                  <a:t>– </a:t>
                </a:r>
                <a:endParaRPr lang="en-US" dirty="0"/>
              </a:p>
              <a:p>
                <a:pPr marL="0" indent="0">
                  <a:buNone/>
                </a:pPr>
                <a:r>
                  <a:rPr lang="fr-FR" dirty="0" smtClean="0"/>
                  <a:t>So the </a:t>
                </a:r>
                <a:r>
                  <a:rPr lang="fr-FR" dirty="0" err="1" smtClean="0"/>
                  <a:t>average</a:t>
                </a:r>
                <a:r>
                  <a:rPr lang="fr-FR" dirty="0" smtClean="0"/>
                  <a:t> rate of </a:t>
                </a:r>
                <a:r>
                  <a:rPr lang="fr-FR" dirty="0" err="1" smtClean="0"/>
                  <a:t>disappearance</a:t>
                </a:r>
                <a:r>
                  <a:rPr lang="fr-FR" dirty="0" smtClean="0"/>
                  <a:t> of  </a:t>
                </a:r>
                <a:r>
                  <a:rPr lang="fr-FR" dirty="0"/>
                  <a:t>N</a:t>
                </a:r>
                <a:r>
                  <a:rPr lang="fr-FR" baseline="-25000" dirty="0"/>
                  <a:t>2</a:t>
                </a:r>
                <a:r>
                  <a:rPr lang="fr-FR" dirty="0"/>
                  <a:t> </a:t>
                </a:r>
                <a:r>
                  <a:rPr lang="fr-FR" dirty="0" err="1" smtClean="0"/>
                  <a:t>is</a:t>
                </a:r>
                <a:r>
                  <a:rPr lang="fr-FR" dirty="0" smtClean="0"/>
                  <a:t> </a:t>
                </a:r>
                <a:r>
                  <a:rPr lang="fr-FR" dirty="0" err="1" smtClean="0"/>
                  <a:t>equal</a:t>
                </a:r>
                <a:r>
                  <a:rPr lang="fr-FR" dirty="0" smtClean="0"/>
                  <a:t> to  </a:t>
                </a:r>
                <a:r>
                  <a:rPr lang="fr-FR" dirty="0"/>
                  <a:t>r</a:t>
                </a:r>
                <a:r>
                  <a:rPr lang="fr-FR" baseline="-25000" dirty="0" smtClean="0"/>
                  <a:t>N2 </a:t>
                </a:r>
                <a:r>
                  <a:rPr lang="fr-FR" baseline="-25000" dirty="0"/>
                  <a:t>(t1,t2)</a:t>
                </a:r>
                <a:r>
                  <a:rPr lang="fr-FR" dirty="0"/>
                  <a:t>=-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2.1-Average rate of disappearance 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marR="0" indent="-28575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The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average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rate of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disappearance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of a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reactant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during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an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interval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of time  </a:t>
                </a:r>
                <a:r>
                  <a:rPr lang="fr-FR" dirty="0" err="1">
                    <a:solidFill>
                      <a:schemeClr val="accent1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Δt</a:t>
                </a:r>
                <a:r>
                  <a:rPr lang="fr-FR" dirty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is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</a:t>
                </a:r>
                <a:r>
                  <a:rPr lang="fr-FR" dirty="0" err="1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equal</a:t>
                </a:r>
                <a:r>
                  <a:rPr lang="fr-FR" dirty="0" smtClean="0">
                    <a:solidFill>
                      <a:schemeClr val="accent1"/>
                    </a:solidFill>
                    <a:latin typeface="+mj-lt"/>
                    <a:ea typeface="Times New Roman" panose="02020603050405020304" pitchFamily="18" charset="0"/>
                    <a:cs typeface="Arial" panose="020B0604020202020204" pitchFamily="34" charset="0"/>
                  </a:rPr>
                  <a:t> to:</a:t>
                </a:r>
                <a:endParaRPr lang="en-US" dirty="0">
                  <a:solidFill>
                    <a:schemeClr val="accent1"/>
                  </a:solidFill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15000"/>
                  </a:lnSpc>
                  <a:spcBef>
                    <a:spcPts val="1200"/>
                  </a:spcBef>
                  <a:buNone/>
                </a:pPr>
                <a:r>
                  <a:rPr lang="fr-FR" b="1" dirty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fr-FR" b="1" dirty="0" smtClean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(R) </a:t>
                </a:r>
                <a:r>
                  <a:rPr lang="fr-FR" b="1" dirty="0">
                    <a:solidFill>
                      <a:schemeClr val="accent1"/>
                    </a:solidFill>
                    <a:latin typeface="Comic Sans MS" panose="030F0702030302020204" pitchFamily="66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=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fr-FR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560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Hussein Semaan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5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631</Words>
  <Application>Microsoft Office PowerPoint</Application>
  <PresentationFormat>Widescreen</PresentationFormat>
  <Paragraphs>142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Comic Sans MS</vt:lpstr>
      <vt:lpstr>Times New Roman</vt:lpstr>
      <vt:lpstr>Traditional Arabic</vt:lpstr>
      <vt:lpstr>Wingdings</vt:lpstr>
      <vt:lpstr>Office Theme</vt:lpstr>
      <vt:lpstr>Part 2:chemical kinetics</vt:lpstr>
      <vt:lpstr>Objectives:  </vt:lpstr>
      <vt:lpstr>PowerPoint Presentation</vt:lpstr>
      <vt:lpstr>Example:</vt:lpstr>
      <vt:lpstr>PowerPoint Presentation</vt:lpstr>
      <vt:lpstr>1-Definition: </vt:lpstr>
      <vt:lpstr>What is the rate of the reaction? </vt:lpstr>
      <vt:lpstr>2-Rate of formation and rate of disappearance:</vt:lpstr>
      <vt:lpstr>2.1-Average rate of disappearance :</vt:lpstr>
      <vt:lpstr>2.2-Instantaneous rate of disappearance:</vt:lpstr>
      <vt:lpstr>PowerPoint Presentation</vt:lpstr>
      <vt:lpstr> 2.3-average rate of formation:</vt:lpstr>
      <vt:lpstr>2.4-Instantaneous rate of formation: </vt:lpstr>
      <vt:lpstr>Remark:</vt:lpstr>
      <vt:lpstr>2.5-Unit of the rate of a reaction:</vt:lpstr>
      <vt:lpstr>Summary :</vt:lpstr>
      <vt:lpstr>summary:</vt:lpstr>
      <vt:lpstr>2.6-Rate of reaction and stoichiometric: </vt:lpstr>
      <vt:lpstr>3-Kinetic curve: </vt:lpstr>
      <vt:lpstr>3.1-Rate of formation of a product</vt:lpstr>
      <vt:lpstr>3-Kinetic curve: </vt:lpstr>
      <vt:lpstr>3.2-Rate of disappearance of a reactant</vt:lpstr>
      <vt:lpstr>4-Variation of rate of a chemical reaction:</vt:lpstr>
      <vt:lpstr>PowerPoint Presentation</vt:lpstr>
    </vt:vector>
  </TitlesOfParts>
  <Company>Microsoft (C)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2: chemical kinetics</dc:title>
  <dc:creator>Hussein</dc:creator>
  <cp:lastModifiedBy>Hussein</cp:lastModifiedBy>
  <cp:revision>21</cp:revision>
  <dcterms:created xsi:type="dcterms:W3CDTF">2020-11-03T12:56:58Z</dcterms:created>
  <dcterms:modified xsi:type="dcterms:W3CDTF">2021-06-27T17:29:01Z</dcterms:modified>
</cp:coreProperties>
</file>