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9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6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3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0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5D3D8-493D-4FCE-8228-398DF5A8AA48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3B19-2E23-4B1C-8230-479E15D25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2" y="1109484"/>
            <a:ext cx="4404575" cy="2387600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Chapter 8</a:t>
            </a:r>
            <a:r>
              <a:rPr lang="en-US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endParaRPr lang="en-US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631" y="3627796"/>
            <a:ext cx="3460124" cy="16557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Functional groups </a:t>
            </a:r>
            <a:endParaRPr lang="en-US" b="1" dirty="0">
              <a:solidFill>
                <a:srgbClr val="FF000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876" y="0"/>
            <a:ext cx="5419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901521" y="3438636"/>
            <a:ext cx="4895941" cy="523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901521" y="553792"/>
            <a:ext cx="3721994" cy="502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1521" y="553792"/>
            <a:ext cx="468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Nomenclature of a branched chain: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01521" y="12001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chain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branched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branches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alkyl groups of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C</a:t>
            </a:r>
            <a:r>
              <a:rPr lang="fr-F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fr-F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2n+1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01521" y="1989199"/>
                <a:ext cx="6096000" cy="12311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457200" marR="0" lvl="0" indent="-45720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3300"/>
                  </a:buClr>
                  <a:buSzPct val="70000"/>
                  <a:buFont typeface="Wingdings" panose="05000000000000000000" pitchFamily="2" charset="2"/>
                  <a:buChar char="q"/>
                </a:pPr>
                <a:r>
                  <a:rPr lang="fr-FR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= 1 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CH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fr-FR" dirty="0" err="1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methyl</a:t>
                </a:r>
                <a:endParaRPr lang="en-US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marR="0" lvl="0" indent="-45720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3300"/>
                  </a:buClr>
                  <a:buSzPct val="70000"/>
                  <a:buFont typeface="Wingdings" panose="05000000000000000000" pitchFamily="2" charset="2"/>
                  <a:buChar char="q"/>
                </a:pPr>
                <a:r>
                  <a:rPr lang="fr-F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= 2 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CH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CH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fr-FR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fr-FR" dirty="0" err="1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thyl</a:t>
                </a:r>
                <a:r>
                  <a:rPr lang="fr-FR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spcBef>
                    <a:spcPts val="600"/>
                  </a:spcBef>
                  <a:spcAft>
                    <a:spcPts val="600"/>
                  </a:spcAft>
                  <a:buClr>
                    <a:srgbClr val="FF3300"/>
                  </a:buClr>
                  <a:buSzPct val="70000"/>
                  <a:buFont typeface="Wingdings" panose="05000000000000000000" pitchFamily="2" charset="2"/>
                  <a:buChar char="q"/>
                </a:pPr>
                <a:r>
                  <a:rPr lang="fr-F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= 3 :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CH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CH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fr-FR" dirty="0" err="1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propyl</a:t>
                </a:r>
                <a:r>
                  <a:rPr lang="fr-FR" dirty="0" smtClean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b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21" y="1989199"/>
                <a:ext cx="6096000" cy="1231106"/>
              </a:xfrm>
              <a:prstGeom prst="rect">
                <a:avLst/>
              </a:prstGeom>
              <a:blipFill rotWithShape="0">
                <a:blip r:embed="rId2"/>
                <a:stretch>
                  <a:fillRect t="-2475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901521" y="3511559"/>
            <a:ext cx="542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to name the chain according to IUPAC?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66977" y="3953814"/>
            <a:ext cx="80770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main chain which is the longest chain 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the main chain from the nearest to the branch (smallest numbering)\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main chain contain same branches 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same branches we add “di”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same branches we add “tri”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branches are different we name them by their alphabetical order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FAFF771-A55E-4C66-81BA-01AA10D16519}"/>
              </a:ext>
            </a:extLst>
          </p:cNvPr>
          <p:cNvGrpSpPr/>
          <p:nvPr/>
        </p:nvGrpSpPr>
        <p:grpSpPr>
          <a:xfrm>
            <a:off x="498208" y="515156"/>
            <a:ext cx="3326818" cy="677822"/>
            <a:chOff x="0" y="0"/>
            <a:chExt cx="1210945" cy="447675"/>
          </a:xfrm>
        </p:grpSpPr>
        <p:sp>
          <p:nvSpPr>
            <p:cNvPr id="3" name="b22">
              <a:extLst>
                <a:ext uri="{FF2B5EF4-FFF2-40B4-BE49-F238E27FC236}">
                  <a16:creationId xmlns="" xmlns:a16="http://schemas.microsoft.com/office/drawing/2014/main" id="{F5334751-20A3-48BF-8910-782AB540F7E1}"/>
                </a:ext>
              </a:extLst>
            </p:cNvPr>
            <p:cNvSpPr txBox="1"/>
            <p:nvPr/>
          </p:nvSpPr>
          <p:spPr>
            <a:xfrm>
              <a:off x="1000125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 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b20">
              <a:extLst>
                <a:ext uri="{FF2B5EF4-FFF2-40B4-BE49-F238E27FC236}">
                  <a16:creationId xmlns="" xmlns:a16="http://schemas.microsoft.com/office/drawing/2014/main" id="{21B045EB-8299-4E6F-9C29-D11938D60138}"/>
                </a:ext>
              </a:extLst>
            </p:cNvPr>
            <p:cNvSpPr txBox="1"/>
            <p:nvPr/>
          </p:nvSpPr>
          <p:spPr>
            <a:xfrm>
              <a:off x="704850" y="295275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b18">
              <a:extLst>
                <a:ext uri="{FF2B5EF4-FFF2-40B4-BE49-F238E27FC236}">
                  <a16:creationId xmlns="" xmlns:a16="http://schemas.microsoft.com/office/drawing/2014/main" id="{703D3B5F-19C0-4644-8CE4-8785BBC4FCAE}"/>
                </a:ext>
              </a:extLst>
            </p:cNvPr>
            <p:cNvSpPr txBox="1"/>
            <p:nvPr/>
          </p:nvSpPr>
          <p:spPr>
            <a:xfrm>
              <a:off x="704850" y="0"/>
              <a:ext cx="1631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b16">
              <a:extLst>
                <a:ext uri="{FF2B5EF4-FFF2-40B4-BE49-F238E27FC236}">
                  <a16:creationId xmlns="" xmlns:a16="http://schemas.microsoft.com/office/drawing/2014/main" id="{5C08F0E8-B8F1-4811-82A7-E0CE0190C197}"/>
                </a:ext>
              </a:extLst>
            </p:cNvPr>
            <p:cNvSpPr txBox="1"/>
            <p:nvPr/>
          </p:nvSpPr>
          <p:spPr>
            <a:xfrm>
              <a:off x="352425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b15">
              <a:extLst>
                <a:ext uri="{FF2B5EF4-FFF2-40B4-BE49-F238E27FC236}">
                  <a16:creationId xmlns="" xmlns:a16="http://schemas.microsoft.com/office/drawing/2014/main" id="{D3C1042B-ADE9-4867-BEF3-EC7C9A25EDFE}"/>
                </a:ext>
              </a:extLst>
            </p:cNvPr>
            <p:cNvSpPr txBox="1"/>
            <p:nvPr/>
          </p:nvSpPr>
          <p:spPr>
            <a:xfrm>
              <a:off x="0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17">
              <a:extLst>
                <a:ext uri="{FF2B5EF4-FFF2-40B4-BE49-F238E27FC236}">
                  <a16:creationId xmlns="" xmlns:a16="http://schemas.microsoft.com/office/drawing/2014/main" id="{1398961D-5E98-4442-9807-2CA3E926B484}"/>
                </a:ext>
              </a:extLst>
            </p:cNvPr>
            <p:cNvSpPr/>
            <p:nvPr/>
          </p:nvSpPr>
          <p:spPr>
            <a:xfrm>
              <a:off x="238125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  <p:sp>
          <p:nvSpPr>
            <p:cNvPr id="9" name="t19">
              <a:extLst>
                <a:ext uri="{FF2B5EF4-FFF2-40B4-BE49-F238E27FC236}">
                  <a16:creationId xmlns="" xmlns:a16="http://schemas.microsoft.com/office/drawing/2014/main" id="{D99BD67A-42CE-4C58-98F6-B08B719F1AAA}"/>
                </a:ext>
              </a:extLst>
            </p:cNvPr>
            <p:cNvSpPr/>
            <p:nvPr/>
          </p:nvSpPr>
          <p:spPr>
            <a:xfrm>
              <a:off x="571500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  <p:sp>
          <p:nvSpPr>
            <p:cNvPr id="10" name="t21">
              <a:extLst>
                <a:ext uri="{FF2B5EF4-FFF2-40B4-BE49-F238E27FC236}">
                  <a16:creationId xmlns="" xmlns:a16="http://schemas.microsoft.com/office/drawing/2014/main" id="{04046D53-0708-4A24-9F7E-67AF1D48B69E}"/>
                </a:ext>
              </a:extLst>
            </p:cNvPr>
            <p:cNvSpPr/>
            <p:nvPr/>
          </p:nvSpPr>
          <p:spPr>
            <a:xfrm>
              <a:off x="733425" y="180975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  <p:sp>
          <p:nvSpPr>
            <p:cNvPr id="11" name="t23">
              <a:extLst>
                <a:ext uri="{FF2B5EF4-FFF2-40B4-BE49-F238E27FC236}">
                  <a16:creationId xmlns="" xmlns:a16="http://schemas.microsoft.com/office/drawing/2014/main" id="{3E260CED-BE5B-4401-A816-5F5DFBD3BC18}"/>
                </a:ext>
              </a:extLst>
            </p:cNvPr>
            <p:cNvSpPr/>
            <p:nvPr/>
          </p:nvSpPr>
          <p:spPr>
            <a:xfrm>
              <a:off x="876300" y="8572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3A7D05E-5006-4E39-B271-3A367738DA27}"/>
              </a:ext>
            </a:extLst>
          </p:cNvPr>
          <p:cNvGrpSpPr/>
          <p:nvPr/>
        </p:nvGrpSpPr>
        <p:grpSpPr>
          <a:xfrm>
            <a:off x="498208" y="1700126"/>
            <a:ext cx="3468485" cy="1401117"/>
            <a:chOff x="17721" y="0"/>
            <a:chExt cx="1498024" cy="390066"/>
          </a:xfrm>
        </p:grpSpPr>
        <p:sp>
          <p:nvSpPr>
            <p:cNvPr id="13" name="b36">
              <a:extLst>
                <a:ext uri="{FF2B5EF4-FFF2-40B4-BE49-F238E27FC236}">
                  <a16:creationId xmlns:a16="http://schemas.microsoft.com/office/drawing/2014/main" xmlns="" id="{213E572C-B349-47BE-8FC8-9804D2EFB5DA}"/>
                </a:ext>
              </a:extLst>
            </p:cNvPr>
            <p:cNvSpPr txBox="1"/>
            <p:nvPr/>
          </p:nvSpPr>
          <p:spPr>
            <a:xfrm>
              <a:off x="1304925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b34">
              <a:extLst>
                <a:ext uri="{FF2B5EF4-FFF2-40B4-BE49-F238E27FC236}">
                  <a16:creationId xmlns:a16="http://schemas.microsoft.com/office/drawing/2014/main" xmlns="" id="{0B9D0BE7-2933-41A7-9703-3CC335276A66}"/>
                </a:ext>
              </a:extLst>
            </p:cNvPr>
            <p:cNvSpPr txBox="1"/>
            <p:nvPr/>
          </p:nvSpPr>
          <p:spPr>
            <a:xfrm>
              <a:off x="952500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b32">
              <a:extLst>
                <a:ext uri="{FF2B5EF4-FFF2-40B4-BE49-F238E27FC236}">
                  <a16:creationId xmlns:a16="http://schemas.microsoft.com/office/drawing/2014/main" xmlns="" id="{EE4652DF-18D3-40DE-BD8E-A1D9FB3D8547}"/>
                </a:ext>
              </a:extLst>
            </p:cNvPr>
            <p:cNvSpPr txBox="1"/>
            <p:nvPr/>
          </p:nvSpPr>
          <p:spPr>
            <a:xfrm>
              <a:off x="654624" y="20211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b30">
              <a:extLst>
                <a:ext uri="{FF2B5EF4-FFF2-40B4-BE49-F238E27FC236}">
                  <a16:creationId xmlns:a16="http://schemas.microsoft.com/office/drawing/2014/main" xmlns="" id="{45354627-2B10-4C1B-803C-87764E771CC3}"/>
                </a:ext>
              </a:extLst>
            </p:cNvPr>
            <p:cNvSpPr txBox="1"/>
            <p:nvPr/>
          </p:nvSpPr>
          <p:spPr>
            <a:xfrm>
              <a:off x="657225" y="0"/>
              <a:ext cx="1631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b28">
              <a:extLst>
                <a:ext uri="{FF2B5EF4-FFF2-40B4-BE49-F238E27FC236}">
                  <a16:creationId xmlns:a16="http://schemas.microsoft.com/office/drawing/2014/main" xmlns="" id="{7102EF21-96CC-42CD-B660-A6655883DEAD}"/>
                </a:ext>
              </a:extLst>
            </p:cNvPr>
            <p:cNvSpPr txBox="1"/>
            <p:nvPr/>
          </p:nvSpPr>
          <p:spPr>
            <a:xfrm>
              <a:off x="338992" y="237666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b26">
              <a:extLst>
                <a:ext uri="{FF2B5EF4-FFF2-40B4-BE49-F238E27FC236}">
                  <a16:creationId xmlns:a16="http://schemas.microsoft.com/office/drawing/2014/main" xmlns="" id="{712303FB-AB5D-4E71-B2BB-6855EE9583FD}"/>
                </a:ext>
              </a:extLst>
            </p:cNvPr>
            <p:cNvSpPr txBox="1"/>
            <p:nvPr/>
          </p:nvSpPr>
          <p:spPr>
            <a:xfrm>
              <a:off x="352425" y="0"/>
              <a:ext cx="1631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</a:t>
              </a:r>
              <a:endParaRPr lang="en-US" sz="16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b25">
              <a:extLst>
                <a:ext uri="{FF2B5EF4-FFF2-40B4-BE49-F238E27FC236}">
                  <a16:creationId xmlns:a16="http://schemas.microsoft.com/office/drawing/2014/main" xmlns="" id="{A38DA2BC-A191-40CD-BE74-0CEE9F80C960}"/>
                </a:ext>
              </a:extLst>
            </p:cNvPr>
            <p:cNvSpPr txBox="1"/>
            <p:nvPr/>
          </p:nvSpPr>
          <p:spPr>
            <a:xfrm>
              <a:off x="17721" y="0"/>
              <a:ext cx="193099" cy="168797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27">
              <a:extLst>
                <a:ext uri="{FF2B5EF4-FFF2-40B4-BE49-F238E27FC236}">
                  <a16:creationId xmlns:a16="http://schemas.microsoft.com/office/drawing/2014/main" xmlns="" id="{33EDEFF8-526F-4592-88EA-C9423B12773A}"/>
                </a:ext>
              </a:extLst>
            </p:cNvPr>
            <p:cNvSpPr/>
            <p:nvPr/>
          </p:nvSpPr>
          <p:spPr>
            <a:xfrm>
              <a:off x="219075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29">
              <a:extLst>
                <a:ext uri="{FF2B5EF4-FFF2-40B4-BE49-F238E27FC236}">
                  <a16:creationId xmlns:a16="http://schemas.microsoft.com/office/drawing/2014/main" xmlns="" id="{BCF39714-45DF-4701-9022-6F195851FB4B}"/>
                </a:ext>
              </a:extLst>
            </p:cNvPr>
            <p:cNvSpPr/>
            <p:nvPr/>
          </p:nvSpPr>
          <p:spPr>
            <a:xfrm>
              <a:off x="410697" y="139902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31">
              <a:extLst>
                <a:ext uri="{FF2B5EF4-FFF2-40B4-BE49-F238E27FC236}">
                  <a16:creationId xmlns:a16="http://schemas.microsoft.com/office/drawing/2014/main" xmlns="" id="{5299EE75-F035-49B7-A91E-65202100D1BA}"/>
                </a:ext>
              </a:extLst>
            </p:cNvPr>
            <p:cNvSpPr/>
            <p:nvPr/>
          </p:nvSpPr>
          <p:spPr>
            <a:xfrm>
              <a:off x="542925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33">
              <a:extLst>
                <a:ext uri="{FF2B5EF4-FFF2-40B4-BE49-F238E27FC236}">
                  <a16:creationId xmlns:a16="http://schemas.microsoft.com/office/drawing/2014/main" xmlns="" id="{03C94EAC-7793-45F4-AD33-5536FFFC8923}"/>
                </a:ext>
              </a:extLst>
            </p:cNvPr>
            <p:cNvSpPr/>
            <p:nvPr/>
          </p:nvSpPr>
          <p:spPr>
            <a:xfrm>
              <a:off x="725572" y="112793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35">
              <a:extLst>
                <a:ext uri="{FF2B5EF4-FFF2-40B4-BE49-F238E27FC236}">
                  <a16:creationId xmlns:a16="http://schemas.microsoft.com/office/drawing/2014/main" xmlns="" id="{D2B12BB8-2C89-428F-90FC-BCF79FFCBE1A}"/>
                </a:ext>
              </a:extLst>
            </p:cNvPr>
            <p:cNvSpPr/>
            <p:nvPr/>
          </p:nvSpPr>
          <p:spPr>
            <a:xfrm>
              <a:off x="838200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37">
              <a:extLst>
                <a:ext uri="{FF2B5EF4-FFF2-40B4-BE49-F238E27FC236}">
                  <a16:creationId xmlns:a16="http://schemas.microsoft.com/office/drawing/2014/main" xmlns="" id="{57D94DAD-D520-4A28-B4AB-351880D9A488}"/>
                </a:ext>
              </a:extLst>
            </p:cNvPr>
            <p:cNvSpPr/>
            <p:nvPr/>
          </p:nvSpPr>
          <p:spPr>
            <a:xfrm>
              <a:off x="1162050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A5B91CE1-9313-4432-8DDF-B7902E266B9F}"/>
              </a:ext>
            </a:extLst>
          </p:cNvPr>
          <p:cNvGrpSpPr/>
          <p:nvPr/>
        </p:nvGrpSpPr>
        <p:grpSpPr>
          <a:xfrm>
            <a:off x="498208" y="3689335"/>
            <a:ext cx="3468485" cy="837649"/>
            <a:chOff x="0" y="-1"/>
            <a:chExt cx="1515745" cy="455395"/>
          </a:xfrm>
        </p:grpSpPr>
        <p:sp>
          <p:nvSpPr>
            <p:cNvPr id="27" name="b50">
              <a:extLst>
                <a:ext uri="{FF2B5EF4-FFF2-40B4-BE49-F238E27FC236}">
                  <a16:creationId xmlns:a16="http://schemas.microsoft.com/office/drawing/2014/main" xmlns="" id="{AD759412-01DF-46B6-8639-3F738134D326}"/>
                </a:ext>
              </a:extLst>
            </p:cNvPr>
            <p:cNvSpPr txBox="1"/>
            <p:nvPr/>
          </p:nvSpPr>
          <p:spPr>
            <a:xfrm>
              <a:off x="1304925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b48">
              <a:extLst>
                <a:ext uri="{FF2B5EF4-FFF2-40B4-BE49-F238E27FC236}">
                  <a16:creationId xmlns:a16="http://schemas.microsoft.com/office/drawing/2014/main" xmlns="" id="{A6965DD9-B87C-4214-B9BB-4B4CDE55A660}"/>
                </a:ext>
              </a:extLst>
            </p:cNvPr>
            <p:cNvSpPr txBox="1"/>
            <p:nvPr/>
          </p:nvSpPr>
          <p:spPr>
            <a:xfrm>
              <a:off x="325073" y="-1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b46">
              <a:extLst>
                <a:ext uri="{FF2B5EF4-FFF2-40B4-BE49-F238E27FC236}">
                  <a16:creationId xmlns:a16="http://schemas.microsoft.com/office/drawing/2014/main" xmlns="" id="{4B11E7AD-852A-4EB8-8A6B-79DECC71E265}"/>
                </a:ext>
              </a:extLst>
            </p:cNvPr>
            <p:cNvSpPr txBox="1"/>
            <p:nvPr/>
          </p:nvSpPr>
          <p:spPr>
            <a:xfrm>
              <a:off x="657225" y="295275"/>
              <a:ext cx="2489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b44">
              <a:extLst>
                <a:ext uri="{FF2B5EF4-FFF2-40B4-BE49-F238E27FC236}">
                  <a16:creationId xmlns:a16="http://schemas.microsoft.com/office/drawing/2014/main" xmlns="" id="{A14A10DC-E322-4A1F-ABC8-160798A9802B}"/>
                </a:ext>
              </a:extLst>
            </p:cNvPr>
            <p:cNvSpPr txBox="1"/>
            <p:nvPr/>
          </p:nvSpPr>
          <p:spPr>
            <a:xfrm>
              <a:off x="657225" y="0"/>
              <a:ext cx="1631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b42">
              <a:extLst>
                <a:ext uri="{FF2B5EF4-FFF2-40B4-BE49-F238E27FC236}">
                  <a16:creationId xmlns:a16="http://schemas.microsoft.com/office/drawing/2014/main" xmlns="" id="{D3DB182B-D650-42F3-B131-4EE04EC5BE57}"/>
                </a:ext>
              </a:extLst>
            </p:cNvPr>
            <p:cNvSpPr txBox="1"/>
            <p:nvPr/>
          </p:nvSpPr>
          <p:spPr>
            <a:xfrm>
              <a:off x="957977" y="302994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b40">
              <a:extLst>
                <a:ext uri="{FF2B5EF4-FFF2-40B4-BE49-F238E27FC236}">
                  <a16:creationId xmlns:a16="http://schemas.microsoft.com/office/drawing/2014/main" xmlns="" id="{2EADB236-D37A-44FE-B897-CE951E8B864F}"/>
                </a:ext>
              </a:extLst>
            </p:cNvPr>
            <p:cNvSpPr txBox="1"/>
            <p:nvPr/>
          </p:nvSpPr>
          <p:spPr>
            <a:xfrm>
              <a:off x="973461" y="0"/>
              <a:ext cx="1631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endParaRPr lang="en-US" sz="1600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b39">
              <a:extLst>
                <a:ext uri="{FF2B5EF4-FFF2-40B4-BE49-F238E27FC236}">
                  <a16:creationId xmlns:a16="http://schemas.microsoft.com/office/drawing/2014/main" xmlns="" id="{58A9850D-8B98-4688-9380-C1EB8FE6C647}"/>
                </a:ext>
              </a:extLst>
            </p:cNvPr>
            <p:cNvSpPr txBox="1"/>
            <p:nvPr/>
          </p:nvSpPr>
          <p:spPr>
            <a:xfrm>
              <a:off x="0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41">
              <a:extLst>
                <a:ext uri="{FF2B5EF4-FFF2-40B4-BE49-F238E27FC236}">
                  <a16:creationId xmlns:a16="http://schemas.microsoft.com/office/drawing/2014/main" xmlns="" id="{A25FFD60-DE3D-47BA-A24D-947AE52C9144}"/>
                </a:ext>
              </a:extLst>
            </p:cNvPr>
            <p:cNvSpPr/>
            <p:nvPr/>
          </p:nvSpPr>
          <p:spPr>
            <a:xfrm>
              <a:off x="219075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/>
            </a:p>
          </p:txBody>
        </p:sp>
        <p:sp>
          <p:nvSpPr>
            <p:cNvPr id="35" name="t43">
              <a:extLst>
                <a:ext uri="{FF2B5EF4-FFF2-40B4-BE49-F238E27FC236}">
                  <a16:creationId xmlns:a16="http://schemas.microsoft.com/office/drawing/2014/main" xmlns="" id="{18F1B27B-5BC3-4B74-8307-98E749616A81}"/>
                </a:ext>
              </a:extLst>
            </p:cNvPr>
            <p:cNvSpPr/>
            <p:nvPr/>
          </p:nvSpPr>
          <p:spPr>
            <a:xfrm>
              <a:off x="1002083" y="180975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/>
            </a:p>
          </p:txBody>
        </p:sp>
        <p:sp>
          <p:nvSpPr>
            <p:cNvPr id="36" name="t45">
              <a:extLst>
                <a:ext uri="{FF2B5EF4-FFF2-40B4-BE49-F238E27FC236}">
                  <a16:creationId xmlns:a16="http://schemas.microsoft.com/office/drawing/2014/main" xmlns="" id="{8430D91C-821B-46BB-A404-36E4F832D0D4}"/>
                </a:ext>
              </a:extLst>
            </p:cNvPr>
            <p:cNvSpPr/>
            <p:nvPr/>
          </p:nvSpPr>
          <p:spPr>
            <a:xfrm>
              <a:off x="523875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/>
            </a:p>
          </p:txBody>
        </p:sp>
        <p:sp>
          <p:nvSpPr>
            <p:cNvPr id="37" name="t47">
              <a:extLst>
                <a:ext uri="{FF2B5EF4-FFF2-40B4-BE49-F238E27FC236}">
                  <a16:creationId xmlns:a16="http://schemas.microsoft.com/office/drawing/2014/main" xmlns="" id="{32AD50EC-C735-45A6-873B-7253E6ACA5A7}"/>
                </a:ext>
              </a:extLst>
            </p:cNvPr>
            <p:cNvSpPr/>
            <p:nvPr/>
          </p:nvSpPr>
          <p:spPr>
            <a:xfrm>
              <a:off x="685800" y="152400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/>
            </a:p>
          </p:txBody>
        </p:sp>
        <p:sp>
          <p:nvSpPr>
            <p:cNvPr id="38" name="t49">
              <a:extLst>
                <a:ext uri="{FF2B5EF4-FFF2-40B4-BE49-F238E27FC236}">
                  <a16:creationId xmlns:a16="http://schemas.microsoft.com/office/drawing/2014/main" xmlns="" id="{6F3B6AF8-7F6F-4A24-92F6-8C9EE0C2100E}"/>
                </a:ext>
              </a:extLst>
            </p:cNvPr>
            <p:cNvSpPr/>
            <p:nvPr/>
          </p:nvSpPr>
          <p:spPr>
            <a:xfrm>
              <a:off x="838200" y="8572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/>
            </a:p>
          </p:txBody>
        </p:sp>
        <p:sp>
          <p:nvSpPr>
            <p:cNvPr id="39" name="t51">
              <a:extLst>
                <a:ext uri="{FF2B5EF4-FFF2-40B4-BE49-F238E27FC236}">
                  <a16:creationId xmlns:a16="http://schemas.microsoft.com/office/drawing/2014/main" xmlns="" id="{19CDF0F9-903B-4398-A2DD-C3E87753209D}"/>
                </a:ext>
              </a:extLst>
            </p:cNvPr>
            <p:cNvSpPr/>
            <p:nvPr/>
          </p:nvSpPr>
          <p:spPr>
            <a:xfrm>
              <a:off x="1181100" y="9525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6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9018" y="4972640"/>
            <a:ext cx="3367676" cy="1284010"/>
            <a:chOff x="0" y="0"/>
            <a:chExt cx="1239520" cy="742950"/>
          </a:xfrm>
        </p:grpSpPr>
        <p:sp>
          <p:nvSpPr>
            <p:cNvPr id="41" name="b50"/>
            <p:cNvSpPr txBox="1"/>
            <p:nvPr/>
          </p:nvSpPr>
          <p:spPr>
            <a:xfrm>
              <a:off x="1000125" y="295275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b48"/>
            <p:cNvSpPr txBox="1"/>
            <p:nvPr/>
          </p:nvSpPr>
          <p:spPr>
            <a:xfrm>
              <a:off x="628650" y="295275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b46"/>
            <p:cNvSpPr txBox="1"/>
            <p:nvPr/>
          </p:nvSpPr>
          <p:spPr>
            <a:xfrm>
              <a:off x="381000" y="590550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4" name="b44"/>
            <p:cNvSpPr txBox="1"/>
            <p:nvPr/>
          </p:nvSpPr>
          <p:spPr>
            <a:xfrm>
              <a:off x="381000" y="0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b42"/>
            <p:cNvSpPr txBox="1"/>
            <p:nvPr/>
          </p:nvSpPr>
          <p:spPr>
            <a:xfrm>
              <a:off x="381000" y="295275"/>
              <a:ext cx="10604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b41"/>
            <p:cNvSpPr txBox="1"/>
            <p:nvPr/>
          </p:nvSpPr>
          <p:spPr>
            <a:xfrm>
              <a:off x="0" y="295275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7" name="t43"/>
            <p:cNvSpPr/>
            <p:nvPr/>
          </p:nvSpPr>
          <p:spPr>
            <a:xfrm>
              <a:off x="247650" y="37147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48" name="t45"/>
            <p:cNvSpPr/>
            <p:nvPr/>
          </p:nvSpPr>
          <p:spPr>
            <a:xfrm>
              <a:off x="428625" y="171450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49" name="t47"/>
            <p:cNvSpPr/>
            <p:nvPr/>
          </p:nvSpPr>
          <p:spPr>
            <a:xfrm>
              <a:off x="428625" y="457200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50" name="t49"/>
            <p:cNvSpPr/>
            <p:nvPr/>
          </p:nvSpPr>
          <p:spPr>
            <a:xfrm>
              <a:off x="495300" y="37147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51" name="t51"/>
            <p:cNvSpPr/>
            <p:nvPr/>
          </p:nvSpPr>
          <p:spPr>
            <a:xfrm>
              <a:off x="876300" y="37147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859524" y="203287"/>
            <a:ext cx="3070087" cy="1171764"/>
            <a:chOff x="0" y="0"/>
            <a:chExt cx="1296670" cy="447675"/>
          </a:xfrm>
        </p:grpSpPr>
        <p:sp>
          <p:nvSpPr>
            <p:cNvPr id="53" name="b63"/>
            <p:cNvSpPr txBox="1"/>
            <p:nvPr/>
          </p:nvSpPr>
          <p:spPr>
            <a:xfrm>
              <a:off x="1057275" y="295275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4" name="b61"/>
            <p:cNvSpPr txBox="1"/>
            <p:nvPr/>
          </p:nvSpPr>
          <p:spPr>
            <a:xfrm>
              <a:off x="723900" y="0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5" name="b59"/>
            <p:cNvSpPr txBox="1"/>
            <p:nvPr/>
          </p:nvSpPr>
          <p:spPr>
            <a:xfrm>
              <a:off x="723900" y="295275"/>
              <a:ext cx="2012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endPara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6" name="b57"/>
            <p:cNvSpPr txBox="1"/>
            <p:nvPr/>
          </p:nvSpPr>
          <p:spPr>
            <a:xfrm>
              <a:off x="381000" y="0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b54"/>
            <p:cNvSpPr txBox="1"/>
            <p:nvPr/>
          </p:nvSpPr>
          <p:spPr>
            <a:xfrm>
              <a:off x="381000" y="295275"/>
              <a:ext cx="2012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8" name="b53"/>
            <p:cNvSpPr txBox="1"/>
            <p:nvPr/>
          </p:nvSpPr>
          <p:spPr>
            <a:xfrm>
              <a:off x="0" y="295275"/>
              <a:ext cx="239395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spcAft>
                  <a:spcPts val="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9" name="t56"/>
            <p:cNvSpPr/>
            <p:nvPr/>
          </p:nvSpPr>
          <p:spPr>
            <a:xfrm>
              <a:off x="247650" y="37147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60" name="t58"/>
            <p:cNvSpPr/>
            <p:nvPr/>
          </p:nvSpPr>
          <p:spPr>
            <a:xfrm>
              <a:off x="428625" y="171450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61" name="t60"/>
            <p:cNvSpPr/>
            <p:nvPr/>
          </p:nvSpPr>
          <p:spPr>
            <a:xfrm>
              <a:off x="590550" y="37147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62" name="t62"/>
            <p:cNvSpPr/>
            <p:nvPr/>
          </p:nvSpPr>
          <p:spPr>
            <a:xfrm>
              <a:off x="762000" y="171450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63" name="t64"/>
            <p:cNvSpPr/>
            <p:nvPr/>
          </p:nvSpPr>
          <p:spPr>
            <a:xfrm>
              <a:off x="933450" y="371475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942807" y="3232997"/>
            <a:ext cx="5828156" cy="1871336"/>
            <a:chOff x="0" y="0"/>
            <a:chExt cx="2464818" cy="452651"/>
          </a:xfrm>
        </p:grpSpPr>
        <p:sp>
          <p:nvSpPr>
            <p:cNvPr id="65" name="b16"/>
            <p:cNvSpPr txBox="1"/>
            <p:nvPr/>
          </p:nvSpPr>
          <p:spPr>
            <a:xfrm>
              <a:off x="2176818" y="27295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en-US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 b="1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b14"/>
            <p:cNvSpPr txBox="1"/>
            <p:nvPr/>
          </p:nvSpPr>
          <p:spPr>
            <a:xfrm>
              <a:off x="1815152" y="20472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en-US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600" b="1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b12"/>
            <p:cNvSpPr txBox="1"/>
            <p:nvPr/>
          </p:nvSpPr>
          <p:spPr>
            <a:xfrm>
              <a:off x="1473958" y="20472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en-US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600" b="1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b10"/>
            <p:cNvSpPr txBox="1"/>
            <p:nvPr/>
          </p:nvSpPr>
          <p:spPr>
            <a:xfrm>
              <a:off x="1105469" y="20472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en-US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600" b="1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b8"/>
            <p:cNvSpPr txBox="1"/>
            <p:nvPr/>
          </p:nvSpPr>
          <p:spPr>
            <a:xfrm>
              <a:off x="784746" y="293427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</a:t>
              </a:r>
              <a:r>
                <a:rPr lang="en-US" sz="1600" b="1" baseline="-25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r>
                <a:rPr lang="en-US" sz="1600" b="1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H</a:t>
              </a:r>
              <a:r>
                <a:rPr lang="en-US" sz="1600" b="1" baseline="-25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en-US" sz="1600" b="1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b6"/>
            <p:cNvSpPr txBox="1"/>
            <p:nvPr/>
          </p:nvSpPr>
          <p:spPr>
            <a:xfrm>
              <a:off x="750627" y="20472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endParaRPr lang="en-US" sz="1600" b="1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b4"/>
            <p:cNvSpPr txBox="1"/>
            <p:nvPr/>
          </p:nvSpPr>
          <p:spPr>
            <a:xfrm>
              <a:off x="382137" y="300251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en-US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 b="1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b2"/>
            <p:cNvSpPr txBox="1"/>
            <p:nvPr/>
          </p:nvSpPr>
          <p:spPr>
            <a:xfrm>
              <a:off x="361666" y="6824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endParaRPr lang="en-US" sz="1600" b="1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b1"/>
            <p:cNvSpPr txBox="1"/>
            <p:nvPr/>
          </p:nvSpPr>
          <p:spPr>
            <a:xfrm>
              <a:off x="0" y="0"/>
              <a:ext cx="288000" cy="152400"/>
            </a:xfrm>
            <a:prstGeom prst="rect">
              <a:avLst/>
            </a:prstGeom>
            <a:noFill/>
            <a:ln w="635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07000"/>
                </a:lnSpc>
                <a:spcAft>
                  <a:spcPts val="800"/>
                </a:spcAft>
              </a:pPr>
              <a:r>
                <a:rPr lang="en-US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en-US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 b="1" dirty="0">
                <a:effectLst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3"/>
            <p:cNvSpPr/>
            <p:nvPr/>
          </p:nvSpPr>
          <p:spPr>
            <a:xfrm>
              <a:off x="259307" y="75063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75" name="t5"/>
            <p:cNvSpPr/>
            <p:nvPr/>
          </p:nvSpPr>
          <p:spPr>
            <a:xfrm>
              <a:off x="457200" y="163773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76" name="t7"/>
            <p:cNvSpPr/>
            <p:nvPr/>
          </p:nvSpPr>
          <p:spPr>
            <a:xfrm>
              <a:off x="634621" y="81887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77" name="t9"/>
            <p:cNvSpPr/>
            <p:nvPr/>
          </p:nvSpPr>
          <p:spPr>
            <a:xfrm>
              <a:off x="839337" y="163773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78" name="t11"/>
            <p:cNvSpPr/>
            <p:nvPr/>
          </p:nvSpPr>
          <p:spPr>
            <a:xfrm>
              <a:off x="989463" y="8871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79" name="t13"/>
            <p:cNvSpPr/>
            <p:nvPr/>
          </p:nvSpPr>
          <p:spPr>
            <a:xfrm>
              <a:off x="1378424" y="8871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80" name="t15"/>
            <p:cNvSpPr/>
            <p:nvPr/>
          </p:nvSpPr>
          <p:spPr>
            <a:xfrm>
              <a:off x="1712794" y="81887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  <p:sp>
          <p:nvSpPr>
            <p:cNvPr id="81" name="t17"/>
            <p:cNvSpPr/>
            <p:nvPr/>
          </p:nvSpPr>
          <p:spPr>
            <a:xfrm>
              <a:off x="2062518" y="8871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ar-SA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77615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696539" y="935281"/>
            <a:ext cx="1239949" cy="4174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96539" y="437883"/>
            <a:ext cx="1389838" cy="38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76843" y="636525"/>
            <a:ext cx="421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Isomers: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6539" y="935281"/>
            <a:ext cx="8783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compounds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but </a:t>
            </a:r>
            <a:r>
              <a:rPr lang="fr-F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structural formulas.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F2DB53B1-9170-4348-A7D3-6CF88E7B87FB}"/>
              </a:ext>
            </a:extLst>
          </p:cNvPr>
          <p:cNvGrpSpPr/>
          <p:nvPr/>
        </p:nvGrpSpPr>
        <p:grpSpPr>
          <a:xfrm>
            <a:off x="757213" y="2448858"/>
            <a:ext cx="4211392" cy="899649"/>
            <a:chOff x="0" y="0"/>
            <a:chExt cx="1258570" cy="152400"/>
          </a:xfrm>
        </p:grpSpPr>
        <p:sp>
          <p:nvSpPr>
            <p:cNvPr id="5" name="b81">
              <a:extLst>
                <a:ext uri="{FF2B5EF4-FFF2-40B4-BE49-F238E27FC236}">
                  <a16:creationId xmlns="" xmlns:a16="http://schemas.microsoft.com/office/drawing/2014/main" id="{4A451E60-DA1A-43CA-8D7F-2187D65ED2FE}"/>
                </a:ext>
              </a:extLst>
            </p:cNvPr>
            <p:cNvSpPr txBox="1"/>
            <p:nvPr/>
          </p:nvSpPr>
          <p:spPr>
            <a:xfrm>
              <a:off x="1047750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b79">
              <a:extLst>
                <a:ext uri="{FF2B5EF4-FFF2-40B4-BE49-F238E27FC236}">
                  <a16:creationId xmlns="" xmlns:a16="http://schemas.microsoft.com/office/drawing/2014/main" id="{B8476097-1813-4ED2-AE60-83912EC00134}"/>
                </a:ext>
              </a:extLst>
            </p:cNvPr>
            <p:cNvSpPr txBox="1"/>
            <p:nvPr/>
          </p:nvSpPr>
          <p:spPr>
            <a:xfrm>
              <a:off x="704850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b77">
              <a:extLst>
                <a:ext uri="{FF2B5EF4-FFF2-40B4-BE49-F238E27FC236}">
                  <a16:creationId xmlns="" xmlns:a16="http://schemas.microsoft.com/office/drawing/2014/main" id="{F64FCF96-0980-434F-8B37-2AD39B395860}"/>
                </a:ext>
              </a:extLst>
            </p:cNvPr>
            <p:cNvSpPr txBox="1"/>
            <p:nvPr/>
          </p:nvSpPr>
          <p:spPr>
            <a:xfrm>
              <a:off x="352425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b76">
              <a:extLst>
                <a:ext uri="{FF2B5EF4-FFF2-40B4-BE49-F238E27FC236}">
                  <a16:creationId xmlns="" xmlns:a16="http://schemas.microsoft.com/office/drawing/2014/main" id="{8690C5EF-532D-498B-8624-0C9C37919873}"/>
                </a:ext>
              </a:extLst>
            </p:cNvPr>
            <p:cNvSpPr txBox="1"/>
            <p:nvPr/>
          </p:nvSpPr>
          <p:spPr>
            <a:xfrm>
              <a:off x="0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78">
              <a:extLst>
                <a:ext uri="{FF2B5EF4-FFF2-40B4-BE49-F238E27FC236}">
                  <a16:creationId xmlns="" xmlns:a16="http://schemas.microsoft.com/office/drawing/2014/main" id="{BA66A710-5CD1-4616-A875-F53A138D28A7}"/>
                </a:ext>
              </a:extLst>
            </p:cNvPr>
            <p:cNvSpPr/>
            <p:nvPr/>
          </p:nvSpPr>
          <p:spPr>
            <a:xfrm>
              <a:off x="219075" y="7620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  <p:sp>
          <p:nvSpPr>
            <p:cNvPr id="10" name="t80">
              <a:extLst>
                <a:ext uri="{FF2B5EF4-FFF2-40B4-BE49-F238E27FC236}">
                  <a16:creationId xmlns="" xmlns:a16="http://schemas.microsoft.com/office/drawing/2014/main" id="{2675B276-8F3A-4EED-B565-F54FDA3B8C6E}"/>
                </a:ext>
              </a:extLst>
            </p:cNvPr>
            <p:cNvSpPr/>
            <p:nvPr/>
          </p:nvSpPr>
          <p:spPr>
            <a:xfrm>
              <a:off x="571500" y="7620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  <p:sp>
          <p:nvSpPr>
            <p:cNvPr id="11" name="t82">
              <a:extLst>
                <a:ext uri="{FF2B5EF4-FFF2-40B4-BE49-F238E27FC236}">
                  <a16:creationId xmlns="" xmlns:a16="http://schemas.microsoft.com/office/drawing/2014/main" id="{21594F7F-20D8-4CE7-B747-A01A00364B1A}"/>
                </a:ext>
              </a:extLst>
            </p:cNvPr>
            <p:cNvSpPr/>
            <p:nvPr/>
          </p:nvSpPr>
          <p:spPr>
            <a:xfrm>
              <a:off x="923925" y="7620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57213" y="2059901"/>
            <a:ext cx="644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all possible condensed structural formulas of butane 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give their names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0D30D73-A732-477D-9849-8EC215B7FB12}"/>
              </a:ext>
            </a:extLst>
          </p:cNvPr>
          <p:cNvGrpSpPr/>
          <p:nvPr/>
        </p:nvGrpSpPr>
        <p:grpSpPr>
          <a:xfrm>
            <a:off x="6020116" y="2669773"/>
            <a:ext cx="4257225" cy="897675"/>
            <a:chOff x="0" y="0"/>
            <a:chExt cx="868045" cy="447675"/>
          </a:xfrm>
        </p:grpSpPr>
        <p:sp>
          <p:nvSpPr>
            <p:cNvPr id="14" name="b89">
              <a:extLst>
                <a:ext uri="{FF2B5EF4-FFF2-40B4-BE49-F238E27FC236}">
                  <a16:creationId xmlns="" xmlns:a16="http://schemas.microsoft.com/office/drawing/2014/main" id="{7E678C9C-271D-4289-8C5A-D53483D3278F}"/>
                </a:ext>
              </a:extLst>
            </p:cNvPr>
            <p:cNvSpPr txBox="1"/>
            <p:nvPr/>
          </p:nvSpPr>
          <p:spPr>
            <a:xfrm>
              <a:off x="657225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b87">
              <a:extLst>
                <a:ext uri="{FF2B5EF4-FFF2-40B4-BE49-F238E27FC236}">
                  <a16:creationId xmlns="" xmlns:a16="http://schemas.microsoft.com/office/drawing/2014/main" id="{AF6C8D08-4C53-4B26-BE01-AEACF9ACB14C}"/>
                </a:ext>
              </a:extLst>
            </p:cNvPr>
            <p:cNvSpPr txBox="1"/>
            <p:nvPr/>
          </p:nvSpPr>
          <p:spPr>
            <a:xfrm>
              <a:off x="352425" y="295275"/>
              <a:ext cx="210820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b85">
              <a:extLst>
                <a:ext uri="{FF2B5EF4-FFF2-40B4-BE49-F238E27FC236}">
                  <a16:creationId xmlns="" xmlns:a16="http://schemas.microsoft.com/office/drawing/2014/main" id="{5216D2C4-AFBB-4814-BADA-268D9C576EFA}"/>
                </a:ext>
              </a:extLst>
            </p:cNvPr>
            <p:cNvSpPr txBox="1"/>
            <p:nvPr/>
          </p:nvSpPr>
          <p:spPr>
            <a:xfrm>
              <a:off x="352425" y="0"/>
              <a:ext cx="163195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endPara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b84">
              <a:extLst>
                <a:ext uri="{FF2B5EF4-FFF2-40B4-BE49-F238E27FC236}">
                  <a16:creationId xmlns="" xmlns:a16="http://schemas.microsoft.com/office/drawing/2014/main" id="{7A0AA327-E704-4A4B-95BC-6328A08A5276}"/>
                </a:ext>
              </a:extLst>
            </p:cNvPr>
            <p:cNvSpPr txBox="1"/>
            <p:nvPr/>
          </p:nvSpPr>
          <p:spPr>
            <a:xfrm>
              <a:off x="0" y="0"/>
              <a:ext cx="210820" cy="152400"/>
            </a:xfrm>
            <a:prstGeom prst="rect">
              <a:avLst/>
            </a:prstGeom>
            <a:noFill/>
            <a:ln w="63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prstClr val="black"/>
                  </a:solidFill>
                </a14:hiddenLine>
              </a:ext>
            </a:extLst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r-FR" sz="16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CH</a:t>
              </a:r>
              <a:r>
                <a:rPr lang="fr-FR" sz="1600" b="1" baseline="-250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3</a:t>
              </a:r>
              <a:endParaRPr lang="en-US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86">
              <a:extLst>
                <a:ext uri="{FF2B5EF4-FFF2-40B4-BE49-F238E27FC236}">
                  <a16:creationId xmlns="" xmlns:a16="http://schemas.microsoft.com/office/drawing/2014/main" id="{4D149093-B837-41F4-AF6E-A5ECC13AFED9}"/>
                </a:ext>
              </a:extLst>
            </p:cNvPr>
            <p:cNvSpPr/>
            <p:nvPr/>
          </p:nvSpPr>
          <p:spPr>
            <a:xfrm>
              <a:off x="219075" y="7620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  <p:sp>
          <p:nvSpPr>
            <p:cNvPr id="19" name="t88">
              <a:extLst>
                <a:ext uri="{FF2B5EF4-FFF2-40B4-BE49-F238E27FC236}">
                  <a16:creationId xmlns="" xmlns:a16="http://schemas.microsoft.com/office/drawing/2014/main" id="{2E46B302-2B72-4A1C-9BE4-A8A393E96928}"/>
                </a:ext>
              </a:extLst>
            </p:cNvPr>
            <p:cNvSpPr/>
            <p:nvPr/>
          </p:nvSpPr>
          <p:spPr>
            <a:xfrm>
              <a:off x="410764" y="180975"/>
              <a:ext cx="0" cy="114300"/>
            </a:xfrm>
            <a:custGeom>
              <a:avLst/>
              <a:gdLst/>
              <a:ahLst/>
              <a:cxnLst/>
              <a:rect l="0" t="0" r="0" b="0"/>
              <a:pathLst>
                <a:path w="1" h="114301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  <p:sp>
          <p:nvSpPr>
            <p:cNvPr id="20" name="t90">
              <a:extLst>
                <a:ext uri="{FF2B5EF4-FFF2-40B4-BE49-F238E27FC236}">
                  <a16:creationId xmlns="" xmlns:a16="http://schemas.microsoft.com/office/drawing/2014/main" id="{A62F46FF-1956-45F0-9A25-7C6D7AD07889}"/>
                </a:ext>
              </a:extLst>
            </p:cNvPr>
            <p:cNvSpPr/>
            <p:nvPr/>
          </p:nvSpPr>
          <p:spPr>
            <a:xfrm>
              <a:off x="523875" y="76200"/>
              <a:ext cx="114300" cy="0"/>
            </a:xfrm>
            <a:custGeom>
              <a:avLst/>
              <a:gdLst/>
              <a:ahLst/>
              <a:cxnLst/>
              <a:rect l="0" t="0" r="0" b="0"/>
              <a:pathLst>
                <a:path w="114301" h="1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12700" cmpd="sng">
              <a:solidFill>
                <a:srgbClr val="000000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algn="l" rtl="0"/>
              <a:endParaRPr lang="en-US" sz="160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E12A8B97-0A09-4A0B-90F6-1D17D7FA40EF}"/>
              </a:ext>
            </a:extLst>
          </p:cNvPr>
          <p:cNvSpPr/>
          <p:nvPr/>
        </p:nvSpPr>
        <p:spPr>
          <a:xfrm>
            <a:off x="696539" y="3605883"/>
            <a:ext cx="10404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fr-FR" b="1" dirty="0" smtClean="0">
                <a:latin typeface="Times New Roman" panose="02020603050405020304" pitchFamily="18" charset="0"/>
              </a:rPr>
              <a:t>        Butane</a:t>
            </a:r>
            <a:r>
              <a:rPr lang="fr-FR" dirty="0" smtClean="0">
                <a:latin typeface="Times New Roman" panose="02020603050405020304" pitchFamily="18" charset="0"/>
              </a:rPr>
              <a:t>                                                                                                     </a:t>
            </a:r>
            <a:r>
              <a:rPr lang="fr-FR" b="1" dirty="0" smtClean="0">
                <a:latin typeface="Times New Roman" panose="02020603050405020304" pitchFamily="18" charset="0"/>
              </a:rPr>
              <a:t>2-methyl </a:t>
            </a:r>
            <a:r>
              <a:rPr lang="fr-FR" b="1" dirty="0">
                <a:latin typeface="Times New Roman" panose="02020603050405020304" pitchFamily="18" charset="0"/>
              </a:rPr>
              <a:t>propane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6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5153" y="453283"/>
            <a:ext cx="10573555" cy="46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l" rtl="0">
              <a:lnSpc>
                <a:spcPts val="1460"/>
              </a:lnSpc>
              <a:spcAft>
                <a:spcPts val="0"/>
              </a:spcAft>
            </a:pP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Isomers of C</a:t>
            </a:r>
            <a:r>
              <a:rPr lang="fr-FR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fr-FR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12</a:t>
            </a:r>
            <a:r>
              <a:rPr lang="fr-F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1125" algn="l" rtl="0">
              <a:spcBef>
                <a:spcPts val="935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pentane</a:t>
            </a:r>
          </a:p>
          <a:p>
            <a:pPr algn="l" rtl="0">
              <a:spcBef>
                <a:spcPts val="10"/>
              </a:spcBef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1125" algn="l" rtl="0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 2-methylbutane</a:t>
            </a:r>
          </a:p>
          <a:p>
            <a:pPr marL="937260" marR="5358130" algn="l" rtl="0">
              <a:lnSpc>
                <a:spcPct val="106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│ 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37260" marR="5358130" algn="l" rtl="0">
              <a:lnSpc>
                <a:spcPct val="106000"/>
              </a:lnSpc>
              <a:spcBef>
                <a:spcPts val="125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45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524510" algn="l" rtl="0"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CH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4510" algn="l" rtl="0">
              <a:spcBef>
                <a:spcPts val="105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│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1125" algn="l" rtl="0">
              <a:spcBef>
                <a:spcPts val="135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fr-F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fr-FR" sz="2400" dirty="0" smtClean="0">
                <a:latin typeface="Symbol" panose="05050102010706020507" pitchFamily="18" charset="2"/>
                <a:ea typeface="Times New Roman" panose="02020603050405020304" pitchFamily="18" charset="0"/>
              </a:rPr>
              <a:t>-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: 2,2-dimethylpropane</a:t>
            </a:r>
          </a:p>
          <a:p>
            <a:pPr marL="524510" marR="5770880" algn="l" rtl="0">
              <a:lnSpc>
                <a:spcPct val="108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│ </a:t>
            </a:r>
          </a:p>
          <a:p>
            <a:pPr marL="524510" marR="5770880" algn="l" rtl="0">
              <a:lnSpc>
                <a:spcPct val="108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CH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7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6539" y="437883"/>
            <a:ext cx="2329996" cy="386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1369" y="412124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 functional groups: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="" id="{67C695E9-2B68-4800-BE0C-678AF1E42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198267"/>
                  </p:ext>
                </p:extLst>
              </p:nvPr>
            </p:nvGraphicFramePr>
            <p:xfrm>
              <a:off x="291279" y="961043"/>
              <a:ext cx="11800832" cy="5403534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377440">
                      <a:extLst>
                        <a:ext uri="{9D8B030D-6E8A-4147-A177-3AD203B41FA5}">
                          <a16:colId xmlns:a16="http://schemas.microsoft.com/office/drawing/2014/main" xmlns="" val="3813833356"/>
                        </a:ext>
                      </a:extLst>
                    </a:gridCol>
                    <a:gridCol w="2420120">
                      <a:extLst>
                        <a:ext uri="{9D8B030D-6E8A-4147-A177-3AD203B41FA5}">
                          <a16:colId xmlns:a16="http://schemas.microsoft.com/office/drawing/2014/main" xmlns="" val="1221928796"/>
                        </a:ext>
                      </a:extLst>
                    </a:gridCol>
                    <a:gridCol w="2759846">
                      <a:extLst>
                        <a:ext uri="{9D8B030D-6E8A-4147-A177-3AD203B41FA5}">
                          <a16:colId xmlns:a16="http://schemas.microsoft.com/office/drawing/2014/main" xmlns="" val="1824279563"/>
                        </a:ext>
                      </a:extLst>
                    </a:gridCol>
                    <a:gridCol w="1957426">
                      <a:extLst>
                        <a:ext uri="{9D8B030D-6E8A-4147-A177-3AD203B41FA5}">
                          <a16:colId xmlns:a16="http://schemas.microsoft.com/office/drawing/2014/main" xmlns="" val="286499573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="" val="731390401"/>
                        </a:ext>
                      </a:extLst>
                    </a:gridCol>
                  </a:tblGrid>
                  <a:tr h="7953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Family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fr-FR" sz="2400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molecular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structural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of </a:t>
                          </a:r>
                          <a:r>
                            <a:rPr lang="fr-FR" sz="2400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064436167"/>
                      </a:ext>
                    </a:extLst>
                  </a:tr>
                  <a:tr h="5143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Alcohol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+</m:t>
                                  </m:r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𝐎</m:t>
                              </m:r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𝐧</m:t>
                              </m:r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≥</m:t>
                              </m:r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𝟏</m:t>
                              </m:r>
                            </m:oMath>
                          </a14:m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𝐎𝐇</m:t>
                                </m:r>
                              </m:oMath>
                            </m:oMathPara>
                          </a14:m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𝐎𝐇</m:t>
                                </m:r>
                              </m:oMath>
                            </m:oMathPara>
                          </a14:m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Hydroxyl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706723567"/>
                      </a:ext>
                    </a:extLst>
                  </a:tr>
                  <a:tr h="5143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Ether 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+</m:t>
                                  </m:r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𝐎</m:t>
                              </m:r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 </a:t>
                          </a:r>
                          <a14:m>
                            <m:oMath xmlns:m="http://schemas.openxmlformats.org/officeDocument/2006/math"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𝐧</m:t>
                              </m:r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≥</m:t>
                              </m:r>
                              <m:r>
                                <a:rPr lang="en-US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𝟐</m:t>
                              </m:r>
                            </m:oMath>
                          </a14:m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𝐎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𝐎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Ether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144233580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aldehyde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</m:sub>
                              </m:sSub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𝐎</m:t>
                              </m:r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𝐧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≥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309245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d>
                                  <m:dPr>
                                    <m:ctrlPr>
                                      <a:rPr lang="fr-FR" sz="2400" noProof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noProof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  <m:t>𝐇</m:t>
                                    </m:r>
                                  </m:e>
                                </m:d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𝐇</m:t>
                                </m:r>
                              </m:oMath>
                            </m:oMathPara>
                          </a14:m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309245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</a:t>
                          </a:r>
                          <a:endParaRPr lang="fr-FR" sz="2400" b="1" i="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fr-FR" sz="2400" b="1" i="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Carbonyl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266098322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ketone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</m:sub>
                              </m:sSub>
                              <m:r>
                                <a:rPr lang="fr-FR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𝐎</m:t>
                              </m:r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𝐧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≥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309245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309245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fr-FR" sz="2400" noProof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fr-FR" sz="2400" b="1" i="0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Carbonyl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367450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C695E9-2B68-4800-BE0C-678AF1E42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4198267"/>
                  </p:ext>
                </p:extLst>
              </p:nvPr>
            </p:nvGraphicFramePr>
            <p:xfrm>
              <a:off x="291279" y="961043"/>
              <a:ext cx="11800832" cy="5403534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3774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3833356"/>
                        </a:ext>
                      </a:extLst>
                    </a:gridCol>
                    <a:gridCol w="24201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21928796"/>
                        </a:ext>
                      </a:extLst>
                    </a:gridCol>
                    <a:gridCol w="27598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24279563"/>
                        </a:ext>
                      </a:extLst>
                    </a:gridCol>
                    <a:gridCol w="19574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6499573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31390401"/>
                        </a:ext>
                      </a:extLst>
                    </a:gridCol>
                  </a:tblGrid>
                  <a:tr h="12281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Family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:r>
                            <a:rPr lang="fr-FR" sz="2400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molecular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General structural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of </a:t>
                          </a:r>
                          <a:r>
                            <a:rPr lang="fr-FR" sz="2400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64436167"/>
                      </a:ext>
                    </a:extLst>
                  </a:tr>
                  <a:tr h="8075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Alcohol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98489" t="-160902" r="-290428" b="-427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73951" t="-160902" r="-154525" b="-427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385404" t="-160902" r="-117391" b="-4270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Hydroxyl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06723567"/>
                      </a:ext>
                    </a:extLst>
                  </a:tr>
                  <a:tr h="8075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Ether 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98489" t="-262879" r="-290428" b="-3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73951" t="-262879" r="-154525" b="-3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385404" t="-262879" r="-117391" b="-33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Ether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i="0" noProof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44233580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aldehyde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98489" t="-227014" r="-290428" b="-106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73951" t="-227014" r="-154525" b="-106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385404" t="-227014" r="-117391" b="-106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Carbonyl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66098322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ketone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98489" t="-328571" r="-290428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73951" t="-328571" r="-154525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385404" t="-328571" r="-117391" b="-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Carbonyl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6745093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6550329" y="4441650"/>
            <a:ext cx="108156" cy="233519"/>
            <a:chOff x="6479453" y="3161064"/>
            <a:chExt cx="108156" cy="2335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8763704" y="4352510"/>
            <a:ext cx="108156" cy="233519"/>
            <a:chOff x="6479453" y="3161064"/>
            <a:chExt cx="108156" cy="2335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8721952" y="5609265"/>
            <a:ext cx="108156" cy="233519"/>
            <a:chOff x="6479453" y="3161064"/>
            <a:chExt cx="108156" cy="2335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6275398" y="5723565"/>
            <a:ext cx="108156" cy="233519"/>
            <a:chOff x="6479453" y="3161064"/>
            <a:chExt cx="108156" cy="2335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872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xmlns="" id="{67C695E9-2B68-4800-BE0C-678AF1E42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401724"/>
                  </p:ext>
                </p:extLst>
              </p:nvPr>
            </p:nvGraphicFramePr>
            <p:xfrm>
              <a:off x="247035" y="769319"/>
              <a:ext cx="11800832" cy="3552762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377440">
                      <a:extLst>
                        <a:ext uri="{9D8B030D-6E8A-4147-A177-3AD203B41FA5}">
                          <a16:colId xmlns:a16="http://schemas.microsoft.com/office/drawing/2014/main" xmlns="" val="3813833356"/>
                        </a:ext>
                      </a:extLst>
                    </a:gridCol>
                    <a:gridCol w="2420120">
                      <a:extLst>
                        <a:ext uri="{9D8B030D-6E8A-4147-A177-3AD203B41FA5}">
                          <a16:colId xmlns:a16="http://schemas.microsoft.com/office/drawing/2014/main" xmlns="" val="1221928796"/>
                        </a:ext>
                      </a:extLst>
                    </a:gridCol>
                    <a:gridCol w="2759846">
                      <a:extLst>
                        <a:ext uri="{9D8B030D-6E8A-4147-A177-3AD203B41FA5}">
                          <a16:colId xmlns:a16="http://schemas.microsoft.com/office/drawing/2014/main" xmlns="" val="1824279563"/>
                        </a:ext>
                      </a:extLst>
                    </a:gridCol>
                    <a:gridCol w="1957426">
                      <a:extLst>
                        <a:ext uri="{9D8B030D-6E8A-4147-A177-3AD203B41FA5}">
                          <a16:colId xmlns:a16="http://schemas.microsoft.com/office/drawing/2014/main" xmlns="" val="286499573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="" val="731390401"/>
                        </a:ext>
                      </a:extLst>
                    </a:gridCol>
                  </a:tblGrid>
                  <a:tr h="7953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Family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b="1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molecular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structural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of </a:t>
                          </a:r>
                          <a:r>
                            <a:rPr lang="fr-FR" sz="2400" b="1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064436167"/>
                      </a:ext>
                    </a:extLst>
                  </a:tr>
                  <a:tr h="51432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Carboxylic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acid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𝐧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≥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2400" b="1" noProof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309245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d>
                                  <m:dPr>
                                    <m:ctrlPr>
                                      <a:rPr lang="fr-FR" sz="2400" noProof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400" noProof="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  <m:t>𝐇</m:t>
                                    </m:r>
                                  </m:e>
                                </m:d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𝐎𝐇</m:t>
                                </m:r>
                              </m:oMath>
                            </m:oMathPara>
                          </a14:m>
                          <a:endParaRPr lang="fr-FR" sz="2400" noProof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309245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fr-FR" sz="2400" b="1" i="0" noProof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𝐎𝐇</m:t>
                                </m:r>
                              </m:oMath>
                            </m:oMathPara>
                          </a14:m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fr-FR" sz="2400" b="1" i="0" noProof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0" noProof="0" dirty="0" err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Carboxyl</a:t>
                          </a:r>
                          <a:r>
                            <a:rPr lang="fr-FR" sz="2400" b="0" baseline="0" noProof="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706723567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Ester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avec 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𝐧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≥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2400" b="1" noProof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(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𝐇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)−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𝐎𝐑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oMath>
                          </a14:m>
                          <a:endParaRPr lang="en-US" sz="2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aseline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400" dirty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</m:t>
                              </m:r>
                            </m:oMath>
                          </a14:m>
                          <a:endParaRPr lang="en-US" sz="2400" b="1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Ester</a:t>
                          </a:r>
                          <a:r>
                            <a:rPr lang="fr-FR" sz="2400" b="0" baseline="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2660983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7C695E9-2B68-4800-BE0C-678AF1E422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9401724"/>
                  </p:ext>
                </p:extLst>
              </p:nvPr>
            </p:nvGraphicFramePr>
            <p:xfrm>
              <a:off x="247035" y="769319"/>
              <a:ext cx="11800832" cy="3552762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3774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3833356"/>
                        </a:ext>
                      </a:extLst>
                    </a:gridCol>
                    <a:gridCol w="24201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21928796"/>
                        </a:ext>
                      </a:extLst>
                    </a:gridCol>
                    <a:gridCol w="27598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24279563"/>
                        </a:ext>
                      </a:extLst>
                    </a:gridCol>
                    <a:gridCol w="19574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6499573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31390401"/>
                        </a:ext>
                      </a:extLst>
                    </a:gridCol>
                  </a:tblGrid>
                  <a:tr h="12281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Family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b="1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molecular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structural formula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1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of </a:t>
                          </a:r>
                          <a:r>
                            <a:rPr lang="fr-FR" sz="2400" b="1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="1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64436167"/>
                      </a:ext>
                    </a:extLst>
                  </a:tr>
                  <a:tr h="104444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Carboxylic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baseline="0" noProof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acid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98489" t="-124419" r="-290428" b="-1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73951" t="-124419" r="-154525" b="-1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385404" t="-124419" r="-117391" b="-1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fr-FR" sz="2400" b="0" noProof="0" dirty="0" err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Carboxyl</a:t>
                          </a:r>
                          <a:r>
                            <a:rPr lang="fr-FR" sz="2400" b="0" baseline="0" noProof="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fr-FR" sz="2400" b="1" noProof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06723567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Ester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98489" t="-183810" r="-290428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73951" t="-183810" r="-154525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385404" t="-183810" r="-117391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Ester</a:t>
                          </a:r>
                          <a:r>
                            <a:rPr lang="fr-FR" sz="2400" b="0" baseline="0" dirty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6609832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8490011" y="2472311"/>
            <a:ext cx="108156" cy="233519"/>
            <a:chOff x="6479453" y="3161064"/>
            <a:chExt cx="108156" cy="23351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6468837" y="2477230"/>
            <a:ext cx="108156" cy="233519"/>
            <a:chOff x="6479453" y="3161064"/>
            <a:chExt cx="108156" cy="23351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8435933" y="3570443"/>
            <a:ext cx="108156" cy="233519"/>
            <a:chOff x="6479453" y="3161064"/>
            <a:chExt cx="108156" cy="2335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6468837" y="3570443"/>
            <a:ext cx="108156" cy="233519"/>
            <a:chOff x="6479453" y="3161064"/>
            <a:chExt cx="108156" cy="2335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6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xmlns="" id="{5C4E79D5-F31F-4D4A-BD18-57CFF5F0B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43381"/>
                  </p:ext>
                </p:extLst>
              </p:nvPr>
            </p:nvGraphicFramePr>
            <p:xfrm>
              <a:off x="84806" y="902053"/>
              <a:ext cx="11958844" cy="4867172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009465">
                      <a:extLst>
                        <a:ext uri="{9D8B030D-6E8A-4147-A177-3AD203B41FA5}">
                          <a16:colId xmlns:a16="http://schemas.microsoft.com/office/drawing/2014/main" xmlns="" val="3813833356"/>
                        </a:ext>
                      </a:extLst>
                    </a:gridCol>
                    <a:gridCol w="2468880">
                      <a:extLst>
                        <a:ext uri="{9D8B030D-6E8A-4147-A177-3AD203B41FA5}">
                          <a16:colId xmlns:a16="http://schemas.microsoft.com/office/drawing/2014/main" xmlns="" val="1221928796"/>
                        </a:ext>
                      </a:extLst>
                    </a:gridCol>
                    <a:gridCol w="3924026">
                      <a:extLst>
                        <a:ext uri="{9D8B030D-6E8A-4147-A177-3AD203B41FA5}">
                          <a16:colId xmlns:a16="http://schemas.microsoft.com/office/drawing/2014/main" xmlns="" val="1824279563"/>
                        </a:ext>
                      </a:extLst>
                    </a:gridCol>
                    <a:gridCol w="1544793">
                      <a:extLst>
                        <a:ext uri="{9D8B030D-6E8A-4147-A177-3AD203B41FA5}">
                          <a16:colId xmlns:a16="http://schemas.microsoft.com/office/drawing/2014/main" xmlns="" val="2864995737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xmlns="" val="731390401"/>
                        </a:ext>
                      </a:extLst>
                    </a:gridCol>
                  </a:tblGrid>
                  <a:tr h="7953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Family</a:t>
                          </a:r>
                          <a:r>
                            <a:rPr lang="fr-FR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1" i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b="1" i="0" baseline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molecular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formula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1" i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structural formula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Functioanl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1" i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of </a:t>
                          </a:r>
                          <a:r>
                            <a:rPr lang="fr-FR" sz="2400" b="1" i="0" baseline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2064436167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Acyl chloride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−</m:t>
                                  </m:r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𝐎𝐂𝐥</m:t>
                              </m:r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 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𝐧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≥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2400" b="1" i="0" noProof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309245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d>
                                  <m:dPr>
                                    <m:ctrlPr>
                                      <a:rPr lang="en-US" sz="24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  <m:t>𝐇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𝐂𝐥</m:t>
                                </m:r>
                              </m:oMath>
                            </m:oMathPara>
                          </a14:m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309245" marR="0" algn="l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</a:t>
                          </a:r>
                          <a:r>
                            <a:rPr lang="en-US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𝐂𝐥</m:t>
                                </m:r>
                              </m:oMath>
                            </m:oMathPara>
                          </a14:m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</a:t>
                          </a:r>
                          <a:r>
                            <a:rPr lang="en-US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Acyl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chloride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266098322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Acid anhydride</a:t>
                          </a:r>
                          <a:r>
                            <a:rPr lang="en-US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−</m:t>
                                  </m:r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𝐎</m:t>
                                  </m:r>
                                </m:e>
                                <m:sub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</a:t>
                          </a:r>
                          <a:r>
                            <a:rPr lang="fr-FR" sz="2400" baseline="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𝐧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≥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fr-FR" sz="2400" b="1" i="0" noProof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309245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(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𝐇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)−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𝐎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𝐂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−(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𝐇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)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309245" marR="0" algn="l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2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</a:t>
                          </a:r>
                          <a:r>
                            <a:rPr lang="en-US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          </a:t>
                          </a:r>
                          <a:r>
                            <a:rPr lang="en-US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𝐎</m:t>
                                </m:r>
                                <m:r>
                                  <a:rPr lang="en-US" sz="1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US" sz="1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1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l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</a:t>
                          </a:r>
                          <a:r>
                            <a:rPr lang="en-US" sz="1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</a:t>
                          </a:r>
                          <a:r>
                            <a:rPr lang="en-US" sz="140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           </a:t>
                          </a:r>
                          <a:r>
                            <a:rPr lang="en-US" sz="1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</a:t>
                          </a:r>
                          <a:endParaRPr lang="en-US" sz="1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Acid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anhydride</a:t>
                          </a:r>
                          <a:r>
                            <a:rPr lang="fr-FR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3367450937"/>
                      </a:ext>
                    </a:extLst>
                  </a:tr>
                  <a:tr h="12095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𝐂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fr-FR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𝟐𝐧</m:t>
                                  </m:r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+</m:t>
                                  </m:r>
                                  <m:r>
                                    <a:rPr lang="en-US" sz="2400" noProof="0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400" noProof="0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</a:rPr>
                                <m:t>𝐍</m:t>
                              </m:r>
                            </m:oMath>
                          </a14:m>
                          <a:r>
                            <a:rPr lang="fr-FR" sz="2400" noProof="0" dirty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noProof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</a:t>
                          </a:r>
                          <a:endParaRPr lang="fr-FR" sz="2400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𝐧</m:t>
                                </m:r>
                                <m:r>
                                  <a:rPr lang="fr-FR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≥</m:t>
                                </m:r>
                                <m:r>
                                  <a:rPr lang="en-US" sz="2400" noProof="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fr-FR" sz="2400" b="1" i="0" noProof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309245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</a:rPr>
                                  <m:t>𝐑</m:t>
                                </m:r>
                                <m:sSub>
                                  <m:sSubPr>
                                    <m:ctrlPr>
                                      <a:rPr lang="en-US" sz="32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  <m:t>𝐍𝐇</m:t>
                                    </m:r>
                                  </m:e>
                                  <m:sub>
                                    <m:r>
                                      <a:rPr lang="en-US" sz="3200" smtClean="0"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𝐍</m:t>
                                </m:r>
                                <m:r>
                                  <a:rPr lang="en-US" sz="2400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Amine</a:t>
                          </a:r>
                          <a:r>
                            <a:rPr lang="fr-FR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="" val="11219124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C4E79D5-F31F-4D4A-BD18-57CFF5F0B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5143381"/>
                  </p:ext>
                </p:extLst>
              </p:nvPr>
            </p:nvGraphicFramePr>
            <p:xfrm>
              <a:off x="84806" y="902053"/>
              <a:ext cx="11958844" cy="4867172"/>
            </p:xfrm>
            <a:graphic>
              <a:graphicData uri="http://schemas.openxmlformats.org/drawingml/2006/table">
                <a:tbl>
                  <a:tblPr firstRow="1" firstCol="1" bandRow="1">
                    <a:tableStyleId>{BDBED569-4797-4DF1-A0F4-6AAB3CD982D8}</a:tableStyleId>
                  </a:tblPr>
                  <a:tblGrid>
                    <a:gridCol w="20094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13833356"/>
                        </a:ext>
                      </a:extLst>
                    </a:gridCol>
                    <a:gridCol w="24688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21928796"/>
                        </a:ext>
                      </a:extLst>
                    </a:gridCol>
                    <a:gridCol w="392402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24279563"/>
                        </a:ext>
                      </a:extLst>
                    </a:gridCol>
                    <a:gridCol w="15447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64995737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31390401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Family</a:t>
                          </a:r>
                          <a:r>
                            <a:rPr lang="fr-FR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1" i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b="1" i="0" baseline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molecular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formula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1" i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General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structural formula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Functioanl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b="1" i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Name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of </a:t>
                          </a:r>
                          <a:r>
                            <a:rPr lang="fr-FR" sz="2400" b="1" i="0" baseline="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functional</a:t>
                          </a:r>
                          <a:r>
                            <a:rPr lang="fr-FR" sz="2400" b="1" i="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064436167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Acyl chloride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81728" t="-92417" r="-304444" b="-194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14286" t="-92417" r="-91460" b="-194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543307" t="-92417" r="-131890" b="-194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Acyl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chloride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266098322"/>
                      </a:ext>
                    </a:extLst>
                  </a:tr>
                  <a:tr h="1280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Acid anhydride</a:t>
                          </a:r>
                          <a:r>
                            <a:rPr lang="en-US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81728" t="-193333" r="-304444" b="-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14286" t="-193333" r="-91460" b="-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543307" t="-193333" r="-131890" b="-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err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Acid</a:t>
                          </a: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anhydride</a:t>
                          </a:r>
                          <a:r>
                            <a:rPr lang="fr-FR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 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67450937"/>
                      </a:ext>
                    </a:extLst>
                  </a:tr>
                  <a:tr h="12095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Amine</a:t>
                          </a:r>
                          <a:endParaRPr lang="en-US" sz="240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81728" t="-309548" r="-304444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114286" t="-309548" r="-91460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6579" marR="26579" marT="0" marB="0" anchor="ctr">
                        <a:blipFill rotWithShape="0">
                          <a:blip r:embed="rId2"/>
                          <a:stretch>
                            <a:fillRect l="-543307" t="-309548" r="-131890" b="-10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fr-FR" sz="240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Amine</a:t>
                          </a:r>
                          <a:r>
                            <a:rPr lang="fr-FR" sz="2400" baseline="0" dirty="0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group</a:t>
                          </a:r>
                          <a:endParaRPr lang="en-US" sz="2400" b="1" i="0" dirty="0">
                            <a:solidFill>
                              <a:srgbClr val="3E2F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6579" marR="26579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2191242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9018046" y="2536576"/>
            <a:ext cx="108156" cy="233519"/>
            <a:chOff x="6479453" y="3161064"/>
            <a:chExt cx="108156" cy="23351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6517398" y="2534116"/>
            <a:ext cx="108156" cy="233519"/>
            <a:chOff x="6479453" y="3161064"/>
            <a:chExt cx="108156" cy="23351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8909890" y="3783680"/>
            <a:ext cx="108156" cy="233519"/>
            <a:chOff x="6479453" y="3161064"/>
            <a:chExt cx="108156" cy="2335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9531054" y="3790317"/>
            <a:ext cx="108156" cy="233519"/>
            <a:chOff x="6479453" y="3161064"/>
            <a:chExt cx="108156" cy="2335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5989364" y="3790317"/>
            <a:ext cx="108156" cy="233519"/>
            <a:chOff x="6479453" y="3161064"/>
            <a:chExt cx="108156" cy="2335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1D86902F-1184-46EF-84A9-856FD4B59A86}"/>
              </a:ext>
            </a:extLst>
          </p:cNvPr>
          <p:cNvGrpSpPr/>
          <p:nvPr/>
        </p:nvGrpSpPr>
        <p:grpSpPr>
          <a:xfrm>
            <a:off x="7084968" y="3824035"/>
            <a:ext cx="108156" cy="233519"/>
            <a:chOff x="6479453" y="3161064"/>
            <a:chExt cx="108156" cy="23351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F3246BD7-7B1D-4B3B-B4D9-69D537F46255}"/>
                </a:ext>
              </a:extLst>
            </p:cNvPr>
            <p:cNvCxnSpPr/>
            <p:nvPr/>
          </p:nvCxnSpPr>
          <p:spPr>
            <a:xfrm>
              <a:off x="6479453" y="3161064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8F6AFA0-CEF3-47A1-B608-DCFC1E7327B5}"/>
                </a:ext>
              </a:extLst>
            </p:cNvPr>
            <p:cNvCxnSpPr/>
            <p:nvPr/>
          </p:nvCxnSpPr>
          <p:spPr>
            <a:xfrm>
              <a:off x="6587609" y="3165983"/>
              <a:ext cx="0" cy="2286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52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888640" y="1081825"/>
            <a:ext cx="3103811" cy="4636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88640" y="399244"/>
            <a:ext cx="1287890" cy="528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88640" y="399244"/>
            <a:ext cx="9826581" cy="3013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: </a:t>
            </a:r>
          </a:p>
          <a:p>
            <a:endParaRPr lang="en-US" sz="24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 law of definite proportions: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 </a:t>
            </a:r>
            <a:r>
              <a:rPr lang="en-US" b="1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CxHyOz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 the general formula of an organic compound </a:t>
            </a:r>
            <a:endParaRPr lang="en-US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833C0B"/>
              </a:buClr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law of definite proportions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Clr>
                <a:srgbClr val="833C0B"/>
              </a:buClr>
            </a:pP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write the following expression: </a:t>
            </a:r>
            <a:endParaRPr lang="en-US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774713"/>
              </p:ext>
            </p:extLst>
          </p:nvPr>
        </p:nvGraphicFramePr>
        <p:xfrm>
          <a:off x="1064652" y="3101263"/>
          <a:ext cx="8839201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2387520" imgH="393480" progId="Equation.3">
                  <p:embed/>
                </p:oleObj>
              </mc:Choice>
              <mc:Fallback>
                <p:oleObj name="Equation" r:id="rId3" imgW="2387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652" y="3101263"/>
                        <a:ext cx="8839201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872541"/>
              </p:ext>
            </p:extLst>
          </p:nvPr>
        </p:nvGraphicFramePr>
        <p:xfrm>
          <a:off x="2628519" y="4482969"/>
          <a:ext cx="634682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714320" imgH="393480" progId="Equation.3">
                  <p:embed/>
                </p:oleObj>
              </mc:Choice>
              <mc:Fallback>
                <p:oleObj name="Equation" r:id="rId5" imgW="1714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519" y="4482969"/>
                        <a:ext cx="6346825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89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71550" y="1821001"/>
            <a:ext cx="1804980" cy="4070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3EDB8F-4070-47C6-8B74-819699DD197E}"/>
              </a:ext>
            </a:extLst>
          </p:cNvPr>
          <p:cNvSpPr txBox="1"/>
          <p:nvPr/>
        </p:nvSpPr>
        <p:spPr>
          <a:xfrm>
            <a:off x="371550" y="1821001"/>
            <a:ext cx="115089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organic compound contains the elements C, H and O of mass 0.814 g. quantitative analysis gives 1.936 g of a gas which cloudy lime water and 0.99 g which makes anhydrous copper sulfate blue.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1-Determine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composition by mass of each constituent element of this compound.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2-Deduce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molecular formula knowing that its molar mass is M = 74 g.mol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63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88"/>
    </mc:Choice>
    <mc:Fallback>
      <p:transition spd="slow" advTm="10008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81849" y="5267630"/>
            <a:ext cx="2070556" cy="92710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-144038" y="267679"/>
                <a:ext cx="6403172" cy="2222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1- </a:t>
                </a:r>
                <a:endParaRPr lang="en-US" dirty="0" smtClean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carbon :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  +  O</a:t>
                </a:r>
                <a:r>
                  <a:rPr lang="en-US" baseline="-250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CO</a:t>
                </a:r>
                <a:r>
                  <a:rPr lang="en-US" baseline="-250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ASR </a:t>
                </a:r>
                <a:r>
                  <a:rPr lang="en-US" dirty="0" err="1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nC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nCO</a:t>
                </a:r>
                <a:r>
                  <a:rPr lang="en-US" baseline="-25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𝐶𝑂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1.936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den>
                    </m:f>
                  </m:oMath>
                </a14:m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0.044 </a:t>
                </a:r>
                <a:r>
                  <a:rPr lang="en-US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mol</a:t>
                </a:r>
                <a:endParaRPr lang="en-US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m(C) = </a:t>
                </a:r>
                <a:r>
                  <a:rPr lang="en-US" dirty="0" err="1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n.M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0.044 x 12 = 0.528 g</a:t>
                </a: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%C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𝑜𝑟𝑔𝑎𝑛𝑖𝑐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𝑐𝑜𝑚𝑝𝑜𝑢𝑛𝑑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100=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0.528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100=64.86%</m:t>
                    </m:r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038" y="267679"/>
                <a:ext cx="6403172" cy="2222019"/>
              </a:xfrm>
              <a:prstGeom prst="rect">
                <a:avLst/>
              </a:prstGeom>
              <a:blipFill rotWithShape="0">
                <a:blip r:embed="rId3"/>
                <a:stretch>
                  <a:fillRect t="-1648" b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793122" y="275507"/>
                <a:ext cx="5900895" cy="3084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400"/>
                  </a:spcAft>
                </a:pPr>
                <a:endParaRPr lang="en-US" dirty="0" smtClean="0">
                  <a:latin typeface="Cambria Math" panose="02040503050406030204" pitchFamily="18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For </a:t>
                </a:r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H </a:t>
                </a:r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: </a:t>
                </a:r>
              </a:p>
              <a:p>
                <a:pPr marL="457200"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en-US" b="1" baseline="-25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b="1" baseline="-25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H</a:t>
                </a:r>
                <a:r>
                  <a:rPr lang="en-US" b="1" baseline="-25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O</a:t>
                </a:r>
                <a:endParaRPr lang="en-US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ASR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m:t>𝐻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Segoe UI" panose="020B0502040204020203" pitchFamily="34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= n(H</a:t>
                </a:r>
                <a:r>
                  <a:rPr lang="en-US" baseline="-2500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2</a:t>
                </a:r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O)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=0.055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m(H) = </a:t>
                </a:r>
                <a:r>
                  <a:rPr lang="en-US" dirty="0" err="1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n.M</a:t>
                </a:r>
                <a:r>
                  <a:rPr lang="en-US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Segoe UI" panose="020B0502040204020203" pitchFamily="34" charset="0"/>
                  </a:rPr>
                  <a:t> = 0.055 x 2 = 0.11g then %H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100=13.51 %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  <a:ea typeface="Calibri" panose="020F0502020204030204" pitchFamily="34" charset="0"/>
                  <a:cs typeface="Segoe UI" panose="020B0502040204020203" pitchFamily="34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4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122" y="275507"/>
                <a:ext cx="5900895" cy="30847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-144038" y="2828225"/>
            <a:ext cx="4280339" cy="368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O = 100 – (64.86 + 13.51) = 21.6 %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270457" y="3647494"/>
            <a:ext cx="5756857" cy="1012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 to determine the molecular formula we apply the law of definite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proportions</a:t>
            </a:r>
          </a:p>
          <a:p>
            <a:pPr marL="457200">
              <a:lnSpc>
                <a:spcPct val="107000"/>
              </a:lnSpc>
              <a:spcAft>
                <a:spcPts val="40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0" y="4397066"/>
                <a:ext cx="4481849" cy="719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j-cs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97066"/>
                <a:ext cx="4481849" cy="71968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756079" y="4397066"/>
            <a:ext cx="463639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457200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by </a:t>
            </a:r>
            <a:r>
              <a:rPr lang="en-US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replacing each term by its value we </a:t>
            </a:r>
            <a:r>
              <a:rPr lang="en-US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obtain the </a:t>
            </a:r>
            <a:r>
              <a:rPr lang="en-US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molecular formula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96146" y="5267630"/>
            <a:ext cx="2956259" cy="768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457200">
              <a:lnSpc>
                <a:spcPct val="107000"/>
              </a:lnSpc>
              <a:spcAft>
                <a:spcPts val="400"/>
              </a:spcAft>
            </a:pPr>
            <a:r>
              <a:rPr lang="en-US" sz="4400" b="1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</a:t>
            </a:r>
            <a:r>
              <a:rPr lang="en-US" sz="4400" b="1" baseline="-250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sz="4400" b="1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</a:t>
            </a:r>
            <a:r>
              <a:rPr lang="en-US" sz="4400" b="1" baseline="-250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lang="en-US" sz="4400" b="1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O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738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18"/>
    </mc:Choice>
    <mc:Fallback>
      <p:transition spd="slow" advTm="7541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70894" y="600772"/>
            <a:ext cx="2632914" cy="487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96547" y="1627604"/>
            <a:ext cx="5726889" cy="1084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6985">
              <a:lnSpc>
                <a:spcPct val="107000"/>
              </a:lnSpc>
              <a:spcAft>
                <a:spcPts val="4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empirical formula of an organic compound gives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985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each type of atom in it. It represents the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6985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number of atoms in the organic compound.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894" y="3678833"/>
            <a:ext cx="55458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empirical formula: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Convert the % by mass of each element to grams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100 g of Compound)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Convert grams to moles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Divide each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smallest number to get the E.F.</a:t>
            </a:r>
          </a:p>
        </p:txBody>
      </p:sp>
      <p:sp>
        <p:nvSpPr>
          <p:cNvPr id="5" name="Rectangle 4"/>
          <p:cNvSpPr/>
          <p:nvPr/>
        </p:nvSpPr>
        <p:spPr>
          <a:xfrm>
            <a:off x="26297" y="600772"/>
            <a:ext cx="10596084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400"/>
              </a:spcAft>
            </a:pPr>
            <a:r>
              <a:rPr lang="en-US" sz="2400" b="1" u="sng" dirty="0" smtClean="0">
                <a:latin typeface="Cambria Math" panose="02040503050406030204" pitchFamily="18" charset="0"/>
                <a:ea typeface="Calibri" panose="020F0502020204030204" pitchFamily="34" charset="0"/>
                <a:cs typeface="+mj-cs"/>
              </a:rPr>
              <a:t>Empirical formula</a:t>
            </a:r>
            <a:endParaRPr lang="en-US" sz="24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9926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445"/>
    </mc:Choice>
    <mc:Fallback>
      <p:transition spd="slow" advTm="56445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8461420" y="4803820"/>
            <a:ext cx="2550016" cy="81136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62852"/>
            <a:ext cx="8590208" cy="1764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+mj-cs"/>
              </a:rPr>
              <a:t>From the </a:t>
            </a: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+mj-cs"/>
              </a:rPr>
              <a:t>application 1:</a:t>
            </a:r>
            <a:endParaRPr lang="en-US" dirty="0" smtClean="0">
              <a:latin typeface="Cambria Math" panose="02040503050406030204" pitchFamily="18" charset="0"/>
              <a:ea typeface="Calibri" panose="020F0502020204030204" pitchFamily="34" charset="0"/>
              <a:cs typeface="+mj-cs"/>
            </a:endParaRPr>
          </a:p>
          <a:p>
            <a:pPr marL="630555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+mj-cs"/>
              </a:rPr>
              <a:t>We have </a:t>
            </a:r>
          </a:p>
          <a:p>
            <a:pPr marL="630555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+mj-cs"/>
              </a:rPr>
              <a:t>%C = 64.86 then mass of C = 64.86g</a:t>
            </a:r>
          </a:p>
          <a:p>
            <a:pPr marL="630555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+mj-cs"/>
              </a:rPr>
              <a:t>%H = 13.51 then mass of H = 13.51g</a:t>
            </a:r>
          </a:p>
          <a:p>
            <a:pPr marL="630555">
              <a:lnSpc>
                <a:spcPct val="107000"/>
              </a:lnSpc>
              <a:spcAft>
                <a:spcPts val="400"/>
              </a:spcAft>
            </a:pPr>
            <a:r>
              <a:rPr lang="en-US" dirty="0" smtClean="0">
                <a:latin typeface="Cambria Math" panose="02040503050406030204" pitchFamily="18" charset="0"/>
                <a:ea typeface="Calibri" panose="020F0502020204030204" pitchFamily="34" charset="0"/>
                <a:cs typeface="+mj-cs"/>
              </a:rPr>
              <a:t>%O = 21.61 then mass of O = 21.61g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629786" y="812803"/>
                <a:ext cx="4939217" cy="25343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nC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64.86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=5.405</m:t>
                    </m:r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mol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dirty="0" err="1" smtClean="0">
                    <a:latin typeface="Cambria Math" panose="02040503050406030204" pitchFamily="18" charset="0"/>
                  </a:rPr>
                  <a:t>nH</a:t>
                </a:r>
                <a:r>
                  <a:rPr lang="en-US" dirty="0" smtClean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13.51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= 13.51 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 smtClean="0">
                    <a:latin typeface="Cambria Math" panose="02040503050406030204" pitchFamily="18" charset="0"/>
                  </a:rPr>
                  <a:t>mol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b="0" dirty="0" err="1" smtClean="0">
                    <a:latin typeface="Cambria Math" panose="02040503050406030204" pitchFamily="18" charset="0"/>
                  </a:rPr>
                  <a:t>nO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21.61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= 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1.35 </a:t>
                </a:r>
                <a:r>
                  <a:rPr lang="en-US" b="0" dirty="0" err="1" smtClean="0">
                    <a:latin typeface="Cambria Math" panose="02040503050406030204" pitchFamily="18" charset="0"/>
                  </a:rPr>
                  <a:t>mol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      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j-cs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786" y="812803"/>
                <a:ext cx="4939217" cy="2534348"/>
              </a:xfrm>
              <a:prstGeom prst="rect">
                <a:avLst/>
              </a:prstGeom>
              <a:blipFill rotWithShape="0">
                <a:blip r:embed="rId3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-16212" y="4110016"/>
            <a:ext cx="4311316" cy="123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400"/>
              </a:spcAft>
            </a:pPr>
            <a:r>
              <a:rPr lang="en-US" b="1" dirty="0" smtClean="0">
                <a:latin typeface="Cambria Math" panose="02040503050406030204" pitchFamily="18" charset="0"/>
                <a:ea typeface="Yu Gothic UI" panose="020B0500000000000000" pitchFamily="34" charset="-128"/>
                <a:cs typeface="+mj-cs"/>
              </a:rPr>
              <a:t>Then the empirical formula will be </a:t>
            </a:r>
            <a:r>
              <a:rPr lang="en-US" b="1" dirty="0" smtClean="0">
                <a:latin typeface="Cambria Math" panose="02040503050406030204" pitchFamily="18" charset="0"/>
                <a:ea typeface="Yu Gothic UI" panose="020B0500000000000000" pitchFamily="34" charset="-128"/>
                <a:cs typeface="+mj-cs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</a:t>
            </a:r>
            <a:r>
              <a:rPr lang="en-US" b="1" baseline="-250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b="1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</a:t>
            </a:r>
            <a:r>
              <a:rPr lang="en-US" b="1" baseline="-25000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10</a:t>
            </a:r>
            <a:r>
              <a:rPr lang="en-US" b="1" dirty="0" smtClean="0"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O)n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400"/>
              </a:spcAft>
            </a:pPr>
            <a:r>
              <a:rPr lang="en-US" sz="3200" b="1" dirty="0" smtClean="0">
                <a:latin typeface="Cambria Math" panose="02040503050406030204" pitchFamily="18" charset="0"/>
                <a:ea typeface="Yu Gothic UI" panose="020B0500000000000000" pitchFamily="34" charset="-128"/>
                <a:cs typeface="+mj-cs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42682" y="2766819"/>
                <a:ext cx="6096000" cy="865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dirty="0" smtClean="0">
                    <a:latin typeface="Cambria Math" panose="02040503050406030204" pitchFamily="18" charset="0"/>
                  </a:rPr>
                  <a:t>We divide all these n by 1.35 to obtain </a:t>
                </a:r>
              </a:p>
              <a:p>
                <a:pPr>
                  <a:lnSpc>
                    <a:spcPct val="107000"/>
                  </a:lnSpc>
                  <a:spcAft>
                    <a:spcPts val="400"/>
                  </a:spcAft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5.405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13.51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1.35</m:t>
                        </m:r>
                      </m:den>
                    </m:f>
                  </m:oMath>
                </a14:m>
                <a:r>
                  <a:rPr lang="en-US" b="0" dirty="0" smtClean="0">
                    <a:latin typeface="Cambria Math" panose="02040503050406030204" pitchFamily="18" charset="0"/>
                  </a:rPr>
                  <a:t> = 10   O = 1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82" y="2766819"/>
                <a:ext cx="6096000" cy="865173"/>
              </a:xfrm>
              <a:prstGeom prst="rect">
                <a:avLst/>
              </a:prstGeom>
              <a:blipFill rotWithShape="0">
                <a:blip r:embed="rId4"/>
                <a:stretch>
                  <a:fillRect l="-900" t="-4930" b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590208" y="488633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page 203  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3-5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905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442"/>
    </mc:Choice>
    <mc:Fallback>
      <p:transition spd="slow" advTm="9044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9701" y="347730"/>
            <a:ext cx="7521262" cy="48939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9700" y="347730"/>
            <a:ext cx="767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 molecular formula – structural formula- condensed structural formula: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8" b="17778"/>
          <a:stretch/>
        </p:blipFill>
        <p:spPr>
          <a:xfrm>
            <a:off x="669700" y="2088765"/>
            <a:ext cx="6568225" cy="3129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701" y="1121327"/>
            <a:ext cx="376063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formula :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2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1065" y="463639"/>
            <a:ext cx="1764405" cy="5022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1065" y="463639"/>
            <a:ext cx="422950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C- Alkanes: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Alkanes are saturated hydrocarbons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General formula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2n+2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bonds between carbon atoms are single covalent bond </a:t>
            </a:r>
          </a:p>
          <a:p>
            <a:pPr marL="285750" indent="-285750">
              <a:buFontTx/>
              <a:buChar char="-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ends by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67" y="521503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0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837126" y="476518"/>
            <a:ext cx="4344004" cy="515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7127" y="476518"/>
            <a:ext cx="4945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 and branched chain of alkanes: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7127" y="1468193"/>
            <a:ext cx="682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Straight chain : carbon atom is bonded to 2 carbon atoms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7527"/>
            <a:ext cx="7830356" cy="1725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7126" y="4211392"/>
            <a:ext cx="72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 Branched chain: carbon atoms are bonded to more than 2 carbon atoms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655" y="4884782"/>
            <a:ext cx="3038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70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6|2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0|55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771</Words>
  <Application>Microsoft Office PowerPoint</Application>
  <PresentationFormat>Widescreen</PresentationFormat>
  <Paragraphs>226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Cambria Math</vt:lpstr>
      <vt:lpstr>Segoe UI</vt:lpstr>
      <vt:lpstr>Symbol</vt:lpstr>
      <vt:lpstr>Times New Roman</vt:lpstr>
      <vt:lpstr>Wingdings</vt:lpstr>
      <vt:lpstr>Yu Gothic UI</vt:lpstr>
      <vt:lpstr>Office Theme</vt:lpstr>
      <vt:lpstr>Equation</vt:lpstr>
      <vt:lpstr>Microsoft Equation 3.0</vt:lpstr>
      <vt:lpstr>Chapter 8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Hussein</dc:creator>
  <cp:lastModifiedBy>Hussein</cp:lastModifiedBy>
  <cp:revision>18</cp:revision>
  <dcterms:created xsi:type="dcterms:W3CDTF">2021-04-05T11:44:38Z</dcterms:created>
  <dcterms:modified xsi:type="dcterms:W3CDTF">2021-04-05T14:35:01Z</dcterms:modified>
</cp:coreProperties>
</file>