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90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ar-LB"/>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F7F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83" d="100"/>
          <a:sy n="83" d="100"/>
        </p:scale>
        <p:origin x="1450" y="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ar-L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ar-LB"/>
          </a:p>
        </p:txBody>
      </p:sp>
      <p:sp>
        <p:nvSpPr>
          <p:cNvPr id="4" name="Date Placeholder 3"/>
          <p:cNvSpPr>
            <a:spLocks noGrp="1"/>
          </p:cNvSpPr>
          <p:nvPr>
            <p:ph type="dt" sz="half" idx="10"/>
          </p:nvPr>
        </p:nvSpPr>
        <p:spPr/>
        <p:txBody>
          <a:bodyPr/>
          <a:lstStyle/>
          <a:p>
            <a:fld id="{E68BADC6-FD60-4515-8305-202AD8D03152}" type="datetimeFigureOut">
              <a:rPr lang="ar-LB" smtClean="0"/>
              <a:t>27/10/1442</a:t>
            </a:fld>
            <a:endParaRPr lang="ar-LB"/>
          </a:p>
        </p:txBody>
      </p:sp>
      <p:sp>
        <p:nvSpPr>
          <p:cNvPr id="5" name="Footer Placeholder 4"/>
          <p:cNvSpPr>
            <a:spLocks noGrp="1"/>
          </p:cNvSpPr>
          <p:nvPr>
            <p:ph type="ftr" sz="quarter" idx="11"/>
          </p:nvPr>
        </p:nvSpPr>
        <p:spPr/>
        <p:txBody>
          <a:bodyPr/>
          <a:lstStyle/>
          <a:p>
            <a:endParaRPr lang="ar-LB"/>
          </a:p>
        </p:txBody>
      </p:sp>
      <p:sp>
        <p:nvSpPr>
          <p:cNvPr id="6" name="Slide Number Placeholder 5"/>
          <p:cNvSpPr>
            <a:spLocks noGrp="1"/>
          </p:cNvSpPr>
          <p:nvPr>
            <p:ph type="sldNum" sz="quarter" idx="12"/>
          </p:nvPr>
        </p:nvSpPr>
        <p:spPr/>
        <p:txBody>
          <a:bodyPr/>
          <a:lstStyle/>
          <a:p>
            <a:fld id="{0795D588-4411-4D0D-AF4D-9C9D18EF9119}" type="slidenum">
              <a:rPr lang="ar-LB" smtClean="0"/>
              <a:t>‹#›</a:t>
            </a:fld>
            <a:endParaRPr lang="ar-LB"/>
          </a:p>
        </p:txBody>
      </p:sp>
    </p:spTree>
    <p:extLst>
      <p:ext uri="{BB962C8B-B14F-4D97-AF65-F5344CB8AC3E}">
        <p14:creationId xmlns:p14="http://schemas.microsoft.com/office/powerpoint/2010/main" val="2145015930"/>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L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LB"/>
          </a:p>
        </p:txBody>
      </p:sp>
      <p:sp>
        <p:nvSpPr>
          <p:cNvPr id="4" name="Date Placeholder 3"/>
          <p:cNvSpPr>
            <a:spLocks noGrp="1"/>
          </p:cNvSpPr>
          <p:nvPr>
            <p:ph type="dt" sz="half" idx="10"/>
          </p:nvPr>
        </p:nvSpPr>
        <p:spPr/>
        <p:txBody>
          <a:bodyPr/>
          <a:lstStyle/>
          <a:p>
            <a:fld id="{E68BADC6-FD60-4515-8305-202AD8D03152}" type="datetimeFigureOut">
              <a:rPr lang="ar-LB" smtClean="0"/>
              <a:t>27/10/1442</a:t>
            </a:fld>
            <a:endParaRPr lang="ar-LB"/>
          </a:p>
        </p:txBody>
      </p:sp>
      <p:sp>
        <p:nvSpPr>
          <p:cNvPr id="5" name="Footer Placeholder 4"/>
          <p:cNvSpPr>
            <a:spLocks noGrp="1"/>
          </p:cNvSpPr>
          <p:nvPr>
            <p:ph type="ftr" sz="quarter" idx="11"/>
          </p:nvPr>
        </p:nvSpPr>
        <p:spPr/>
        <p:txBody>
          <a:bodyPr/>
          <a:lstStyle/>
          <a:p>
            <a:endParaRPr lang="ar-LB"/>
          </a:p>
        </p:txBody>
      </p:sp>
      <p:sp>
        <p:nvSpPr>
          <p:cNvPr id="6" name="Slide Number Placeholder 5"/>
          <p:cNvSpPr>
            <a:spLocks noGrp="1"/>
          </p:cNvSpPr>
          <p:nvPr>
            <p:ph type="sldNum" sz="quarter" idx="12"/>
          </p:nvPr>
        </p:nvSpPr>
        <p:spPr/>
        <p:txBody>
          <a:bodyPr/>
          <a:lstStyle/>
          <a:p>
            <a:fld id="{0795D588-4411-4D0D-AF4D-9C9D18EF9119}" type="slidenum">
              <a:rPr lang="ar-LB" smtClean="0"/>
              <a:t>‹#›</a:t>
            </a:fld>
            <a:endParaRPr lang="ar-LB"/>
          </a:p>
        </p:txBody>
      </p:sp>
    </p:spTree>
    <p:extLst>
      <p:ext uri="{BB962C8B-B14F-4D97-AF65-F5344CB8AC3E}">
        <p14:creationId xmlns:p14="http://schemas.microsoft.com/office/powerpoint/2010/main" val="1388184086"/>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ar-L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LB"/>
          </a:p>
        </p:txBody>
      </p:sp>
      <p:sp>
        <p:nvSpPr>
          <p:cNvPr id="4" name="Date Placeholder 3"/>
          <p:cNvSpPr>
            <a:spLocks noGrp="1"/>
          </p:cNvSpPr>
          <p:nvPr>
            <p:ph type="dt" sz="half" idx="10"/>
          </p:nvPr>
        </p:nvSpPr>
        <p:spPr/>
        <p:txBody>
          <a:bodyPr/>
          <a:lstStyle/>
          <a:p>
            <a:fld id="{E68BADC6-FD60-4515-8305-202AD8D03152}" type="datetimeFigureOut">
              <a:rPr lang="ar-LB" smtClean="0"/>
              <a:t>27/10/1442</a:t>
            </a:fld>
            <a:endParaRPr lang="ar-LB"/>
          </a:p>
        </p:txBody>
      </p:sp>
      <p:sp>
        <p:nvSpPr>
          <p:cNvPr id="5" name="Footer Placeholder 4"/>
          <p:cNvSpPr>
            <a:spLocks noGrp="1"/>
          </p:cNvSpPr>
          <p:nvPr>
            <p:ph type="ftr" sz="quarter" idx="11"/>
          </p:nvPr>
        </p:nvSpPr>
        <p:spPr/>
        <p:txBody>
          <a:bodyPr/>
          <a:lstStyle/>
          <a:p>
            <a:endParaRPr lang="ar-LB"/>
          </a:p>
        </p:txBody>
      </p:sp>
      <p:sp>
        <p:nvSpPr>
          <p:cNvPr id="6" name="Slide Number Placeholder 5"/>
          <p:cNvSpPr>
            <a:spLocks noGrp="1"/>
          </p:cNvSpPr>
          <p:nvPr>
            <p:ph type="sldNum" sz="quarter" idx="12"/>
          </p:nvPr>
        </p:nvSpPr>
        <p:spPr/>
        <p:txBody>
          <a:bodyPr/>
          <a:lstStyle/>
          <a:p>
            <a:fld id="{0795D588-4411-4D0D-AF4D-9C9D18EF9119}" type="slidenum">
              <a:rPr lang="ar-LB" smtClean="0"/>
              <a:t>‹#›</a:t>
            </a:fld>
            <a:endParaRPr lang="ar-LB"/>
          </a:p>
        </p:txBody>
      </p:sp>
    </p:spTree>
    <p:extLst>
      <p:ext uri="{BB962C8B-B14F-4D97-AF65-F5344CB8AC3E}">
        <p14:creationId xmlns:p14="http://schemas.microsoft.com/office/powerpoint/2010/main" val="4028801724"/>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L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LB"/>
          </a:p>
        </p:txBody>
      </p:sp>
      <p:sp>
        <p:nvSpPr>
          <p:cNvPr id="4" name="Date Placeholder 3"/>
          <p:cNvSpPr>
            <a:spLocks noGrp="1"/>
          </p:cNvSpPr>
          <p:nvPr>
            <p:ph type="dt" sz="half" idx="10"/>
          </p:nvPr>
        </p:nvSpPr>
        <p:spPr/>
        <p:txBody>
          <a:bodyPr/>
          <a:lstStyle/>
          <a:p>
            <a:fld id="{E68BADC6-FD60-4515-8305-202AD8D03152}" type="datetimeFigureOut">
              <a:rPr lang="ar-LB" smtClean="0"/>
              <a:t>27/10/1442</a:t>
            </a:fld>
            <a:endParaRPr lang="ar-LB"/>
          </a:p>
        </p:txBody>
      </p:sp>
      <p:sp>
        <p:nvSpPr>
          <p:cNvPr id="5" name="Footer Placeholder 4"/>
          <p:cNvSpPr>
            <a:spLocks noGrp="1"/>
          </p:cNvSpPr>
          <p:nvPr>
            <p:ph type="ftr" sz="quarter" idx="11"/>
          </p:nvPr>
        </p:nvSpPr>
        <p:spPr/>
        <p:txBody>
          <a:bodyPr/>
          <a:lstStyle/>
          <a:p>
            <a:endParaRPr lang="ar-LB"/>
          </a:p>
        </p:txBody>
      </p:sp>
      <p:sp>
        <p:nvSpPr>
          <p:cNvPr id="6" name="Slide Number Placeholder 5"/>
          <p:cNvSpPr>
            <a:spLocks noGrp="1"/>
          </p:cNvSpPr>
          <p:nvPr>
            <p:ph type="sldNum" sz="quarter" idx="12"/>
          </p:nvPr>
        </p:nvSpPr>
        <p:spPr/>
        <p:txBody>
          <a:bodyPr/>
          <a:lstStyle/>
          <a:p>
            <a:fld id="{0795D588-4411-4D0D-AF4D-9C9D18EF9119}" type="slidenum">
              <a:rPr lang="ar-LB" smtClean="0"/>
              <a:t>‹#›</a:t>
            </a:fld>
            <a:endParaRPr lang="ar-LB"/>
          </a:p>
        </p:txBody>
      </p:sp>
    </p:spTree>
    <p:extLst>
      <p:ext uri="{BB962C8B-B14F-4D97-AF65-F5344CB8AC3E}">
        <p14:creationId xmlns:p14="http://schemas.microsoft.com/office/powerpoint/2010/main" val="308810700"/>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ar-L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BADC6-FD60-4515-8305-202AD8D03152}" type="datetimeFigureOut">
              <a:rPr lang="ar-LB" smtClean="0"/>
              <a:t>27/10/1442</a:t>
            </a:fld>
            <a:endParaRPr lang="ar-LB"/>
          </a:p>
        </p:txBody>
      </p:sp>
      <p:sp>
        <p:nvSpPr>
          <p:cNvPr id="5" name="Footer Placeholder 4"/>
          <p:cNvSpPr>
            <a:spLocks noGrp="1"/>
          </p:cNvSpPr>
          <p:nvPr>
            <p:ph type="ftr" sz="quarter" idx="11"/>
          </p:nvPr>
        </p:nvSpPr>
        <p:spPr/>
        <p:txBody>
          <a:bodyPr/>
          <a:lstStyle/>
          <a:p>
            <a:endParaRPr lang="ar-LB"/>
          </a:p>
        </p:txBody>
      </p:sp>
      <p:sp>
        <p:nvSpPr>
          <p:cNvPr id="6" name="Slide Number Placeholder 5"/>
          <p:cNvSpPr>
            <a:spLocks noGrp="1"/>
          </p:cNvSpPr>
          <p:nvPr>
            <p:ph type="sldNum" sz="quarter" idx="12"/>
          </p:nvPr>
        </p:nvSpPr>
        <p:spPr/>
        <p:txBody>
          <a:bodyPr/>
          <a:lstStyle/>
          <a:p>
            <a:fld id="{0795D588-4411-4D0D-AF4D-9C9D18EF9119}" type="slidenum">
              <a:rPr lang="ar-LB" smtClean="0"/>
              <a:t>‹#›</a:t>
            </a:fld>
            <a:endParaRPr lang="ar-LB"/>
          </a:p>
        </p:txBody>
      </p:sp>
    </p:spTree>
    <p:extLst>
      <p:ext uri="{BB962C8B-B14F-4D97-AF65-F5344CB8AC3E}">
        <p14:creationId xmlns:p14="http://schemas.microsoft.com/office/powerpoint/2010/main" val="3729107104"/>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L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L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LB"/>
          </a:p>
        </p:txBody>
      </p:sp>
      <p:sp>
        <p:nvSpPr>
          <p:cNvPr id="5" name="Date Placeholder 4"/>
          <p:cNvSpPr>
            <a:spLocks noGrp="1"/>
          </p:cNvSpPr>
          <p:nvPr>
            <p:ph type="dt" sz="half" idx="10"/>
          </p:nvPr>
        </p:nvSpPr>
        <p:spPr/>
        <p:txBody>
          <a:bodyPr/>
          <a:lstStyle/>
          <a:p>
            <a:fld id="{E68BADC6-FD60-4515-8305-202AD8D03152}" type="datetimeFigureOut">
              <a:rPr lang="ar-LB" smtClean="0"/>
              <a:t>27/10/1442</a:t>
            </a:fld>
            <a:endParaRPr lang="ar-LB"/>
          </a:p>
        </p:txBody>
      </p:sp>
      <p:sp>
        <p:nvSpPr>
          <p:cNvPr id="6" name="Footer Placeholder 5"/>
          <p:cNvSpPr>
            <a:spLocks noGrp="1"/>
          </p:cNvSpPr>
          <p:nvPr>
            <p:ph type="ftr" sz="quarter" idx="11"/>
          </p:nvPr>
        </p:nvSpPr>
        <p:spPr/>
        <p:txBody>
          <a:bodyPr/>
          <a:lstStyle/>
          <a:p>
            <a:endParaRPr lang="ar-LB"/>
          </a:p>
        </p:txBody>
      </p:sp>
      <p:sp>
        <p:nvSpPr>
          <p:cNvPr id="7" name="Slide Number Placeholder 6"/>
          <p:cNvSpPr>
            <a:spLocks noGrp="1"/>
          </p:cNvSpPr>
          <p:nvPr>
            <p:ph type="sldNum" sz="quarter" idx="12"/>
          </p:nvPr>
        </p:nvSpPr>
        <p:spPr/>
        <p:txBody>
          <a:bodyPr/>
          <a:lstStyle/>
          <a:p>
            <a:fld id="{0795D588-4411-4D0D-AF4D-9C9D18EF9119}" type="slidenum">
              <a:rPr lang="ar-LB" smtClean="0"/>
              <a:t>‹#›</a:t>
            </a:fld>
            <a:endParaRPr lang="ar-LB"/>
          </a:p>
        </p:txBody>
      </p:sp>
    </p:spTree>
    <p:extLst>
      <p:ext uri="{BB962C8B-B14F-4D97-AF65-F5344CB8AC3E}">
        <p14:creationId xmlns:p14="http://schemas.microsoft.com/office/powerpoint/2010/main" val="3139804500"/>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ar-L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L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LB"/>
          </a:p>
        </p:txBody>
      </p:sp>
      <p:sp>
        <p:nvSpPr>
          <p:cNvPr id="7" name="Date Placeholder 6"/>
          <p:cNvSpPr>
            <a:spLocks noGrp="1"/>
          </p:cNvSpPr>
          <p:nvPr>
            <p:ph type="dt" sz="half" idx="10"/>
          </p:nvPr>
        </p:nvSpPr>
        <p:spPr/>
        <p:txBody>
          <a:bodyPr/>
          <a:lstStyle/>
          <a:p>
            <a:fld id="{E68BADC6-FD60-4515-8305-202AD8D03152}" type="datetimeFigureOut">
              <a:rPr lang="ar-LB" smtClean="0"/>
              <a:t>27/10/1442</a:t>
            </a:fld>
            <a:endParaRPr lang="ar-LB"/>
          </a:p>
        </p:txBody>
      </p:sp>
      <p:sp>
        <p:nvSpPr>
          <p:cNvPr id="8" name="Footer Placeholder 7"/>
          <p:cNvSpPr>
            <a:spLocks noGrp="1"/>
          </p:cNvSpPr>
          <p:nvPr>
            <p:ph type="ftr" sz="quarter" idx="11"/>
          </p:nvPr>
        </p:nvSpPr>
        <p:spPr/>
        <p:txBody>
          <a:bodyPr/>
          <a:lstStyle/>
          <a:p>
            <a:endParaRPr lang="ar-LB"/>
          </a:p>
        </p:txBody>
      </p:sp>
      <p:sp>
        <p:nvSpPr>
          <p:cNvPr id="9" name="Slide Number Placeholder 8"/>
          <p:cNvSpPr>
            <a:spLocks noGrp="1"/>
          </p:cNvSpPr>
          <p:nvPr>
            <p:ph type="sldNum" sz="quarter" idx="12"/>
          </p:nvPr>
        </p:nvSpPr>
        <p:spPr/>
        <p:txBody>
          <a:bodyPr/>
          <a:lstStyle/>
          <a:p>
            <a:fld id="{0795D588-4411-4D0D-AF4D-9C9D18EF9119}" type="slidenum">
              <a:rPr lang="ar-LB" smtClean="0"/>
              <a:t>‹#›</a:t>
            </a:fld>
            <a:endParaRPr lang="ar-LB"/>
          </a:p>
        </p:txBody>
      </p:sp>
    </p:spTree>
    <p:extLst>
      <p:ext uri="{BB962C8B-B14F-4D97-AF65-F5344CB8AC3E}">
        <p14:creationId xmlns:p14="http://schemas.microsoft.com/office/powerpoint/2010/main" val="3031902685"/>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LB"/>
          </a:p>
        </p:txBody>
      </p:sp>
      <p:sp>
        <p:nvSpPr>
          <p:cNvPr id="3" name="Date Placeholder 2"/>
          <p:cNvSpPr>
            <a:spLocks noGrp="1"/>
          </p:cNvSpPr>
          <p:nvPr>
            <p:ph type="dt" sz="half" idx="10"/>
          </p:nvPr>
        </p:nvSpPr>
        <p:spPr/>
        <p:txBody>
          <a:bodyPr/>
          <a:lstStyle/>
          <a:p>
            <a:fld id="{E68BADC6-FD60-4515-8305-202AD8D03152}" type="datetimeFigureOut">
              <a:rPr lang="ar-LB" smtClean="0"/>
              <a:t>27/10/1442</a:t>
            </a:fld>
            <a:endParaRPr lang="ar-LB"/>
          </a:p>
        </p:txBody>
      </p:sp>
      <p:sp>
        <p:nvSpPr>
          <p:cNvPr id="4" name="Footer Placeholder 3"/>
          <p:cNvSpPr>
            <a:spLocks noGrp="1"/>
          </p:cNvSpPr>
          <p:nvPr>
            <p:ph type="ftr" sz="quarter" idx="11"/>
          </p:nvPr>
        </p:nvSpPr>
        <p:spPr/>
        <p:txBody>
          <a:bodyPr/>
          <a:lstStyle/>
          <a:p>
            <a:endParaRPr lang="ar-LB"/>
          </a:p>
        </p:txBody>
      </p:sp>
      <p:sp>
        <p:nvSpPr>
          <p:cNvPr id="5" name="Slide Number Placeholder 4"/>
          <p:cNvSpPr>
            <a:spLocks noGrp="1"/>
          </p:cNvSpPr>
          <p:nvPr>
            <p:ph type="sldNum" sz="quarter" idx="12"/>
          </p:nvPr>
        </p:nvSpPr>
        <p:spPr/>
        <p:txBody>
          <a:bodyPr/>
          <a:lstStyle/>
          <a:p>
            <a:fld id="{0795D588-4411-4D0D-AF4D-9C9D18EF9119}" type="slidenum">
              <a:rPr lang="ar-LB" smtClean="0"/>
              <a:t>‹#›</a:t>
            </a:fld>
            <a:endParaRPr lang="ar-LB"/>
          </a:p>
        </p:txBody>
      </p:sp>
    </p:spTree>
    <p:extLst>
      <p:ext uri="{BB962C8B-B14F-4D97-AF65-F5344CB8AC3E}">
        <p14:creationId xmlns:p14="http://schemas.microsoft.com/office/powerpoint/2010/main" val="4074392795"/>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BADC6-FD60-4515-8305-202AD8D03152}" type="datetimeFigureOut">
              <a:rPr lang="ar-LB" smtClean="0"/>
              <a:t>27/10/1442</a:t>
            </a:fld>
            <a:endParaRPr lang="ar-LB"/>
          </a:p>
        </p:txBody>
      </p:sp>
      <p:sp>
        <p:nvSpPr>
          <p:cNvPr id="3" name="Footer Placeholder 2"/>
          <p:cNvSpPr>
            <a:spLocks noGrp="1"/>
          </p:cNvSpPr>
          <p:nvPr>
            <p:ph type="ftr" sz="quarter" idx="11"/>
          </p:nvPr>
        </p:nvSpPr>
        <p:spPr/>
        <p:txBody>
          <a:bodyPr/>
          <a:lstStyle/>
          <a:p>
            <a:endParaRPr lang="ar-LB"/>
          </a:p>
        </p:txBody>
      </p:sp>
      <p:sp>
        <p:nvSpPr>
          <p:cNvPr id="4" name="Slide Number Placeholder 3"/>
          <p:cNvSpPr>
            <a:spLocks noGrp="1"/>
          </p:cNvSpPr>
          <p:nvPr>
            <p:ph type="sldNum" sz="quarter" idx="12"/>
          </p:nvPr>
        </p:nvSpPr>
        <p:spPr/>
        <p:txBody>
          <a:bodyPr/>
          <a:lstStyle/>
          <a:p>
            <a:fld id="{0795D588-4411-4D0D-AF4D-9C9D18EF9119}" type="slidenum">
              <a:rPr lang="ar-LB" smtClean="0"/>
              <a:t>‹#›</a:t>
            </a:fld>
            <a:endParaRPr lang="ar-LB"/>
          </a:p>
        </p:txBody>
      </p:sp>
    </p:spTree>
    <p:extLst>
      <p:ext uri="{BB962C8B-B14F-4D97-AF65-F5344CB8AC3E}">
        <p14:creationId xmlns:p14="http://schemas.microsoft.com/office/powerpoint/2010/main" val="1932345157"/>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ar-L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L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BADC6-FD60-4515-8305-202AD8D03152}" type="datetimeFigureOut">
              <a:rPr lang="ar-LB" smtClean="0"/>
              <a:t>27/10/1442</a:t>
            </a:fld>
            <a:endParaRPr lang="ar-LB"/>
          </a:p>
        </p:txBody>
      </p:sp>
      <p:sp>
        <p:nvSpPr>
          <p:cNvPr id="6" name="Footer Placeholder 5"/>
          <p:cNvSpPr>
            <a:spLocks noGrp="1"/>
          </p:cNvSpPr>
          <p:nvPr>
            <p:ph type="ftr" sz="quarter" idx="11"/>
          </p:nvPr>
        </p:nvSpPr>
        <p:spPr/>
        <p:txBody>
          <a:bodyPr/>
          <a:lstStyle/>
          <a:p>
            <a:endParaRPr lang="ar-LB"/>
          </a:p>
        </p:txBody>
      </p:sp>
      <p:sp>
        <p:nvSpPr>
          <p:cNvPr id="7" name="Slide Number Placeholder 6"/>
          <p:cNvSpPr>
            <a:spLocks noGrp="1"/>
          </p:cNvSpPr>
          <p:nvPr>
            <p:ph type="sldNum" sz="quarter" idx="12"/>
          </p:nvPr>
        </p:nvSpPr>
        <p:spPr/>
        <p:txBody>
          <a:bodyPr/>
          <a:lstStyle/>
          <a:p>
            <a:fld id="{0795D588-4411-4D0D-AF4D-9C9D18EF9119}" type="slidenum">
              <a:rPr lang="ar-LB" smtClean="0"/>
              <a:t>‹#›</a:t>
            </a:fld>
            <a:endParaRPr lang="ar-LB"/>
          </a:p>
        </p:txBody>
      </p:sp>
    </p:spTree>
    <p:extLst>
      <p:ext uri="{BB962C8B-B14F-4D97-AF65-F5344CB8AC3E}">
        <p14:creationId xmlns:p14="http://schemas.microsoft.com/office/powerpoint/2010/main" val="2072047980"/>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ar-L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L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BADC6-FD60-4515-8305-202AD8D03152}" type="datetimeFigureOut">
              <a:rPr lang="ar-LB" smtClean="0"/>
              <a:t>27/10/1442</a:t>
            </a:fld>
            <a:endParaRPr lang="ar-LB"/>
          </a:p>
        </p:txBody>
      </p:sp>
      <p:sp>
        <p:nvSpPr>
          <p:cNvPr id="6" name="Footer Placeholder 5"/>
          <p:cNvSpPr>
            <a:spLocks noGrp="1"/>
          </p:cNvSpPr>
          <p:nvPr>
            <p:ph type="ftr" sz="quarter" idx="11"/>
          </p:nvPr>
        </p:nvSpPr>
        <p:spPr/>
        <p:txBody>
          <a:bodyPr/>
          <a:lstStyle/>
          <a:p>
            <a:endParaRPr lang="ar-LB"/>
          </a:p>
        </p:txBody>
      </p:sp>
      <p:sp>
        <p:nvSpPr>
          <p:cNvPr id="7" name="Slide Number Placeholder 6"/>
          <p:cNvSpPr>
            <a:spLocks noGrp="1"/>
          </p:cNvSpPr>
          <p:nvPr>
            <p:ph type="sldNum" sz="quarter" idx="12"/>
          </p:nvPr>
        </p:nvSpPr>
        <p:spPr/>
        <p:txBody>
          <a:bodyPr/>
          <a:lstStyle/>
          <a:p>
            <a:fld id="{0795D588-4411-4D0D-AF4D-9C9D18EF9119}" type="slidenum">
              <a:rPr lang="ar-LB" smtClean="0"/>
              <a:t>‹#›</a:t>
            </a:fld>
            <a:endParaRPr lang="ar-LB"/>
          </a:p>
        </p:txBody>
      </p:sp>
    </p:spTree>
    <p:extLst>
      <p:ext uri="{BB962C8B-B14F-4D97-AF65-F5344CB8AC3E}">
        <p14:creationId xmlns:p14="http://schemas.microsoft.com/office/powerpoint/2010/main" val="2170329850"/>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smtClean="0"/>
              <a:t>Click to edit Master title style</a:t>
            </a:r>
            <a:endParaRPr lang="ar-L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LB"/>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E68BADC6-FD60-4515-8305-202AD8D03152}" type="datetimeFigureOut">
              <a:rPr lang="ar-LB" smtClean="0"/>
              <a:t>27/10/1442</a:t>
            </a:fld>
            <a:endParaRPr lang="ar-L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LB"/>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795D588-4411-4D0D-AF4D-9C9D18EF9119}" type="slidenum">
              <a:rPr lang="ar-LB" smtClean="0"/>
              <a:t>‹#›</a:t>
            </a:fld>
            <a:endParaRPr lang="ar-LB"/>
          </a:p>
        </p:txBody>
      </p:sp>
    </p:spTree>
    <p:extLst>
      <p:ext uri="{BB962C8B-B14F-4D97-AF65-F5344CB8AC3E}">
        <p14:creationId xmlns:p14="http://schemas.microsoft.com/office/powerpoint/2010/main" val="2923996728"/>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ar-LB"/>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ar-LB" dirty="0"/>
          </a:p>
        </p:txBody>
      </p:sp>
      <p:sp>
        <p:nvSpPr>
          <p:cNvPr id="3" name="Subtitle 2"/>
          <p:cNvSpPr>
            <a:spLocks noGrp="1"/>
          </p:cNvSpPr>
          <p:nvPr>
            <p:ph type="subTitle" idx="1"/>
          </p:nvPr>
        </p:nvSpPr>
        <p:spPr/>
        <p:txBody>
          <a:bodyPr/>
          <a:lstStyle/>
          <a:p>
            <a:endParaRPr lang="ar-LB"/>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0" y="5253529"/>
            <a:ext cx="7632848" cy="1384995"/>
          </a:xfrm>
          <a:prstGeom prst="rect">
            <a:avLst/>
          </a:prstGeom>
          <a:noFill/>
        </p:spPr>
        <p:txBody>
          <a:bodyPr wrap="square" rtlCol="1">
            <a:spAutoFit/>
          </a:bodyPr>
          <a:lstStyle/>
          <a:p>
            <a:r>
              <a:rPr lang="ar-LB" sz="4000" b="1" dirty="0" smtClean="0"/>
              <a:t>المحور الرابع : المواطن والانتخابات </a:t>
            </a:r>
          </a:p>
          <a:p>
            <a:r>
              <a:rPr lang="ar-LB" sz="4400" b="1" dirty="0" smtClean="0"/>
              <a:t>الدرس الثاني : الانتخابات النيابيّة</a:t>
            </a:r>
            <a:endParaRPr lang="ar-LB" sz="4400" b="1" dirty="0"/>
          </a:p>
        </p:txBody>
      </p:sp>
    </p:spTree>
    <p:extLst>
      <p:ext uri="{BB962C8B-B14F-4D97-AF65-F5344CB8AC3E}">
        <p14:creationId xmlns:p14="http://schemas.microsoft.com/office/powerpoint/2010/main" val="4245274121"/>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80">
                                          <p:stCondLst>
                                            <p:cond delay="0"/>
                                          </p:stCondLst>
                                        </p:cTn>
                                        <p:tgtEl>
                                          <p:spTgt spid="5">
                                            <p:txEl>
                                              <p:pRg st="0" end="0"/>
                                            </p:txEl>
                                          </p:spTgt>
                                        </p:tgtEl>
                                      </p:cBhvr>
                                    </p:animEffect>
                                    <p:anim calcmode="lin" valueType="num">
                                      <p:cBhvr>
                                        <p:cTn id="8"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0" end="0"/>
                                            </p:txEl>
                                          </p:spTgt>
                                        </p:tgtEl>
                                      </p:cBhvr>
                                      <p:to x="100000" y="60000"/>
                                    </p:animScale>
                                    <p:animScale>
                                      <p:cBhvr>
                                        <p:cTn id="14" dur="166" decel="50000">
                                          <p:stCondLst>
                                            <p:cond delay="676"/>
                                          </p:stCondLst>
                                        </p:cTn>
                                        <p:tgtEl>
                                          <p:spTgt spid="5">
                                            <p:txEl>
                                              <p:pRg st="0" end="0"/>
                                            </p:txEl>
                                          </p:spTgt>
                                        </p:tgtEl>
                                      </p:cBhvr>
                                      <p:to x="100000" y="100000"/>
                                    </p:animScale>
                                    <p:animScale>
                                      <p:cBhvr>
                                        <p:cTn id="15" dur="26">
                                          <p:stCondLst>
                                            <p:cond delay="1312"/>
                                          </p:stCondLst>
                                        </p:cTn>
                                        <p:tgtEl>
                                          <p:spTgt spid="5">
                                            <p:txEl>
                                              <p:pRg st="0" end="0"/>
                                            </p:txEl>
                                          </p:spTgt>
                                        </p:tgtEl>
                                      </p:cBhvr>
                                      <p:to x="100000" y="80000"/>
                                    </p:animScale>
                                    <p:animScale>
                                      <p:cBhvr>
                                        <p:cTn id="16" dur="166" decel="50000">
                                          <p:stCondLst>
                                            <p:cond delay="1338"/>
                                          </p:stCondLst>
                                        </p:cTn>
                                        <p:tgtEl>
                                          <p:spTgt spid="5">
                                            <p:txEl>
                                              <p:pRg st="0" end="0"/>
                                            </p:txEl>
                                          </p:spTgt>
                                        </p:tgtEl>
                                      </p:cBhvr>
                                      <p:to x="100000" y="100000"/>
                                    </p:animScale>
                                    <p:animScale>
                                      <p:cBhvr>
                                        <p:cTn id="17" dur="26">
                                          <p:stCondLst>
                                            <p:cond delay="1642"/>
                                          </p:stCondLst>
                                        </p:cTn>
                                        <p:tgtEl>
                                          <p:spTgt spid="5">
                                            <p:txEl>
                                              <p:pRg st="0" end="0"/>
                                            </p:txEl>
                                          </p:spTgt>
                                        </p:tgtEl>
                                      </p:cBhvr>
                                      <p:to x="100000" y="90000"/>
                                    </p:animScale>
                                    <p:animScale>
                                      <p:cBhvr>
                                        <p:cTn id="18" dur="166" decel="50000">
                                          <p:stCondLst>
                                            <p:cond delay="1668"/>
                                          </p:stCondLst>
                                        </p:cTn>
                                        <p:tgtEl>
                                          <p:spTgt spid="5">
                                            <p:txEl>
                                              <p:pRg st="0" end="0"/>
                                            </p:txEl>
                                          </p:spTgt>
                                        </p:tgtEl>
                                      </p:cBhvr>
                                      <p:to x="100000" y="100000"/>
                                    </p:animScale>
                                    <p:animScale>
                                      <p:cBhvr>
                                        <p:cTn id="19" dur="26">
                                          <p:stCondLst>
                                            <p:cond delay="1808"/>
                                          </p:stCondLst>
                                        </p:cTn>
                                        <p:tgtEl>
                                          <p:spTgt spid="5">
                                            <p:txEl>
                                              <p:pRg st="0" end="0"/>
                                            </p:txEl>
                                          </p:spTgt>
                                        </p:tgtEl>
                                      </p:cBhvr>
                                      <p:to x="100000" y="95000"/>
                                    </p:animScale>
                                    <p:animScale>
                                      <p:cBhvr>
                                        <p:cTn id="20" dur="166" decel="50000">
                                          <p:stCondLst>
                                            <p:cond delay="1834"/>
                                          </p:stCondLst>
                                        </p:cTn>
                                        <p:tgtEl>
                                          <p:spTgt spid="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wipe(down)">
                                      <p:cBhvr>
                                        <p:cTn id="25" dur="580">
                                          <p:stCondLst>
                                            <p:cond delay="0"/>
                                          </p:stCondLst>
                                        </p:cTn>
                                        <p:tgtEl>
                                          <p:spTgt spid="5">
                                            <p:txEl>
                                              <p:pRg st="1" end="1"/>
                                            </p:txEl>
                                          </p:spTgt>
                                        </p:tgtEl>
                                      </p:cBhvr>
                                    </p:animEffect>
                                    <p:anim calcmode="lin" valueType="num">
                                      <p:cBhvr>
                                        <p:cTn id="26" dur="1822" tmFilter="0,0; 0.14,0.36; 0.43,0.73; 0.71,0.91; 1.0,1.0">
                                          <p:stCondLst>
                                            <p:cond delay="0"/>
                                          </p:stCondLst>
                                        </p:cTn>
                                        <p:tgtEl>
                                          <p:spTgt spid="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5">
                                            <p:txEl>
                                              <p:pRg st="1" end="1"/>
                                            </p:txEl>
                                          </p:spTgt>
                                        </p:tgtEl>
                                      </p:cBhvr>
                                      <p:to x="100000" y="60000"/>
                                    </p:animScale>
                                    <p:animScale>
                                      <p:cBhvr>
                                        <p:cTn id="32" dur="166" decel="50000">
                                          <p:stCondLst>
                                            <p:cond delay="676"/>
                                          </p:stCondLst>
                                        </p:cTn>
                                        <p:tgtEl>
                                          <p:spTgt spid="5">
                                            <p:txEl>
                                              <p:pRg st="1" end="1"/>
                                            </p:txEl>
                                          </p:spTgt>
                                        </p:tgtEl>
                                      </p:cBhvr>
                                      <p:to x="100000" y="100000"/>
                                    </p:animScale>
                                    <p:animScale>
                                      <p:cBhvr>
                                        <p:cTn id="33" dur="26">
                                          <p:stCondLst>
                                            <p:cond delay="1312"/>
                                          </p:stCondLst>
                                        </p:cTn>
                                        <p:tgtEl>
                                          <p:spTgt spid="5">
                                            <p:txEl>
                                              <p:pRg st="1" end="1"/>
                                            </p:txEl>
                                          </p:spTgt>
                                        </p:tgtEl>
                                      </p:cBhvr>
                                      <p:to x="100000" y="80000"/>
                                    </p:animScale>
                                    <p:animScale>
                                      <p:cBhvr>
                                        <p:cTn id="34" dur="166" decel="50000">
                                          <p:stCondLst>
                                            <p:cond delay="1338"/>
                                          </p:stCondLst>
                                        </p:cTn>
                                        <p:tgtEl>
                                          <p:spTgt spid="5">
                                            <p:txEl>
                                              <p:pRg st="1" end="1"/>
                                            </p:txEl>
                                          </p:spTgt>
                                        </p:tgtEl>
                                      </p:cBhvr>
                                      <p:to x="100000" y="100000"/>
                                    </p:animScale>
                                    <p:animScale>
                                      <p:cBhvr>
                                        <p:cTn id="35" dur="26">
                                          <p:stCondLst>
                                            <p:cond delay="1642"/>
                                          </p:stCondLst>
                                        </p:cTn>
                                        <p:tgtEl>
                                          <p:spTgt spid="5">
                                            <p:txEl>
                                              <p:pRg st="1" end="1"/>
                                            </p:txEl>
                                          </p:spTgt>
                                        </p:tgtEl>
                                      </p:cBhvr>
                                      <p:to x="100000" y="90000"/>
                                    </p:animScale>
                                    <p:animScale>
                                      <p:cBhvr>
                                        <p:cTn id="36" dur="166" decel="50000">
                                          <p:stCondLst>
                                            <p:cond delay="1668"/>
                                          </p:stCondLst>
                                        </p:cTn>
                                        <p:tgtEl>
                                          <p:spTgt spid="5">
                                            <p:txEl>
                                              <p:pRg st="1" end="1"/>
                                            </p:txEl>
                                          </p:spTgt>
                                        </p:tgtEl>
                                      </p:cBhvr>
                                      <p:to x="100000" y="100000"/>
                                    </p:animScale>
                                    <p:animScale>
                                      <p:cBhvr>
                                        <p:cTn id="37" dur="26">
                                          <p:stCondLst>
                                            <p:cond delay="1808"/>
                                          </p:stCondLst>
                                        </p:cTn>
                                        <p:tgtEl>
                                          <p:spTgt spid="5">
                                            <p:txEl>
                                              <p:pRg st="1" end="1"/>
                                            </p:txEl>
                                          </p:spTgt>
                                        </p:tgtEl>
                                      </p:cBhvr>
                                      <p:to x="100000" y="95000"/>
                                    </p:animScale>
                                    <p:animScale>
                                      <p:cBhvr>
                                        <p:cTn id="38" dur="166" decel="50000">
                                          <p:stCondLst>
                                            <p:cond delay="1834"/>
                                          </p:stCondLst>
                                        </p:cTn>
                                        <p:tgtEl>
                                          <p:spTgt spid="5">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6632"/>
            <a:ext cx="8640960" cy="6624736"/>
          </a:xfrm>
        </p:spPr>
        <p:style>
          <a:lnRef idx="2">
            <a:schemeClr val="accent4"/>
          </a:lnRef>
          <a:fillRef idx="1">
            <a:schemeClr val="lt1"/>
          </a:fillRef>
          <a:effectRef idx="0">
            <a:schemeClr val="accent4"/>
          </a:effectRef>
          <a:fontRef idx="minor">
            <a:schemeClr val="dk1"/>
          </a:fontRef>
        </p:style>
        <p:txBody>
          <a:bodyPr>
            <a:normAutofit fontScale="32500" lnSpcReduction="20000"/>
          </a:bodyPr>
          <a:lstStyle/>
          <a:p>
            <a:pPr marL="0" indent="0">
              <a:buNone/>
            </a:pPr>
            <a:endParaRPr lang="ar-LB" sz="9800" b="1" dirty="0" smtClean="0">
              <a:solidFill>
                <a:srgbClr val="FF0000"/>
              </a:solidFill>
            </a:endParaRPr>
          </a:p>
          <a:p>
            <a:pPr marL="0" indent="0">
              <a:buNone/>
            </a:pPr>
            <a:r>
              <a:rPr lang="ar-LB" sz="9800" b="1" dirty="0">
                <a:solidFill>
                  <a:srgbClr val="FF0000"/>
                </a:solidFill>
              </a:rPr>
              <a:t>8</a:t>
            </a:r>
            <a:r>
              <a:rPr lang="ar-LB" sz="9800" b="1" dirty="0" smtClean="0">
                <a:solidFill>
                  <a:srgbClr val="FF0000"/>
                </a:solidFill>
              </a:rPr>
              <a:t>- بيّن آليّة الترشيح للإنتخابات النيابية </a:t>
            </a:r>
          </a:p>
          <a:p>
            <a:pPr marL="0" indent="0">
              <a:buNone/>
            </a:pPr>
            <a:r>
              <a:rPr lang="ar-LB" sz="6800" b="1" dirty="0" smtClean="0"/>
              <a:t>1- يمكن الترشح للانتخابات النيابية </a:t>
            </a:r>
            <a:r>
              <a:rPr lang="ar-LB" sz="6800" b="1" u="sng" dirty="0" smtClean="0"/>
              <a:t>عن اية دائرة انتخابية في لبنان </a:t>
            </a:r>
            <a:r>
              <a:rPr lang="ar-LB" sz="6800" b="1" dirty="0" smtClean="0"/>
              <a:t>ولكن لا يجوز ان يترشح في اكثر من دائرة انتخابية واحدة في آن واحد .</a:t>
            </a:r>
          </a:p>
          <a:p>
            <a:pPr>
              <a:buFontTx/>
              <a:buChar char="-"/>
            </a:pPr>
            <a:endParaRPr lang="ar-LB" sz="6800" b="1" dirty="0"/>
          </a:p>
          <a:p>
            <a:pPr marL="0" indent="0">
              <a:buNone/>
            </a:pPr>
            <a:endParaRPr lang="ar-LB" sz="6800" b="1" dirty="0" smtClean="0"/>
          </a:p>
          <a:p>
            <a:pPr marL="0" indent="0">
              <a:buNone/>
            </a:pPr>
            <a:r>
              <a:rPr lang="ar-LB" sz="6800" b="1" dirty="0" smtClean="0"/>
              <a:t>2- يقدم المرشح تصريحا الى وزارة الداخلية والبلديات – المديرية العامة للشؤون السياسية واللاجئين موقعا منه شخصياً ومصدقاً على توقيعه لدى كاتب العدل وفقاً لنموذج تضعه الاخيرة ويتضمن :</a:t>
            </a:r>
          </a:p>
          <a:p>
            <a:pPr marL="0" indent="0">
              <a:buNone/>
            </a:pPr>
            <a:r>
              <a:rPr lang="ar-LB" sz="6800" b="1" dirty="0" smtClean="0"/>
              <a:t>أ*- اسم المرشح الثلاثي </a:t>
            </a:r>
          </a:p>
          <a:p>
            <a:pPr marL="0" indent="0">
              <a:buNone/>
            </a:pPr>
            <a:endParaRPr lang="ar-LB" sz="6800" b="1" dirty="0" smtClean="0"/>
          </a:p>
          <a:p>
            <a:pPr marL="0" indent="0">
              <a:buNone/>
            </a:pPr>
            <a:r>
              <a:rPr lang="ar-LB" sz="6800" b="1" dirty="0"/>
              <a:t>ب</a:t>
            </a:r>
            <a:r>
              <a:rPr lang="ar-LB" sz="6800" b="1" dirty="0" smtClean="0"/>
              <a:t>*- تحديد المقعد اما في الدائرة الصغرى او في الدائرة التي لا تتألف من دوائر صغرى الذي يرغب بترشيح نفسه عنه </a:t>
            </a:r>
          </a:p>
          <a:p>
            <a:pPr marL="0" indent="0">
              <a:buNone/>
            </a:pPr>
            <a:endParaRPr lang="ar-LB" sz="6800" b="1" dirty="0" smtClean="0"/>
          </a:p>
          <a:p>
            <a:pPr marL="0" indent="0">
              <a:buNone/>
            </a:pPr>
            <a:r>
              <a:rPr lang="ar-LB" sz="6800" b="1" dirty="0" smtClean="0"/>
              <a:t>ج*- ايصالاً مالياً من صندوق المالية يثبت ايداعه رسم الترشيح المحدد بثمانية ملايين ليرة لبنانية </a:t>
            </a:r>
          </a:p>
          <a:p>
            <a:pPr marL="0" indent="0">
              <a:buNone/>
            </a:pPr>
            <a:endParaRPr lang="ar-LB" sz="6800" b="1" dirty="0" smtClean="0"/>
          </a:p>
          <a:p>
            <a:pPr marL="0" indent="0">
              <a:buNone/>
            </a:pPr>
            <a:r>
              <a:rPr lang="ar-LB" sz="6800" b="1" dirty="0"/>
              <a:t>د</a:t>
            </a:r>
            <a:r>
              <a:rPr lang="ar-LB" sz="6800" b="1" dirty="0" smtClean="0"/>
              <a:t>*- افادة مصرفية تثبت فتح حساب الحملة الانتخابية المنصوص عليه في هذا القانون ، تتضمن اسم المفوض بتحريك الحساب المعتمد من قبل المرشح </a:t>
            </a:r>
          </a:p>
          <a:p>
            <a:pPr marL="0" indent="0">
              <a:buNone/>
            </a:pPr>
            <a:endParaRPr lang="ar-LB" sz="3400" b="1" dirty="0" smtClean="0"/>
          </a:p>
          <a:p>
            <a:pPr marL="0" indent="0">
              <a:buNone/>
            </a:pPr>
            <a:r>
              <a:rPr lang="ar-LB" sz="2400" b="1" dirty="0" smtClean="0"/>
              <a:t> </a:t>
            </a:r>
          </a:p>
          <a:p>
            <a:pPr marL="0" indent="0">
              <a:buNone/>
            </a:pPr>
            <a:endParaRPr lang="ar-LB" dirty="0"/>
          </a:p>
        </p:txBody>
      </p:sp>
    </p:spTree>
    <p:extLst>
      <p:ext uri="{BB962C8B-B14F-4D97-AF65-F5344CB8AC3E}">
        <p14:creationId xmlns:p14="http://schemas.microsoft.com/office/powerpoint/2010/main" val="2489744283"/>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 calcmode="lin" valueType="num">
                                      <p:cBhvr>
                                        <p:cTn id="14"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p:cTn id="21"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 calcmode="lin" valueType="num">
                                      <p:cBhvr>
                                        <p:cTn id="28"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 calcmode="lin" valueType="num">
                                      <p:cBhvr>
                                        <p:cTn id="35"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 calcmode="lin" valueType="num">
                                      <p:cBhvr>
                                        <p:cTn id="42" dur="5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12" end="12"/>
                                            </p:txEl>
                                          </p:spTgt>
                                        </p:tgtEl>
                                        <p:attrNameLst>
                                          <p:attrName>ppt_h</p:attrName>
                                        </p:attrNameLst>
                                      </p:cBhvr>
                                      <p:tavLst>
                                        <p:tav tm="0">
                                          <p:val>
                                            <p:fltVal val="0"/>
                                          </p:val>
                                        </p:tav>
                                        <p:tav tm="100000">
                                          <p:val>
                                            <p:strVal val="#ppt_h"/>
                                          </p:val>
                                        </p:tav>
                                      </p:tavLst>
                                    </p:anim>
                                    <p:animEffect transition="in" filter="fade">
                                      <p:cBhvr>
                                        <p:cTn id="44"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8640960" cy="6192688"/>
          </a:xfrm>
        </p:spPr>
        <p:style>
          <a:lnRef idx="2">
            <a:schemeClr val="accent5"/>
          </a:lnRef>
          <a:fillRef idx="1">
            <a:schemeClr val="lt1"/>
          </a:fillRef>
          <a:effectRef idx="0">
            <a:schemeClr val="accent5"/>
          </a:effectRef>
          <a:fontRef idx="minor">
            <a:schemeClr val="dk1"/>
          </a:fontRef>
        </p:style>
        <p:txBody>
          <a:bodyPr>
            <a:noAutofit/>
          </a:bodyPr>
          <a:lstStyle/>
          <a:p>
            <a:pPr marL="0" indent="0">
              <a:buNone/>
            </a:pPr>
            <a:r>
              <a:rPr lang="ar-LB" sz="2200" b="1" dirty="0"/>
              <a:t>ه</a:t>
            </a:r>
            <a:r>
              <a:rPr lang="ar-LB" sz="2200" b="1" dirty="0" smtClean="0"/>
              <a:t>*- نسخة عن قائمة الناخبين النهائية تثبت قيد المرشح فيها موقعة من موظف الاحوال الشخصية ، مقرر لجنة القيد الابتدائية في الدائرة المعنية </a:t>
            </a:r>
          </a:p>
          <a:p>
            <a:pPr marL="0" indent="0">
              <a:buNone/>
            </a:pPr>
            <a:endParaRPr lang="ar-LB" sz="2200" b="1" dirty="0"/>
          </a:p>
          <a:p>
            <a:pPr marL="0" indent="0">
              <a:buNone/>
            </a:pPr>
            <a:r>
              <a:rPr lang="ar-LB" sz="2200" b="1" dirty="0" smtClean="0"/>
              <a:t> و*- تصريحاً من المرشح منظما لدى كاتب العدل يتضمن اسم مدقق الحسابات، على ان يودع نسخه مصدقة عنه لدى هيئة الاشراف على الانتخابات النيابية </a:t>
            </a:r>
          </a:p>
          <a:p>
            <a:pPr marL="0" indent="0">
              <a:buNone/>
            </a:pPr>
            <a:endParaRPr lang="ar-LB" sz="2200" b="1" dirty="0" smtClean="0"/>
          </a:p>
          <a:p>
            <a:pPr marL="0" indent="0">
              <a:buNone/>
            </a:pPr>
            <a:r>
              <a:rPr lang="ar-LB" sz="2200" b="1" dirty="0" smtClean="0"/>
              <a:t>ي*- كتاباً منظماً لدى كاتب العدل يعطي الهيئة الاذن بالاطلاع والكشف على الحساب المصرفي المتعلق بالحملة الانتخابية الخاصة بالمرشح </a:t>
            </a:r>
          </a:p>
          <a:p>
            <a:pPr marL="0" indent="0">
              <a:buNone/>
            </a:pPr>
            <a:endParaRPr lang="ar-LB" sz="2200" b="1" dirty="0" smtClean="0"/>
          </a:p>
          <a:p>
            <a:pPr marL="0" indent="0">
              <a:buNone/>
            </a:pPr>
            <a:r>
              <a:rPr lang="ar-LB" sz="2200" b="1" dirty="0" smtClean="0"/>
              <a:t>3- يقفل باب الترشيح قبل موعد الانتخابات </a:t>
            </a:r>
            <a:r>
              <a:rPr lang="ar-LB" sz="2200" b="1" u="sng" dirty="0" smtClean="0"/>
              <a:t>بستين يوماً </a:t>
            </a:r>
            <a:r>
              <a:rPr lang="ar-LB" sz="2200" b="1" dirty="0" smtClean="0"/>
              <a:t>وعلى المرشح ان يودع وزارة الداخليّة تصريحاً بترشيحه مرفقاً بكامل المستندات وذلك في مهلة اقصاها يوم قبل اقفال باب الترشيح</a:t>
            </a:r>
          </a:p>
          <a:p>
            <a:pPr marL="0" indent="0">
              <a:buNone/>
            </a:pPr>
            <a:endParaRPr lang="ar-LB" sz="2200" b="1" dirty="0" smtClean="0"/>
          </a:p>
          <a:p>
            <a:pPr marL="0" indent="0">
              <a:buNone/>
            </a:pPr>
            <a:r>
              <a:rPr lang="ar-LB" sz="2200" b="1" dirty="0" smtClean="0"/>
              <a:t>4- تبت الوزارة بطلبات الترشيح في مهلة </a:t>
            </a:r>
            <a:r>
              <a:rPr lang="ar-LB" sz="2200" b="1" u="sng" dirty="0" smtClean="0"/>
              <a:t> اقصاها خمسة ايام </a:t>
            </a:r>
            <a:r>
              <a:rPr lang="ar-LB" sz="2200" b="1" dirty="0" smtClean="0"/>
              <a:t>من تقديم طلب الترشيح ، واذا رفضت الوزارة قبول طلب الترشيح ، للمرشح الحق في مراجعة مجلس شورى الدولة خلال مهلة </a:t>
            </a:r>
            <a:r>
              <a:rPr lang="ar-LB" sz="2200" b="1" u="sng" dirty="0" smtClean="0"/>
              <a:t>ثلاثة</a:t>
            </a:r>
            <a:r>
              <a:rPr lang="ar-LB" sz="2200" b="1" u="sng" dirty="0"/>
              <a:t> </a:t>
            </a:r>
            <a:r>
              <a:rPr lang="ar-LB" sz="2200" b="1" u="sng" dirty="0" smtClean="0"/>
              <a:t>ايام </a:t>
            </a:r>
            <a:r>
              <a:rPr lang="ar-LB" sz="2200" b="1" dirty="0" smtClean="0"/>
              <a:t>من تاريخ تبلغه قرار الرفض ،ويفصل مجلس الشورى بطلب الاعتراض خلال مهلة </a:t>
            </a:r>
            <a:r>
              <a:rPr lang="ar-LB" sz="2200" b="1" u="sng" dirty="0" smtClean="0"/>
              <a:t>ثلاثة ايام </a:t>
            </a:r>
            <a:r>
              <a:rPr lang="ar-LB" sz="2200" b="1" dirty="0" smtClean="0"/>
              <a:t>من وروده</a:t>
            </a:r>
            <a:endParaRPr lang="ar-LB" sz="2200" b="1" u="sng" dirty="0"/>
          </a:p>
        </p:txBody>
      </p:sp>
    </p:spTree>
    <p:extLst>
      <p:ext uri="{BB962C8B-B14F-4D97-AF65-F5344CB8AC3E}">
        <p14:creationId xmlns:p14="http://schemas.microsoft.com/office/powerpoint/2010/main" val="231521136"/>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p:cTn id="28"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p:cTn id="35"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784976" cy="6336704"/>
          </a:xfrm>
        </p:spPr>
        <p:style>
          <a:lnRef idx="2">
            <a:schemeClr val="accent5"/>
          </a:lnRef>
          <a:fillRef idx="1">
            <a:schemeClr val="lt1"/>
          </a:fillRef>
          <a:effectRef idx="0">
            <a:schemeClr val="accent5"/>
          </a:effectRef>
          <a:fontRef idx="minor">
            <a:schemeClr val="dk1"/>
          </a:fontRef>
        </p:style>
        <p:txBody>
          <a:bodyPr>
            <a:normAutofit/>
          </a:bodyPr>
          <a:lstStyle/>
          <a:p>
            <a:pPr marL="0" indent="0">
              <a:buNone/>
            </a:pPr>
            <a:r>
              <a:rPr lang="ar-LB" b="1" dirty="0" smtClean="0">
                <a:solidFill>
                  <a:srgbClr val="FF0000"/>
                </a:solidFill>
              </a:rPr>
              <a:t>9- بيّن آلية الرجوع عن الترشح </a:t>
            </a:r>
          </a:p>
          <a:p>
            <a:pPr>
              <a:buFontTx/>
              <a:buChar char="-"/>
            </a:pPr>
            <a:r>
              <a:rPr lang="ar-LB" sz="2800" b="1" dirty="0" smtClean="0"/>
              <a:t>يقدم المرشح تصريحاً بسحب ترشيحه مصدقاً لدى كاتب العدل الى وزارة الداخلية قبل موعد الانتخابات ب</a:t>
            </a:r>
            <a:r>
              <a:rPr lang="ar-LB" sz="2800" b="1" u="sng" dirty="0" smtClean="0"/>
              <a:t>45 يوماً </a:t>
            </a:r>
            <a:r>
              <a:rPr lang="ar-LB" sz="2800" b="1" dirty="0" smtClean="0"/>
              <a:t>على الاقل </a:t>
            </a:r>
          </a:p>
          <a:p>
            <a:pPr marL="0" indent="0">
              <a:buNone/>
            </a:pPr>
            <a:endParaRPr lang="ar-LB" dirty="0"/>
          </a:p>
          <a:p>
            <a:pPr marL="0" indent="0">
              <a:buNone/>
            </a:pPr>
            <a:r>
              <a:rPr lang="ar-LB" b="1" dirty="0" smtClean="0">
                <a:solidFill>
                  <a:srgbClr val="FF0000"/>
                </a:solidFill>
              </a:rPr>
              <a:t>10- في حال رفض طلب ترشيح احد المرشحين ، يحق له بالطعن</a:t>
            </a:r>
          </a:p>
          <a:p>
            <a:pPr marL="0" indent="0">
              <a:buNone/>
            </a:pPr>
            <a:r>
              <a:rPr lang="ar-LB" b="1" dirty="0" smtClean="0">
                <a:solidFill>
                  <a:srgbClr val="FF0000"/>
                </a:solidFill>
              </a:rPr>
              <a:t>من هي الجهة المخولة النظر في الطعن وما هي الآلية المتبعة ؟</a:t>
            </a:r>
          </a:p>
          <a:p>
            <a:pPr marL="0" indent="0">
              <a:buNone/>
            </a:pPr>
            <a:r>
              <a:rPr lang="ar-LB" dirty="0" smtClean="0">
                <a:solidFill>
                  <a:srgbClr val="FF0000"/>
                </a:solidFill>
              </a:rPr>
              <a:t>ا</a:t>
            </a:r>
            <a:r>
              <a:rPr lang="ar-LB" b="1" u="sng" dirty="0" smtClean="0">
                <a:solidFill>
                  <a:srgbClr val="FF0000"/>
                </a:solidFill>
              </a:rPr>
              <a:t>لجهة </a:t>
            </a:r>
            <a:r>
              <a:rPr lang="ar-LB" b="1" dirty="0" smtClean="0">
                <a:solidFill>
                  <a:srgbClr val="FF0000"/>
                </a:solidFill>
              </a:rPr>
              <a:t>: </a:t>
            </a:r>
            <a:r>
              <a:rPr lang="ar-LB" b="1" dirty="0" smtClean="0"/>
              <a:t>هي مجلس شورى الدولة </a:t>
            </a:r>
          </a:p>
          <a:p>
            <a:pPr marL="0" indent="0">
              <a:buNone/>
            </a:pPr>
            <a:r>
              <a:rPr lang="ar-LB" b="1" u="sng" dirty="0" smtClean="0">
                <a:solidFill>
                  <a:srgbClr val="FF0000"/>
                </a:solidFill>
              </a:rPr>
              <a:t>الآلية : </a:t>
            </a:r>
          </a:p>
          <a:p>
            <a:pPr marL="0" indent="0">
              <a:buNone/>
            </a:pPr>
            <a:r>
              <a:rPr lang="ar-LB" sz="2800" b="1" dirty="0" smtClean="0"/>
              <a:t>يتقدم المرشح بطلب الاعتراض امام مجلس شورى الدولة في </a:t>
            </a:r>
            <a:r>
              <a:rPr lang="ar-LB" sz="2800" b="1" smtClean="0"/>
              <a:t>مهلة ثلاثة </a:t>
            </a:r>
            <a:r>
              <a:rPr lang="ar-LB" sz="2800" b="1" dirty="0" smtClean="0"/>
              <a:t>ايام من تاريخ تبلغه رفض ترشيحه ، ويفصل مجلس شورى الدولة بطلب الاعتراض خلال مهلة ثلاثة ايام من وروده </a:t>
            </a:r>
          </a:p>
          <a:p>
            <a:pPr marL="0" indent="0">
              <a:buNone/>
            </a:pPr>
            <a:endParaRPr lang="ar-LB" dirty="0"/>
          </a:p>
        </p:txBody>
      </p:sp>
    </p:spTree>
    <p:extLst>
      <p:ext uri="{BB962C8B-B14F-4D97-AF65-F5344CB8AC3E}">
        <p14:creationId xmlns:p14="http://schemas.microsoft.com/office/powerpoint/2010/main" val="500749194"/>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p:cTn id="1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3" end="3"/>
                                            </p:txEl>
                                          </p:spTgt>
                                        </p:tgtEl>
                                      </p:cBhvr>
                                    </p:animEffect>
                                  </p:childTnLst>
                                </p:cTn>
                              </p:par>
                              <p:par>
                                <p:cTn id="19" presetID="3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24" dur="10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p:cTn id="29"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0"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1"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p:cTn id="37"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39"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40" dur="10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p:cTn id="45"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6"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47"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48"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332656"/>
            <a:ext cx="8712968" cy="6408712"/>
          </a:xfrm>
        </p:spPr>
        <p:style>
          <a:lnRef idx="2">
            <a:schemeClr val="accent5"/>
          </a:lnRef>
          <a:fillRef idx="1">
            <a:schemeClr val="lt1"/>
          </a:fillRef>
          <a:effectRef idx="0">
            <a:schemeClr val="accent5"/>
          </a:effectRef>
          <a:fontRef idx="minor">
            <a:schemeClr val="dk1"/>
          </a:fontRef>
        </p:style>
        <p:txBody>
          <a:bodyPr>
            <a:normAutofit fontScale="47500" lnSpcReduction="20000"/>
          </a:bodyPr>
          <a:lstStyle/>
          <a:p>
            <a:pPr marL="0" indent="0">
              <a:buNone/>
            </a:pPr>
            <a:endParaRPr lang="ar-LB" sz="4000" b="1" dirty="0" smtClean="0">
              <a:solidFill>
                <a:srgbClr val="FF0000"/>
              </a:solidFill>
            </a:endParaRPr>
          </a:p>
          <a:p>
            <a:pPr marL="0" indent="0">
              <a:buNone/>
            </a:pPr>
            <a:r>
              <a:rPr lang="ar-LB" sz="5900" b="1" dirty="0" smtClean="0">
                <a:solidFill>
                  <a:srgbClr val="FF0000"/>
                </a:solidFill>
              </a:rPr>
              <a:t>11- اشترط قانون الانتخاب على منع فئات محددة من الترشح للانتخابات النيابيّة الّا اذا استقالوا من وظائفهم قبل موعد الانتخابات </a:t>
            </a:r>
            <a:r>
              <a:rPr lang="ar-LB" sz="5900" b="1" u="sng" dirty="0" smtClean="0">
                <a:solidFill>
                  <a:srgbClr val="FF0000"/>
                </a:solidFill>
              </a:rPr>
              <a:t>بستّة اشهر</a:t>
            </a:r>
            <a:r>
              <a:rPr lang="ar-LB" sz="5900" b="1" dirty="0" smtClean="0">
                <a:solidFill>
                  <a:srgbClr val="FF0000"/>
                </a:solidFill>
              </a:rPr>
              <a:t>.</a:t>
            </a:r>
          </a:p>
          <a:p>
            <a:pPr marL="0" indent="0">
              <a:buNone/>
            </a:pPr>
            <a:r>
              <a:rPr lang="ar-LB" sz="5900" b="1" dirty="0" smtClean="0">
                <a:solidFill>
                  <a:srgbClr val="FF0000"/>
                </a:solidFill>
              </a:rPr>
              <a:t>من هي هذه الفئات ؟ وما هي الغاية من هذا المنع؟</a:t>
            </a:r>
          </a:p>
          <a:p>
            <a:pPr marL="0" indent="0">
              <a:buNone/>
            </a:pPr>
            <a:endParaRPr lang="ar-LB" sz="4100" b="1" dirty="0" smtClean="0">
              <a:solidFill>
                <a:srgbClr val="FF0000"/>
              </a:solidFill>
            </a:endParaRPr>
          </a:p>
          <a:p>
            <a:r>
              <a:rPr lang="ar-LB" sz="5900" b="1" u="sng" dirty="0" smtClean="0">
                <a:solidFill>
                  <a:srgbClr val="FF0000"/>
                </a:solidFill>
              </a:rPr>
              <a:t>الفئات :</a:t>
            </a:r>
          </a:p>
          <a:p>
            <a:pPr>
              <a:buFontTx/>
              <a:buChar char="-"/>
            </a:pPr>
            <a:r>
              <a:rPr lang="ar-LB" sz="5100" b="1" dirty="0" smtClean="0"/>
              <a:t>رجال الجنديّة من جيش وأمن عام وأمن دولة وأمن داخلي </a:t>
            </a:r>
          </a:p>
          <a:p>
            <a:pPr>
              <a:buFontTx/>
              <a:buChar char="-"/>
            </a:pPr>
            <a:r>
              <a:rPr lang="ar-LB" sz="5100" b="1" dirty="0" smtClean="0"/>
              <a:t>موظفي الفئتين الأولى والثانية </a:t>
            </a:r>
          </a:p>
          <a:p>
            <a:pPr>
              <a:buFontTx/>
              <a:buChar char="-"/>
            </a:pPr>
            <a:r>
              <a:rPr lang="ar-LB" sz="5100" b="1" dirty="0" smtClean="0"/>
              <a:t>القضاة (الاستقالة وفقاً لاحكام القضاء العدلي)</a:t>
            </a:r>
          </a:p>
          <a:p>
            <a:pPr>
              <a:buFontTx/>
              <a:buChar char="-"/>
            </a:pPr>
            <a:r>
              <a:rPr lang="ar-LB" sz="5100" b="1" dirty="0" smtClean="0"/>
              <a:t>رؤساء مجالس ادارة المؤسسات العامة ومديريها وأعضائها </a:t>
            </a:r>
          </a:p>
          <a:p>
            <a:pPr>
              <a:buFontTx/>
              <a:buChar char="-"/>
            </a:pPr>
            <a:r>
              <a:rPr lang="ar-LB" sz="5100" b="1" dirty="0" smtClean="0"/>
              <a:t>رؤساء ونواب رؤساء المجالس البلدية ولكن رؤساء ونواب رؤساء المجالس البلدية في مركز المحافظات ومركز الأقضية ورؤساء اتحاد البلديات يجب تقديم استقالتهم </a:t>
            </a:r>
            <a:r>
              <a:rPr lang="ar-LB" sz="5100" b="1" u="sng" dirty="0" smtClean="0"/>
              <a:t>قبل سنتين </a:t>
            </a:r>
            <a:r>
              <a:rPr lang="ar-LB" sz="5100" b="1" dirty="0" smtClean="0"/>
              <a:t>من نهاية ولاية المجلس النيابي</a:t>
            </a:r>
          </a:p>
          <a:p>
            <a:pPr>
              <a:buFontTx/>
              <a:buChar char="-"/>
            </a:pPr>
            <a:endParaRPr lang="ar-LB" sz="4000" b="1" dirty="0" smtClean="0"/>
          </a:p>
          <a:p>
            <a:r>
              <a:rPr lang="ar-LB" sz="5900" b="1" u="sng" dirty="0" smtClean="0">
                <a:solidFill>
                  <a:srgbClr val="FF0000"/>
                </a:solidFill>
              </a:rPr>
              <a:t>الغاية :</a:t>
            </a:r>
          </a:p>
          <a:p>
            <a:pPr marL="0" indent="0">
              <a:buNone/>
            </a:pPr>
            <a:r>
              <a:rPr lang="ar-LB" sz="5100" b="1" dirty="0" smtClean="0"/>
              <a:t>ضمان عدم استغلال الوظيفة العامة لأغراض انتخابيّة شخصيّة للتأثير على الناخبين وما قد ينجم عن ذلك من خلل في ادارة المرافق التي يتولون أمرها</a:t>
            </a:r>
          </a:p>
          <a:p>
            <a:pPr marL="0" indent="0">
              <a:buNone/>
            </a:pPr>
            <a:r>
              <a:rPr lang="ar-LB" sz="5100" dirty="0" smtClean="0"/>
              <a:t> </a:t>
            </a:r>
            <a:endParaRPr lang="ar-LB" sz="5100" dirty="0"/>
          </a:p>
        </p:txBody>
      </p:sp>
    </p:spTree>
    <p:extLst>
      <p:ext uri="{BB962C8B-B14F-4D97-AF65-F5344CB8AC3E}">
        <p14:creationId xmlns:p14="http://schemas.microsoft.com/office/powerpoint/2010/main" val="120397711"/>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down)">
                                      <p:cBhvr>
                                        <p:cTn id="7" dur="580">
                                          <p:stCondLst>
                                            <p:cond delay="0"/>
                                          </p:stCondLst>
                                        </p:cTn>
                                        <p:tgtEl>
                                          <p:spTgt spid="3">
                                            <p:txEl>
                                              <p:pRg st="4" end="4"/>
                                            </p:txEl>
                                          </p:spTgt>
                                        </p:tgtEl>
                                      </p:cBhvr>
                                    </p:animEffect>
                                    <p:anim calcmode="lin" valueType="num">
                                      <p:cBhvr>
                                        <p:cTn id="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4" end="4"/>
                                            </p:txEl>
                                          </p:spTgt>
                                        </p:tgtEl>
                                      </p:cBhvr>
                                      <p:to x="100000" y="60000"/>
                                    </p:animScale>
                                    <p:animScale>
                                      <p:cBhvr>
                                        <p:cTn id="14" dur="166" decel="50000">
                                          <p:stCondLst>
                                            <p:cond delay="676"/>
                                          </p:stCondLst>
                                        </p:cTn>
                                        <p:tgtEl>
                                          <p:spTgt spid="3">
                                            <p:txEl>
                                              <p:pRg st="4" end="4"/>
                                            </p:txEl>
                                          </p:spTgt>
                                        </p:tgtEl>
                                      </p:cBhvr>
                                      <p:to x="100000" y="100000"/>
                                    </p:animScale>
                                    <p:animScale>
                                      <p:cBhvr>
                                        <p:cTn id="15" dur="26">
                                          <p:stCondLst>
                                            <p:cond delay="1312"/>
                                          </p:stCondLst>
                                        </p:cTn>
                                        <p:tgtEl>
                                          <p:spTgt spid="3">
                                            <p:txEl>
                                              <p:pRg st="4" end="4"/>
                                            </p:txEl>
                                          </p:spTgt>
                                        </p:tgtEl>
                                      </p:cBhvr>
                                      <p:to x="100000" y="80000"/>
                                    </p:animScale>
                                    <p:animScale>
                                      <p:cBhvr>
                                        <p:cTn id="16" dur="166" decel="50000">
                                          <p:stCondLst>
                                            <p:cond delay="1338"/>
                                          </p:stCondLst>
                                        </p:cTn>
                                        <p:tgtEl>
                                          <p:spTgt spid="3">
                                            <p:txEl>
                                              <p:pRg st="4" end="4"/>
                                            </p:txEl>
                                          </p:spTgt>
                                        </p:tgtEl>
                                      </p:cBhvr>
                                      <p:to x="100000" y="100000"/>
                                    </p:animScale>
                                    <p:animScale>
                                      <p:cBhvr>
                                        <p:cTn id="17" dur="26">
                                          <p:stCondLst>
                                            <p:cond delay="1642"/>
                                          </p:stCondLst>
                                        </p:cTn>
                                        <p:tgtEl>
                                          <p:spTgt spid="3">
                                            <p:txEl>
                                              <p:pRg st="4" end="4"/>
                                            </p:txEl>
                                          </p:spTgt>
                                        </p:tgtEl>
                                      </p:cBhvr>
                                      <p:to x="100000" y="90000"/>
                                    </p:animScale>
                                    <p:animScale>
                                      <p:cBhvr>
                                        <p:cTn id="18" dur="166" decel="50000">
                                          <p:stCondLst>
                                            <p:cond delay="1668"/>
                                          </p:stCondLst>
                                        </p:cTn>
                                        <p:tgtEl>
                                          <p:spTgt spid="3">
                                            <p:txEl>
                                              <p:pRg st="4" end="4"/>
                                            </p:txEl>
                                          </p:spTgt>
                                        </p:tgtEl>
                                      </p:cBhvr>
                                      <p:to x="100000" y="100000"/>
                                    </p:animScale>
                                    <p:animScale>
                                      <p:cBhvr>
                                        <p:cTn id="19" dur="26">
                                          <p:stCondLst>
                                            <p:cond delay="1808"/>
                                          </p:stCondLst>
                                        </p:cTn>
                                        <p:tgtEl>
                                          <p:spTgt spid="3">
                                            <p:txEl>
                                              <p:pRg st="4" end="4"/>
                                            </p:txEl>
                                          </p:spTgt>
                                        </p:tgtEl>
                                      </p:cBhvr>
                                      <p:to x="100000" y="95000"/>
                                    </p:animScale>
                                    <p:animScale>
                                      <p:cBhvr>
                                        <p:cTn id="20" dur="166" decel="50000">
                                          <p:stCondLst>
                                            <p:cond delay="1834"/>
                                          </p:stCondLst>
                                        </p:cTn>
                                        <p:tgtEl>
                                          <p:spTgt spid="3">
                                            <p:txEl>
                                              <p:pRg st="4" end="4"/>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6" presetClass="entr" presetSubtype="0" fill="hold"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Effect transition="in" filter="wipe(down)">
                                      <p:cBhvr>
                                        <p:cTn id="55" dur="580">
                                          <p:stCondLst>
                                            <p:cond delay="0"/>
                                          </p:stCondLst>
                                        </p:cTn>
                                        <p:tgtEl>
                                          <p:spTgt spid="3">
                                            <p:txEl>
                                              <p:pRg st="11" end="11"/>
                                            </p:txEl>
                                          </p:spTgt>
                                        </p:tgtEl>
                                      </p:cBhvr>
                                    </p:animEffect>
                                    <p:anim calcmode="lin" valueType="num">
                                      <p:cBhvr>
                                        <p:cTn id="56" dur="1822" tmFilter="0,0; 0.14,0.36; 0.43,0.73; 0.71,0.91; 1.0,1.0">
                                          <p:stCondLst>
                                            <p:cond delay="0"/>
                                          </p:stCondLst>
                                        </p:cTn>
                                        <p:tgtEl>
                                          <p:spTgt spid="3">
                                            <p:txEl>
                                              <p:pRg st="11" end="11"/>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11" end="11"/>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11" end="11"/>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11" end="11"/>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11" end="11"/>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11" end="11"/>
                                            </p:txEl>
                                          </p:spTgt>
                                        </p:tgtEl>
                                      </p:cBhvr>
                                      <p:to x="100000" y="60000"/>
                                    </p:animScale>
                                    <p:animScale>
                                      <p:cBhvr>
                                        <p:cTn id="62" dur="166" decel="50000">
                                          <p:stCondLst>
                                            <p:cond delay="676"/>
                                          </p:stCondLst>
                                        </p:cTn>
                                        <p:tgtEl>
                                          <p:spTgt spid="3">
                                            <p:txEl>
                                              <p:pRg st="11" end="11"/>
                                            </p:txEl>
                                          </p:spTgt>
                                        </p:tgtEl>
                                      </p:cBhvr>
                                      <p:to x="100000" y="100000"/>
                                    </p:animScale>
                                    <p:animScale>
                                      <p:cBhvr>
                                        <p:cTn id="63" dur="26">
                                          <p:stCondLst>
                                            <p:cond delay="1312"/>
                                          </p:stCondLst>
                                        </p:cTn>
                                        <p:tgtEl>
                                          <p:spTgt spid="3">
                                            <p:txEl>
                                              <p:pRg st="11" end="11"/>
                                            </p:txEl>
                                          </p:spTgt>
                                        </p:tgtEl>
                                      </p:cBhvr>
                                      <p:to x="100000" y="80000"/>
                                    </p:animScale>
                                    <p:animScale>
                                      <p:cBhvr>
                                        <p:cTn id="64" dur="166" decel="50000">
                                          <p:stCondLst>
                                            <p:cond delay="1338"/>
                                          </p:stCondLst>
                                        </p:cTn>
                                        <p:tgtEl>
                                          <p:spTgt spid="3">
                                            <p:txEl>
                                              <p:pRg st="11" end="11"/>
                                            </p:txEl>
                                          </p:spTgt>
                                        </p:tgtEl>
                                      </p:cBhvr>
                                      <p:to x="100000" y="100000"/>
                                    </p:animScale>
                                    <p:animScale>
                                      <p:cBhvr>
                                        <p:cTn id="65" dur="26">
                                          <p:stCondLst>
                                            <p:cond delay="1642"/>
                                          </p:stCondLst>
                                        </p:cTn>
                                        <p:tgtEl>
                                          <p:spTgt spid="3">
                                            <p:txEl>
                                              <p:pRg st="11" end="11"/>
                                            </p:txEl>
                                          </p:spTgt>
                                        </p:tgtEl>
                                      </p:cBhvr>
                                      <p:to x="100000" y="90000"/>
                                    </p:animScale>
                                    <p:animScale>
                                      <p:cBhvr>
                                        <p:cTn id="66" dur="166" decel="50000">
                                          <p:stCondLst>
                                            <p:cond delay="1668"/>
                                          </p:stCondLst>
                                        </p:cTn>
                                        <p:tgtEl>
                                          <p:spTgt spid="3">
                                            <p:txEl>
                                              <p:pRg st="11" end="11"/>
                                            </p:txEl>
                                          </p:spTgt>
                                        </p:tgtEl>
                                      </p:cBhvr>
                                      <p:to x="100000" y="100000"/>
                                    </p:animScale>
                                    <p:animScale>
                                      <p:cBhvr>
                                        <p:cTn id="67" dur="26">
                                          <p:stCondLst>
                                            <p:cond delay="1808"/>
                                          </p:stCondLst>
                                        </p:cTn>
                                        <p:tgtEl>
                                          <p:spTgt spid="3">
                                            <p:txEl>
                                              <p:pRg st="11" end="11"/>
                                            </p:txEl>
                                          </p:spTgt>
                                        </p:tgtEl>
                                      </p:cBhvr>
                                      <p:to x="100000" y="95000"/>
                                    </p:animScale>
                                    <p:animScale>
                                      <p:cBhvr>
                                        <p:cTn id="68" dur="166" decel="50000">
                                          <p:stCondLst>
                                            <p:cond delay="1834"/>
                                          </p:stCondLst>
                                        </p:cTn>
                                        <p:tgtEl>
                                          <p:spTgt spid="3">
                                            <p:txEl>
                                              <p:pRg st="11" end="11"/>
                                            </p:txEl>
                                          </p:spTgt>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8640960" cy="6336704"/>
          </a:xfrm>
        </p:spPr>
        <p:style>
          <a:lnRef idx="2">
            <a:schemeClr val="accent5"/>
          </a:lnRef>
          <a:fillRef idx="1">
            <a:schemeClr val="lt1"/>
          </a:fillRef>
          <a:effectRef idx="0">
            <a:schemeClr val="accent5"/>
          </a:effectRef>
          <a:fontRef idx="minor">
            <a:schemeClr val="dk1"/>
          </a:fontRef>
        </p:style>
        <p:txBody>
          <a:bodyPr>
            <a:normAutofit lnSpcReduction="10000"/>
          </a:bodyPr>
          <a:lstStyle/>
          <a:p>
            <a:pPr marL="0" indent="0">
              <a:buNone/>
            </a:pPr>
            <a:r>
              <a:rPr lang="ar-LB" b="1" dirty="0" smtClean="0">
                <a:solidFill>
                  <a:srgbClr val="FF0000"/>
                </a:solidFill>
              </a:rPr>
              <a:t>12- حدّد الوظائف العامة التي لايجوز الجمع بينها وبين النيابة ، وبيّن الغاية من ذلك </a:t>
            </a:r>
          </a:p>
          <a:p>
            <a:r>
              <a:rPr lang="ar-LB" sz="2600" b="1" u="sng" dirty="0" smtClean="0"/>
              <a:t>الوظائف العامة التي لا يجوز الجمع بينها وبين عضوية مجلس النواب هي :</a:t>
            </a:r>
          </a:p>
          <a:p>
            <a:pPr>
              <a:buFontTx/>
              <a:buChar char="-"/>
            </a:pPr>
            <a:r>
              <a:rPr lang="ar-LB" sz="2400" b="1" dirty="0" smtClean="0"/>
              <a:t>رئاسة او عضوية مجلس ادارة مؤسسة عامة او اية مؤسسة من مؤسسات الحق العام</a:t>
            </a:r>
          </a:p>
          <a:p>
            <a:pPr>
              <a:buFontTx/>
              <a:buChar char="-"/>
            </a:pPr>
            <a:r>
              <a:rPr lang="ar-LB" sz="2400" b="1" dirty="0" smtClean="0"/>
              <a:t> او وظيفة في ادارة عامة او مؤسسة عامة او بلدية او اتحاد بلديات او شركة ذات امتياز او شركة اقتصاد مختلط او شركة ذات رأسمال عام</a:t>
            </a:r>
          </a:p>
          <a:p>
            <a:pPr>
              <a:buFontTx/>
              <a:buChar char="-"/>
            </a:pPr>
            <a:r>
              <a:rPr lang="ar-LB" sz="2400" b="1" dirty="0" smtClean="0"/>
              <a:t>ايّة وظيفة عامة او ايّة وظيفة دينية يتناول صاحبها راتباً او تعويضاً ما من خزينة الدولة</a:t>
            </a:r>
          </a:p>
          <a:p>
            <a:pPr marL="0" indent="0">
              <a:buNone/>
            </a:pPr>
            <a:r>
              <a:rPr lang="ar-LB" sz="2400" b="1" u="sng" dirty="0" smtClean="0">
                <a:solidFill>
                  <a:srgbClr val="FF0000"/>
                </a:solidFill>
              </a:rPr>
              <a:t>ملاحظة : </a:t>
            </a:r>
            <a:r>
              <a:rPr lang="ar-LB" sz="2400" b="1" dirty="0" smtClean="0"/>
              <a:t>كل من ينتخب من هؤلاء يعتبر منفصلاً حكماً عن وظيفته اذا لم يبلغ رفضه عضوية مجلس النواب خلال شهر يلي اعلان نتيجة انتخابه</a:t>
            </a:r>
          </a:p>
          <a:p>
            <a:pPr>
              <a:buFontTx/>
              <a:buChar char="-"/>
            </a:pPr>
            <a:r>
              <a:rPr lang="ar-LB" sz="2400" b="1" dirty="0" smtClean="0"/>
              <a:t>كما لا يجوز الجمع بين عضوية مجلس النواب والوكالة القانونية عن الدولة او احدى مصالحها او مؤسساتها العامة او عن البلديات او اتحاداتها او اي من المؤسسات المذكورة </a:t>
            </a:r>
            <a:r>
              <a:rPr lang="ar-LB" sz="2400" b="1" u="sng" dirty="0" smtClean="0"/>
              <a:t>وكل من ينتخب نائباً من هؤلاء الوكلاء تعتبر وكالته ساقطة حكماً</a:t>
            </a:r>
          </a:p>
          <a:p>
            <a:pPr marL="0" indent="0">
              <a:buNone/>
            </a:pPr>
            <a:r>
              <a:rPr lang="ar-LB" sz="2400" b="1" u="sng" dirty="0">
                <a:solidFill>
                  <a:srgbClr val="FF0000"/>
                </a:solidFill>
              </a:rPr>
              <a:t>ا</a:t>
            </a:r>
            <a:r>
              <a:rPr lang="ar-LB" sz="2400" b="1" u="sng" dirty="0" smtClean="0">
                <a:solidFill>
                  <a:srgbClr val="FF0000"/>
                </a:solidFill>
              </a:rPr>
              <a:t>لغاية : </a:t>
            </a:r>
            <a:r>
              <a:rPr lang="ar-LB" sz="2400" b="1" dirty="0" smtClean="0"/>
              <a:t>الفصل بين السلطة التنفيذية والسلطة التشريعية </a:t>
            </a:r>
          </a:p>
          <a:p>
            <a:pPr>
              <a:buFontTx/>
              <a:buChar char="-"/>
            </a:pPr>
            <a:endParaRPr lang="ar-LB" sz="2400" b="1" dirty="0" smtClean="0"/>
          </a:p>
          <a:p>
            <a:pPr>
              <a:buFontTx/>
              <a:buChar char="-"/>
            </a:pPr>
            <a:endParaRPr lang="ar-LB" sz="2400" b="1" u="sng" dirty="0" smtClean="0"/>
          </a:p>
        </p:txBody>
      </p:sp>
    </p:spTree>
    <p:extLst>
      <p:ext uri="{BB962C8B-B14F-4D97-AF65-F5344CB8AC3E}">
        <p14:creationId xmlns:p14="http://schemas.microsoft.com/office/powerpoint/2010/main" val="1443454074"/>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4"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5" dur="10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p:cTn id="30"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1"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2"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3" dur="10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6"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wipe(down)">
                                      <p:cBhvr>
                                        <p:cTn id="38" dur="580">
                                          <p:stCondLst>
                                            <p:cond delay="0"/>
                                          </p:stCondLst>
                                        </p:cTn>
                                        <p:tgtEl>
                                          <p:spTgt spid="3">
                                            <p:txEl>
                                              <p:pRg st="5" end="5"/>
                                            </p:txEl>
                                          </p:spTgt>
                                        </p:tgtEl>
                                      </p:cBhvr>
                                    </p:animEffect>
                                    <p:anim calcmode="lin" valueType="num">
                                      <p:cBhvr>
                                        <p:cTn id="39"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44" dur="26">
                                          <p:stCondLst>
                                            <p:cond delay="650"/>
                                          </p:stCondLst>
                                        </p:cTn>
                                        <p:tgtEl>
                                          <p:spTgt spid="3">
                                            <p:txEl>
                                              <p:pRg st="5" end="5"/>
                                            </p:txEl>
                                          </p:spTgt>
                                        </p:tgtEl>
                                      </p:cBhvr>
                                      <p:to x="100000" y="60000"/>
                                    </p:animScale>
                                    <p:animScale>
                                      <p:cBhvr>
                                        <p:cTn id="45" dur="166" decel="50000">
                                          <p:stCondLst>
                                            <p:cond delay="676"/>
                                          </p:stCondLst>
                                        </p:cTn>
                                        <p:tgtEl>
                                          <p:spTgt spid="3">
                                            <p:txEl>
                                              <p:pRg st="5" end="5"/>
                                            </p:txEl>
                                          </p:spTgt>
                                        </p:tgtEl>
                                      </p:cBhvr>
                                      <p:to x="100000" y="100000"/>
                                    </p:animScale>
                                    <p:animScale>
                                      <p:cBhvr>
                                        <p:cTn id="46" dur="26">
                                          <p:stCondLst>
                                            <p:cond delay="1312"/>
                                          </p:stCondLst>
                                        </p:cTn>
                                        <p:tgtEl>
                                          <p:spTgt spid="3">
                                            <p:txEl>
                                              <p:pRg st="5" end="5"/>
                                            </p:txEl>
                                          </p:spTgt>
                                        </p:tgtEl>
                                      </p:cBhvr>
                                      <p:to x="100000" y="80000"/>
                                    </p:animScale>
                                    <p:animScale>
                                      <p:cBhvr>
                                        <p:cTn id="47" dur="166" decel="50000">
                                          <p:stCondLst>
                                            <p:cond delay="1338"/>
                                          </p:stCondLst>
                                        </p:cTn>
                                        <p:tgtEl>
                                          <p:spTgt spid="3">
                                            <p:txEl>
                                              <p:pRg st="5" end="5"/>
                                            </p:txEl>
                                          </p:spTgt>
                                        </p:tgtEl>
                                      </p:cBhvr>
                                      <p:to x="100000" y="100000"/>
                                    </p:animScale>
                                    <p:animScale>
                                      <p:cBhvr>
                                        <p:cTn id="48" dur="26">
                                          <p:stCondLst>
                                            <p:cond delay="1642"/>
                                          </p:stCondLst>
                                        </p:cTn>
                                        <p:tgtEl>
                                          <p:spTgt spid="3">
                                            <p:txEl>
                                              <p:pRg st="5" end="5"/>
                                            </p:txEl>
                                          </p:spTgt>
                                        </p:tgtEl>
                                      </p:cBhvr>
                                      <p:to x="100000" y="90000"/>
                                    </p:animScale>
                                    <p:animScale>
                                      <p:cBhvr>
                                        <p:cTn id="49" dur="166" decel="50000">
                                          <p:stCondLst>
                                            <p:cond delay="1668"/>
                                          </p:stCondLst>
                                        </p:cTn>
                                        <p:tgtEl>
                                          <p:spTgt spid="3">
                                            <p:txEl>
                                              <p:pRg st="5" end="5"/>
                                            </p:txEl>
                                          </p:spTgt>
                                        </p:tgtEl>
                                      </p:cBhvr>
                                      <p:to x="100000" y="100000"/>
                                    </p:animScale>
                                    <p:animScale>
                                      <p:cBhvr>
                                        <p:cTn id="50" dur="26">
                                          <p:stCondLst>
                                            <p:cond delay="1808"/>
                                          </p:stCondLst>
                                        </p:cTn>
                                        <p:tgtEl>
                                          <p:spTgt spid="3">
                                            <p:txEl>
                                              <p:pRg st="5" end="5"/>
                                            </p:txEl>
                                          </p:spTgt>
                                        </p:tgtEl>
                                      </p:cBhvr>
                                      <p:to x="100000" y="95000"/>
                                    </p:animScale>
                                    <p:animScale>
                                      <p:cBhvr>
                                        <p:cTn id="51" dur="166" decel="50000">
                                          <p:stCondLst>
                                            <p:cond delay="1834"/>
                                          </p:stCondLst>
                                        </p:cTn>
                                        <p:tgtEl>
                                          <p:spTgt spid="3">
                                            <p:txEl>
                                              <p:pRg st="5" end="5"/>
                                            </p:txEl>
                                          </p:spTgt>
                                        </p:tgtEl>
                                      </p:cBhvr>
                                      <p:to x="100000" y="100000"/>
                                    </p:animScale>
                                  </p:childTnLst>
                                </p:cTn>
                              </p:par>
                            </p:childTnLst>
                          </p:cTn>
                        </p:par>
                      </p:childTnLst>
                    </p:cTn>
                  </p:par>
                  <p:par>
                    <p:cTn id="52" fill="hold">
                      <p:stCondLst>
                        <p:cond delay="indefinite"/>
                      </p:stCondLst>
                      <p:childTnLst>
                        <p:par>
                          <p:cTn id="53" fill="hold">
                            <p:stCondLst>
                              <p:cond delay="0"/>
                            </p:stCondLst>
                            <p:childTnLst>
                              <p:par>
                                <p:cTn id="54" presetID="31"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 calcmode="lin" valueType="num">
                                      <p:cBhvr>
                                        <p:cTn id="56"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7"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8"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59" dur="1000"/>
                                        <p:tgtEl>
                                          <p:spTgt spid="3">
                                            <p:txEl>
                                              <p:pRg st="6" end="6"/>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1" presetClass="entr" presetSubtype="0" fill="hold" nodeType="clickEffect">
                                  <p:stCondLst>
                                    <p:cond delay="0"/>
                                  </p:stCondLst>
                                  <p:childTnLst>
                                    <p:set>
                                      <p:cBhvr>
                                        <p:cTn id="63" dur="1" fill="hold">
                                          <p:stCondLst>
                                            <p:cond delay="0"/>
                                          </p:stCondLst>
                                        </p:cTn>
                                        <p:tgtEl>
                                          <p:spTgt spid="3">
                                            <p:txEl>
                                              <p:pRg st="7" end="7"/>
                                            </p:txEl>
                                          </p:spTgt>
                                        </p:tgtEl>
                                        <p:attrNameLst>
                                          <p:attrName>style.visibility</p:attrName>
                                        </p:attrNameLst>
                                      </p:cBhvr>
                                      <p:to>
                                        <p:strVal val="visible"/>
                                      </p:to>
                                    </p:set>
                                    <p:anim calcmode="lin" valueType="num">
                                      <p:cBhvr>
                                        <p:cTn id="64"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5"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66"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67"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976664"/>
          </a:xfrm>
        </p:spPr>
        <p:style>
          <a:lnRef idx="2">
            <a:schemeClr val="accent5"/>
          </a:lnRef>
          <a:fillRef idx="1">
            <a:schemeClr val="lt1"/>
          </a:fillRef>
          <a:effectRef idx="0">
            <a:schemeClr val="accent5"/>
          </a:effectRef>
          <a:fontRef idx="minor">
            <a:schemeClr val="dk1"/>
          </a:fontRef>
        </p:style>
        <p:txBody>
          <a:bodyPr/>
          <a:lstStyle/>
          <a:p>
            <a:pPr marL="0" indent="0">
              <a:buNone/>
            </a:pPr>
            <a:r>
              <a:rPr lang="ar-LB" b="1" dirty="0" smtClean="0">
                <a:solidFill>
                  <a:srgbClr val="FF0000"/>
                </a:solidFill>
              </a:rPr>
              <a:t>13- حدّد الجهة الصالحة للفصل في صحة الانتخابات النيابية (الطعن بنتائج الانتخابات النيابية ) وطريقة مراجعتها </a:t>
            </a:r>
          </a:p>
          <a:p>
            <a:pPr marL="0" indent="0">
              <a:buNone/>
            </a:pPr>
            <a:endParaRPr lang="ar-LB" dirty="0"/>
          </a:p>
          <a:p>
            <a:pPr marL="0" indent="0">
              <a:buNone/>
            </a:pPr>
            <a:r>
              <a:rPr lang="ar-LB" b="1" u="sng" dirty="0">
                <a:solidFill>
                  <a:srgbClr val="FF0000"/>
                </a:solidFill>
              </a:rPr>
              <a:t>ا</a:t>
            </a:r>
            <a:r>
              <a:rPr lang="ar-LB" b="1" u="sng" dirty="0" smtClean="0">
                <a:solidFill>
                  <a:srgbClr val="FF0000"/>
                </a:solidFill>
              </a:rPr>
              <a:t>لجهة :</a:t>
            </a:r>
          </a:p>
          <a:p>
            <a:pPr marL="0" indent="0">
              <a:buNone/>
            </a:pPr>
            <a:r>
              <a:rPr lang="ar-LB" b="1" dirty="0" smtClean="0"/>
              <a:t>المجلس الدستوري </a:t>
            </a:r>
          </a:p>
          <a:p>
            <a:pPr marL="0" indent="0">
              <a:buNone/>
            </a:pPr>
            <a:r>
              <a:rPr lang="ar-LB" b="1" u="sng" dirty="0" smtClean="0">
                <a:solidFill>
                  <a:srgbClr val="FF0000"/>
                </a:solidFill>
              </a:rPr>
              <a:t>الطريقة :</a:t>
            </a:r>
          </a:p>
          <a:p>
            <a:pPr marL="0" indent="0">
              <a:buNone/>
            </a:pPr>
            <a:r>
              <a:rPr lang="ar-LB" b="1" dirty="0" smtClean="0">
                <a:solidFill>
                  <a:srgbClr val="FF0000"/>
                </a:solidFill>
              </a:rPr>
              <a:t> </a:t>
            </a:r>
            <a:r>
              <a:rPr lang="ar-LB" b="1" dirty="0" smtClean="0"/>
              <a:t>يقدّم المرشح الخاسر في الدائرة الانتخابية نفسها الى رئاسة المجلس الدستوري طلباً في مهلة اقصاها </a:t>
            </a:r>
            <a:r>
              <a:rPr lang="ar-LB" b="1" u="sng" dirty="0" smtClean="0"/>
              <a:t>30 يوما </a:t>
            </a:r>
            <a:r>
              <a:rPr lang="ar-LB" b="1" dirty="0" smtClean="0"/>
              <a:t>ً تلي تاريخ اعلان نتائج الانتخابات في دائرته تحت طائلة رد الطلب شكلا </a:t>
            </a:r>
            <a:endParaRPr lang="ar-LB" b="1" dirty="0"/>
          </a:p>
        </p:txBody>
      </p:sp>
    </p:spTree>
    <p:extLst>
      <p:ext uri="{BB962C8B-B14F-4D97-AF65-F5344CB8AC3E}">
        <p14:creationId xmlns:p14="http://schemas.microsoft.com/office/powerpoint/2010/main" val="1499988519"/>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80">
                                          <p:stCondLst>
                                            <p:cond delay="0"/>
                                          </p:stCondLst>
                                        </p:cTn>
                                        <p:tgtEl>
                                          <p:spTgt spid="3">
                                            <p:txEl>
                                              <p:pRg st="2" end="2"/>
                                            </p:txEl>
                                          </p:spTgt>
                                        </p:tgtEl>
                                      </p:cBhvr>
                                    </p:animEffect>
                                    <p:anim calcmode="lin" valueType="num">
                                      <p:cBhvr>
                                        <p:cTn id="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2" end="2"/>
                                            </p:txEl>
                                          </p:spTgt>
                                        </p:tgtEl>
                                      </p:cBhvr>
                                      <p:to x="100000" y="60000"/>
                                    </p:animScale>
                                    <p:animScale>
                                      <p:cBhvr>
                                        <p:cTn id="14" dur="166" decel="50000">
                                          <p:stCondLst>
                                            <p:cond delay="676"/>
                                          </p:stCondLst>
                                        </p:cTn>
                                        <p:tgtEl>
                                          <p:spTgt spid="3">
                                            <p:txEl>
                                              <p:pRg st="2" end="2"/>
                                            </p:txEl>
                                          </p:spTgt>
                                        </p:tgtEl>
                                      </p:cBhvr>
                                      <p:to x="100000" y="100000"/>
                                    </p:animScale>
                                    <p:animScale>
                                      <p:cBhvr>
                                        <p:cTn id="15" dur="26">
                                          <p:stCondLst>
                                            <p:cond delay="1312"/>
                                          </p:stCondLst>
                                        </p:cTn>
                                        <p:tgtEl>
                                          <p:spTgt spid="3">
                                            <p:txEl>
                                              <p:pRg st="2" end="2"/>
                                            </p:txEl>
                                          </p:spTgt>
                                        </p:tgtEl>
                                      </p:cBhvr>
                                      <p:to x="100000" y="80000"/>
                                    </p:animScale>
                                    <p:animScale>
                                      <p:cBhvr>
                                        <p:cTn id="16" dur="166" decel="50000">
                                          <p:stCondLst>
                                            <p:cond delay="1338"/>
                                          </p:stCondLst>
                                        </p:cTn>
                                        <p:tgtEl>
                                          <p:spTgt spid="3">
                                            <p:txEl>
                                              <p:pRg st="2" end="2"/>
                                            </p:txEl>
                                          </p:spTgt>
                                        </p:tgtEl>
                                      </p:cBhvr>
                                      <p:to x="100000" y="100000"/>
                                    </p:animScale>
                                    <p:animScale>
                                      <p:cBhvr>
                                        <p:cTn id="17" dur="26">
                                          <p:stCondLst>
                                            <p:cond delay="1642"/>
                                          </p:stCondLst>
                                        </p:cTn>
                                        <p:tgtEl>
                                          <p:spTgt spid="3">
                                            <p:txEl>
                                              <p:pRg st="2" end="2"/>
                                            </p:txEl>
                                          </p:spTgt>
                                        </p:tgtEl>
                                      </p:cBhvr>
                                      <p:to x="100000" y="90000"/>
                                    </p:animScale>
                                    <p:animScale>
                                      <p:cBhvr>
                                        <p:cTn id="18" dur="166" decel="50000">
                                          <p:stCondLst>
                                            <p:cond delay="1668"/>
                                          </p:stCondLst>
                                        </p:cTn>
                                        <p:tgtEl>
                                          <p:spTgt spid="3">
                                            <p:txEl>
                                              <p:pRg st="2" end="2"/>
                                            </p:txEl>
                                          </p:spTgt>
                                        </p:tgtEl>
                                      </p:cBhvr>
                                      <p:to x="100000" y="100000"/>
                                    </p:animScale>
                                    <p:animScale>
                                      <p:cBhvr>
                                        <p:cTn id="19" dur="26">
                                          <p:stCondLst>
                                            <p:cond delay="1808"/>
                                          </p:stCondLst>
                                        </p:cTn>
                                        <p:tgtEl>
                                          <p:spTgt spid="3">
                                            <p:txEl>
                                              <p:pRg st="2" end="2"/>
                                            </p:txEl>
                                          </p:spTgt>
                                        </p:tgtEl>
                                      </p:cBhvr>
                                      <p:to x="100000" y="95000"/>
                                    </p:animScale>
                                    <p:animScale>
                                      <p:cBhvr>
                                        <p:cTn id="20" dur="166" decel="50000">
                                          <p:stCondLst>
                                            <p:cond delay="1834"/>
                                          </p:stCondLst>
                                        </p:cTn>
                                        <p:tgtEl>
                                          <p:spTgt spid="3">
                                            <p:txEl>
                                              <p:pRg st="2" end="2"/>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80">
                                          <p:stCondLst>
                                            <p:cond delay="0"/>
                                          </p:stCondLst>
                                        </p:cTn>
                                        <p:tgtEl>
                                          <p:spTgt spid="3">
                                            <p:txEl>
                                              <p:pRg st="3" end="3"/>
                                            </p:txEl>
                                          </p:spTgt>
                                        </p:tgtEl>
                                      </p:cBhvr>
                                    </p:animEffect>
                                    <p:anim calcmode="lin" valueType="num">
                                      <p:cBhvr>
                                        <p:cTn id="2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3" end="3"/>
                                            </p:txEl>
                                          </p:spTgt>
                                        </p:tgtEl>
                                      </p:cBhvr>
                                      <p:to x="100000" y="60000"/>
                                    </p:animScale>
                                    <p:animScale>
                                      <p:cBhvr>
                                        <p:cTn id="32" dur="166" decel="50000">
                                          <p:stCondLst>
                                            <p:cond delay="676"/>
                                          </p:stCondLst>
                                        </p:cTn>
                                        <p:tgtEl>
                                          <p:spTgt spid="3">
                                            <p:txEl>
                                              <p:pRg st="3" end="3"/>
                                            </p:txEl>
                                          </p:spTgt>
                                        </p:tgtEl>
                                      </p:cBhvr>
                                      <p:to x="100000" y="100000"/>
                                    </p:animScale>
                                    <p:animScale>
                                      <p:cBhvr>
                                        <p:cTn id="33" dur="26">
                                          <p:stCondLst>
                                            <p:cond delay="1312"/>
                                          </p:stCondLst>
                                        </p:cTn>
                                        <p:tgtEl>
                                          <p:spTgt spid="3">
                                            <p:txEl>
                                              <p:pRg st="3" end="3"/>
                                            </p:txEl>
                                          </p:spTgt>
                                        </p:tgtEl>
                                      </p:cBhvr>
                                      <p:to x="100000" y="80000"/>
                                    </p:animScale>
                                    <p:animScale>
                                      <p:cBhvr>
                                        <p:cTn id="34" dur="166" decel="50000">
                                          <p:stCondLst>
                                            <p:cond delay="1338"/>
                                          </p:stCondLst>
                                        </p:cTn>
                                        <p:tgtEl>
                                          <p:spTgt spid="3">
                                            <p:txEl>
                                              <p:pRg st="3" end="3"/>
                                            </p:txEl>
                                          </p:spTgt>
                                        </p:tgtEl>
                                      </p:cBhvr>
                                      <p:to x="100000" y="100000"/>
                                    </p:animScale>
                                    <p:animScale>
                                      <p:cBhvr>
                                        <p:cTn id="35" dur="26">
                                          <p:stCondLst>
                                            <p:cond delay="1642"/>
                                          </p:stCondLst>
                                        </p:cTn>
                                        <p:tgtEl>
                                          <p:spTgt spid="3">
                                            <p:txEl>
                                              <p:pRg st="3" end="3"/>
                                            </p:txEl>
                                          </p:spTgt>
                                        </p:tgtEl>
                                      </p:cBhvr>
                                      <p:to x="100000" y="90000"/>
                                    </p:animScale>
                                    <p:animScale>
                                      <p:cBhvr>
                                        <p:cTn id="36" dur="166" decel="50000">
                                          <p:stCondLst>
                                            <p:cond delay="1668"/>
                                          </p:stCondLst>
                                        </p:cTn>
                                        <p:tgtEl>
                                          <p:spTgt spid="3">
                                            <p:txEl>
                                              <p:pRg st="3" end="3"/>
                                            </p:txEl>
                                          </p:spTgt>
                                        </p:tgtEl>
                                      </p:cBhvr>
                                      <p:to x="100000" y="100000"/>
                                    </p:animScale>
                                    <p:animScale>
                                      <p:cBhvr>
                                        <p:cTn id="37" dur="26">
                                          <p:stCondLst>
                                            <p:cond delay="1808"/>
                                          </p:stCondLst>
                                        </p:cTn>
                                        <p:tgtEl>
                                          <p:spTgt spid="3">
                                            <p:txEl>
                                              <p:pRg st="3" end="3"/>
                                            </p:txEl>
                                          </p:spTgt>
                                        </p:tgtEl>
                                      </p:cBhvr>
                                      <p:to x="100000" y="95000"/>
                                    </p:animScale>
                                    <p:animScale>
                                      <p:cBhvr>
                                        <p:cTn id="38" dur="166" decel="50000">
                                          <p:stCondLst>
                                            <p:cond delay="1834"/>
                                          </p:stCondLst>
                                        </p:cTn>
                                        <p:tgtEl>
                                          <p:spTgt spid="3">
                                            <p:txEl>
                                              <p:pRg st="3" end="3"/>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wipe(down)">
                                      <p:cBhvr>
                                        <p:cTn id="43" dur="580">
                                          <p:stCondLst>
                                            <p:cond delay="0"/>
                                          </p:stCondLst>
                                        </p:cTn>
                                        <p:tgtEl>
                                          <p:spTgt spid="3">
                                            <p:txEl>
                                              <p:pRg st="4" end="4"/>
                                            </p:txEl>
                                          </p:spTgt>
                                        </p:tgtEl>
                                      </p:cBhvr>
                                    </p:animEffect>
                                    <p:anim calcmode="lin" valueType="num">
                                      <p:cBhvr>
                                        <p:cTn id="44"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4" end="4"/>
                                            </p:txEl>
                                          </p:spTgt>
                                        </p:tgtEl>
                                      </p:cBhvr>
                                      <p:to x="100000" y="60000"/>
                                    </p:animScale>
                                    <p:animScale>
                                      <p:cBhvr>
                                        <p:cTn id="50" dur="166" decel="50000">
                                          <p:stCondLst>
                                            <p:cond delay="676"/>
                                          </p:stCondLst>
                                        </p:cTn>
                                        <p:tgtEl>
                                          <p:spTgt spid="3">
                                            <p:txEl>
                                              <p:pRg st="4" end="4"/>
                                            </p:txEl>
                                          </p:spTgt>
                                        </p:tgtEl>
                                      </p:cBhvr>
                                      <p:to x="100000" y="100000"/>
                                    </p:animScale>
                                    <p:animScale>
                                      <p:cBhvr>
                                        <p:cTn id="51" dur="26">
                                          <p:stCondLst>
                                            <p:cond delay="1312"/>
                                          </p:stCondLst>
                                        </p:cTn>
                                        <p:tgtEl>
                                          <p:spTgt spid="3">
                                            <p:txEl>
                                              <p:pRg st="4" end="4"/>
                                            </p:txEl>
                                          </p:spTgt>
                                        </p:tgtEl>
                                      </p:cBhvr>
                                      <p:to x="100000" y="80000"/>
                                    </p:animScale>
                                    <p:animScale>
                                      <p:cBhvr>
                                        <p:cTn id="52" dur="166" decel="50000">
                                          <p:stCondLst>
                                            <p:cond delay="1338"/>
                                          </p:stCondLst>
                                        </p:cTn>
                                        <p:tgtEl>
                                          <p:spTgt spid="3">
                                            <p:txEl>
                                              <p:pRg st="4" end="4"/>
                                            </p:txEl>
                                          </p:spTgt>
                                        </p:tgtEl>
                                      </p:cBhvr>
                                      <p:to x="100000" y="100000"/>
                                    </p:animScale>
                                    <p:animScale>
                                      <p:cBhvr>
                                        <p:cTn id="53" dur="26">
                                          <p:stCondLst>
                                            <p:cond delay="1642"/>
                                          </p:stCondLst>
                                        </p:cTn>
                                        <p:tgtEl>
                                          <p:spTgt spid="3">
                                            <p:txEl>
                                              <p:pRg st="4" end="4"/>
                                            </p:txEl>
                                          </p:spTgt>
                                        </p:tgtEl>
                                      </p:cBhvr>
                                      <p:to x="100000" y="90000"/>
                                    </p:animScale>
                                    <p:animScale>
                                      <p:cBhvr>
                                        <p:cTn id="54" dur="166" decel="50000">
                                          <p:stCondLst>
                                            <p:cond delay="1668"/>
                                          </p:stCondLst>
                                        </p:cTn>
                                        <p:tgtEl>
                                          <p:spTgt spid="3">
                                            <p:txEl>
                                              <p:pRg st="4" end="4"/>
                                            </p:txEl>
                                          </p:spTgt>
                                        </p:tgtEl>
                                      </p:cBhvr>
                                      <p:to x="100000" y="100000"/>
                                    </p:animScale>
                                    <p:animScale>
                                      <p:cBhvr>
                                        <p:cTn id="55" dur="26">
                                          <p:stCondLst>
                                            <p:cond delay="1808"/>
                                          </p:stCondLst>
                                        </p:cTn>
                                        <p:tgtEl>
                                          <p:spTgt spid="3">
                                            <p:txEl>
                                              <p:pRg st="4" end="4"/>
                                            </p:txEl>
                                          </p:spTgt>
                                        </p:tgtEl>
                                      </p:cBhvr>
                                      <p:to x="100000" y="95000"/>
                                    </p:animScale>
                                    <p:animScale>
                                      <p:cBhvr>
                                        <p:cTn id="56" dur="166" decel="50000">
                                          <p:stCondLst>
                                            <p:cond delay="1834"/>
                                          </p:stCondLst>
                                        </p:cTn>
                                        <p:tgtEl>
                                          <p:spTgt spid="3">
                                            <p:txEl>
                                              <p:pRg st="4" end="4"/>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5" end="5"/>
                                            </p:txEl>
                                          </p:spTgt>
                                        </p:tgtEl>
                                        <p:attrNameLst>
                                          <p:attrName>style.visibility</p:attrName>
                                        </p:attrNameLst>
                                      </p:cBhvr>
                                      <p:to>
                                        <p:strVal val="visible"/>
                                      </p:to>
                                    </p:set>
                                    <p:anim calcmode="lin" valueType="num">
                                      <p:cBhvr additive="base">
                                        <p:cTn id="6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548680"/>
            <a:ext cx="8784976" cy="5832648"/>
          </a:xfrm>
        </p:spPr>
        <p:style>
          <a:lnRef idx="2">
            <a:schemeClr val="accent4"/>
          </a:lnRef>
          <a:fillRef idx="1">
            <a:schemeClr val="lt1"/>
          </a:fillRef>
          <a:effectRef idx="0">
            <a:schemeClr val="accent4"/>
          </a:effectRef>
          <a:fontRef idx="minor">
            <a:schemeClr val="dk1"/>
          </a:fontRef>
        </p:style>
        <p:txBody>
          <a:bodyPr/>
          <a:lstStyle/>
          <a:p>
            <a:pPr marL="0" indent="0">
              <a:buNone/>
            </a:pPr>
            <a:r>
              <a:rPr lang="ar-LB" b="1" dirty="0" smtClean="0">
                <a:solidFill>
                  <a:srgbClr val="FF0000"/>
                </a:solidFill>
              </a:rPr>
              <a:t>14-حدّد المعايير التي على اساسها تنتخب المرشح للانتخابات النيابيّة </a:t>
            </a:r>
            <a:endParaRPr lang="ar-LB"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3888" y="2135875"/>
            <a:ext cx="1933575" cy="4101437"/>
          </a:xfrm>
          <a:prstGeom prst="rect">
            <a:avLst/>
          </a:prstGeom>
        </p:spPr>
      </p:pic>
      <p:sp>
        <p:nvSpPr>
          <p:cNvPr id="14" name="Bevel 13"/>
          <p:cNvSpPr/>
          <p:nvPr/>
        </p:nvSpPr>
        <p:spPr>
          <a:xfrm>
            <a:off x="5148064" y="2420888"/>
            <a:ext cx="3816424" cy="864096"/>
          </a:xfrm>
          <a:prstGeom prst="bevel">
            <a:avLst/>
          </a:prstGeom>
          <a:solidFill>
            <a:srgbClr val="336699"/>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LB" sz="2800" b="1" dirty="0" smtClean="0">
                <a:solidFill>
                  <a:schemeClr val="tx1"/>
                </a:solidFill>
              </a:rPr>
              <a:t>الكفاية </a:t>
            </a:r>
            <a:endParaRPr lang="ar-LB" sz="2800" b="1" dirty="0">
              <a:solidFill>
                <a:schemeClr val="tx1"/>
              </a:solidFill>
            </a:endParaRPr>
          </a:p>
        </p:txBody>
      </p:sp>
      <p:sp>
        <p:nvSpPr>
          <p:cNvPr id="15" name="Bevel 14"/>
          <p:cNvSpPr/>
          <p:nvPr/>
        </p:nvSpPr>
        <p:spPr>
          <a:xfrm>
            <a:off x="5148064" y="4869160"/>
            <a:ext cx="3816424" cy="864096"/>
          </a:xfrm>
          <a:prstGeom prst="bevel">
            <a:avLst/>
          </a:prstGeom>
          <a:solidFill>
            <a:srgbClr val="336699"/>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LB" sz="2800" b="1" dirty="0" smtClean="0">
                <a:solidFill>
                  <a:schemeClr val="tx1"/>
                </a:solidFill>
              </a:rPr>
              <a:t>الخط السياسي ووضوح النهج الذي يسلكه</a:t>
            </a:r>
            <a:endParaRPr lang="ar-LB" sz="2800" b="1" dirty="0">
              <a:solidFill>
                <a:schemeClr val="tx1"/>
              </a:solidFill>
            </a:endParaRPr>
          </a:p>
        </p:txBody>
      </p:sp>
      <p:sp>
        <p:nvSpPr>
          <p:cNvPr id="16" name="Bevel 15"/>
          <p:cNvSpPr/>
          <p:nvPr/>
        </p:nvSpPr>
        <p:spPr>
          <a:xfrm>
            <a:off x="5148064" y="3573016"/>
            <a:ext cx="3816424" cy="887626"/>
          </a:xfrm>
          <a:prstGeom prst="bevel">
            <a:avLst/>
          </a:prstGeom>
          <a:solidFill>
            <a:srgbClr val="336699"/>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LB" sz="2800" b="1" dirty="0" smtClean="0">
                <a:solidFill>
                  <a:schemeClr val="tx1"/>
                </a:solidFill>
              </a:rPr>
              <a:t>نظافة الكف</a:t>
            </a:r>
            <a:endParaRPr lang="ar-LB" sz="2800" b="1" dirty="0">
              <a:solidFill>
                <a:schemeClr val="tx1"/>
              </a:solidFill>
            </a:endParaRPr>
          </a:p>
        </p:txBody>
      </p:sp>
      <p:sp>
        <p:nvSpPr>
          <p:cNvPr id="17" name="Bevel 16"/>
          <p:cNvSpPr/>
          <p:nvPr/>
        </p:nvSpPr>
        <p:spPr>
          <a:xfrm>
            <a:off x="179510" y="4869160"/>
            <a:ext cx="3744418" cy="864096"/>
          </a:xfrm>
          <a:prstGeom prst="bevel">
            <a:avLst/>
          </a:prstGeom>
          <a:solidFill>
            <a:srgbClr val="336699"/>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LB" sz="2800" b="1" dirty="0" smtClean="0">
                <a:solidFill>
                  <a:schemeClr val="tx1"/>
                </a:solidFill>
              </a:rPr>
              <a:t>مواقفه السياسيّة والوطنيّة </a:t>
            </a:r>
            <a:endParaRPr lang="ar-LB" sz="2800" b="1" dirty="0">
              <a:solidFill>
                <a:schemeClr val="tx1"/>
              </a:solidFill>
            </a:endParaRPr>
          </a:p>
        </p:txBody>
      </p:sp>
      <p:sp>
        <p:nvSpPr>
          <p:cNvPr id="18" name="Bevel 17"/>
          <p:cNvSpPr/>
          <p:nvPr/>
        </p:nvSpPr>
        <p:spPr>
          <a:xfrm>
            <a:off x="179511" y="3573016"/>
            <a:ext cx="3744417" cy="909645"/>
          </a:xfrm>
          <a:prstGeom prst="bevel">
            <a:avLst/>
          </a:prstGeom>
          <a:solidFill>
            <a:srgbClr val="336699"/>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LB" sz="2800" b="1" dirty="0" smtClean="0">
                <a:solidFill>
                  <a:schemeClr val="tx1"/>
                </a:solidFill>
              </a:rPr>
              <a:t>الجديّة في ممارسة العمل السياسي </a:t>
            </a:r>
            <a:endParaRPr lang="ar-LB" sz="2800" b="1" dirty="0">
              <a:solidFill>
                <a:schemeClr val="tx1"/>
              </a:solidFill>
            </a:endParaRPr>
          </a:p>
        </p:txBody>
      </p:sp>
      <p:sp>
        <p:nvSpPr>
          <p:cNvPr id="19" name="Bevel 18"/>
          <p:cNvSpPr/>
          <p:nvPr/>
        </p:nvSpPr>
        <p:spPr>
          <a:xfrm>
            <a:off x="179512" y="2420888"/>
            <a:ext cx="3744416" cy="864096"/>
          </a:xfrm>
          <a:prstGeom prst="bevel">
            <a:avLst/>
          </a:prstGeom>
          <a:solidFill>
            <a:srgbClr val="336699"/>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LB" sz="2800" b="1" dirty="0" smtClean="0">
                <a:solidFill>
                  <a:schemeClr val="tx1"/>
                </a:solidFill>
              </a:rPr>
              <a:t>النزاهة </a:t>
            </a:r>
            <a:endParaRPr lang="ar-LB" sz="2800" b="1" dirty="0">
              <a:solidFill>
                <a:schemeClr val="tx1"/>
              </a:solidFill>
            </a:endParaRPr>
          </a:p>
        </p:txBody>
      </p:sp>
    </p:spTree>
    <p:extLst>
      <p:ext uri="{BB962C8B-B14F-4D97-AF65-F5344CB8AC3E}">
        <p14:creationId xmlns:p14="http://schemas.microsoft.com/office/powerpoint/2010/main" val="895249738"/>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80">
                                          <p:stCondLst>
                                            <p:cond delay="0"/>
                                          </p:stCondLst>
                                        </p:cTn>
                                        <p:tgtEl>
                                          <p:spTgt spid="14"/>
                                        </p:tgtEl>
                                      </p:cBhvr>
                                    </p:animEffect>
                                    <p:anim calcmode="lin" valueType="num">
                                      <p:cBhvr>
                                        <p:cTn id="13"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8" dur="26">
                                          <p:stCondLst>
                                            <p:cond delay="650"/>
                                          </p:stCondLst>
                                        </p:cTn>
                                        <p:tgtEl>
                                          <p:spTgt spid="14"/>
                                        </p:tgtEl>
                                      </p:cBhvr>
                                      <p:to x="100000" y="60000"/>
                                    </p:animScale>
                                    <p:animScale>
                                      <p:cBhvr>
                                        <p:cTn id="19" dur="166" decel="50000">
                                          <p:stCondLst>
                                            <p:cond delay="676"/>
                                          </p:stCondLst>
                                        </p:cTn>
                                        <p:tgtEl>
                                          <p:spTgt spid="14"/>
                                        </p:tgtEl>
                                      </p:cBhvr>
                                      <p:to x="100000" y="100000"/>
                                    </p:animScale>
                                    <p:animScale>
                                      <p:cBhvr>
                                        <p:cTn id="20" dur="26">
                                          <p:stCondLst>
                                            <p:cond delay="1312"/>
                                          </p:stCondLst>
                                        </p:cTn>
                                        <p:tgtEl>
                                          <p:spTgt spid="14"/>
                                        </p:tgtEl>
                                      </p:cBhvr>
                                      <p:to x="100000" y="80000"/>
                                    </p:animScale>
                                    <p:animScale>
                                      <p:cBhvr>
                                        <p:cTn id="21" dur="166" decel="50000">
                                          <p:stCondLst>
                                            <p:cond delay="1338"/>
                                          </p:stCondLst>
                                        </p:cTn>
                                        <p:tgtEl>
                                          <p:spTgt spid="14"/>
                                        </p:tgtEl>
                                      </p:cBhvr>
                                      <p:to x="100000" y="100000"/>
                                    </p:animScale>
                                    <p:animScale>
                                      <p:cBhvr>
                                        <p:cTn id="22" dur="26">
                                          <p:stCondLst>
                                            <p:cond delay="1642"/>
                                          </p:stCondLst>
                                        </p:cTn>
                                        <p:tgtEl>
                                          <p:spTgt spid="14"/>
                                        </p:tgtEl>
                                      </p:cBhvr>
                                      <p:to x="100000" y="90000"/>
                                    </p:animScale>
                                    <p:animScale>
                                      <p:cBhvr>
                                        <p:cTn id="23" dur="166" decel="50000">
                                          <p:stCondLst>
                                            <p:cond delay="1668"/>
                                          </p:stCondLst>
                                        </p:cTn>
                                        <p:tgtEl>
                                          <p:spTgt spid="14"/>
                                        </p:tgtEl>
                                      </p:cBhvr>
                                      <p:to x="100000" y="100000"/>
                                    </p:animScale>
                                    <p:animScale>
                                      <p:cBhvr>
                                        <p:cTn id="24" dur="26">
                                          <p:stCondLst>
                                            <p:cond delay="1808"/>
                                          </p:stCondLst>
                                        </p:cTn>
                                        <p:tgtEl>
                                          <p:spTgt spid="14"/>
                                        </p:tgtEl>
                                      </p:cBhvr>
                                      <p:to x="100000" y="95000"/>
                                    </p:animScale>
                                    <p:animScale>
                                      <p:cBhvr>
                                        <p:cTn id="25" dur="166" decel="50000">
                                          <p:stCondLst>
                                            <p:cond delay="1834"/>
                                          </p:stCondLst>
                                        </p:cTn>
                                        <p:tgtEl>
                                          <p:spTgt spid="14"/>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down)">
                                      <p:cBhvr>
                                        <p:cTn id="30" dur="580">
                                          <p:stCondLst>
                                            <p:cond delay="0"/>
                                          </p:stCondLst>
                                        </p:cTn>
                                        <p:tgtEl>
                                          <p:spTgt spid="19"/>
                                        </p:tgtEl>
                                      </p:cBhvr>
                                    </p:animEffect>
                                    <p:anim calcmode="lin" valueType="num">
                                      <p:cBhvr>
                                        <p:cTn id="31"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36" dur="26">
                                          <p:stCondLst>
                                            <p:cond delay="650"/>
                                          </p:stCondLst>
                                        </p:cTn>
                                        <p:tgtEl>
                                          <p:spTgt spid="19"/>
                                        </p:tgtEl>
                                      </p:cBhvr>
                                      <p:to x="100000" y="60000"/>
                                    </p:animScale>
                                    <p:animScale>
                                      <p:cBhvr>
                                        <p:cTn id="37" dur="166" decel="50000">
                                          <p:stCondLst>
                                            <p:cond delay="676"/>
                                          </p:stCondLst>
                                        </p:cTn>
                                        <p:tgtEl>
                                          <p:spTgt spid="19"/>
                                        </p:tgtEl>
                                      </p:cBhvr>
                                      <p:to x="100000" y="100000"/>
                                    </p:animScale>
                                    <p:animScale>
                                      <p:cBhvr>
                                        <p:cTn id="38" dur="26">
                                          <p:stCondLst>
                                            <p:cond delay="1312"/>
                                          </p:stCondLst>
                                        </p:cTn>
                                        <p:tgtEl>
                                          <p:spTgt spid="19"/>
                                        </p:tgtEl>
                                      </p:cBhvr>
                                      <p:to x="100000" y="80000"/>
                                    </p:animScale>
                                    <p:animScale>
                                      <p:cBhvr>
                                        <p:cTn id="39" dur="166" decel="50000">
                                          <p:stCondLst>
                                            <p:cond delay="1338"/>
                                          </p:stCondLst>
                                        </p:cTn>
                                        <p:tgtEl>
                                          <p:spTgt spid="19"/>
                                        </p:tgtEl>
                                      </p:cBhvr>
                                      <p:to x="100000" y="100000"/>
                                    </p:animScale>
                                    <p:animScale>
                                      <p:cBhvr>
                                        <p:cTn id="40" dur="26">
                                          <p:stCondLst>
                                            <p:cond delay="1642"/>
                                          </p:stCondLst>
                                        </p:cTn>
                                        <p:tgtEl>
                                          <p:spTgt spid="19"/>
                                        </p:tgtEl>
                                      </p:cBhvr>
                                      <p:to x="100000" y="90000"/>
                                    </p:animScale>
                                    <p:animScale>
                                      <p:cBhvr>
                                        <p:cTn id="41" dur="166" decel="50000">
                                          <p:stCondLst>
                                            <p:cond delay="1668"/>
                                          </p:stCondLst>
                                        </p:cTn>
                                        <p:tgtEl>
                                          <p:spTgt spid="19"/>
                                        </p:tgtEl>
                                      </p:cBhvr>
                                      <p:to x="100000" y="100000"/>
                                    </p:animScale>
                                    <p:animScale>
                                      <p:cBhvr>
                                        <p:cTn id="42" dur="26">
                                          <p:stCondLst>
                                            <p:cond delay="1808"/>
                                          </p:stCondLst>
                                        </p:cTn>
                                        <p:tgtEl>
                                          <p:spTgt spid="19"/>
                                        </p:tgtEl>
                                      </p:cBhvr>
                                      <p:to x="100000" y="95000"/>
                                    </p:animScale>
                                    <p:animScale>
                                      <p:cBhvr>
                                        <p:cTn id="43" dur="166" decel="50000">
                                          <p:stCondLst>
                                            <p:cond delay="1834"/>
                                          </p:stCondLst>
                                        </p:cTn>
                                        <p:tgtEl>
                                          <p:spTgt spid="19"/>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down)">
                                      <p:cBhvr>
                                        <p:cTn id="48" dur="580">
                                          <p:stCondLst>
                                            <p:cond delay="0"/>
                                          </p:stCondLst>
                                        </p:cTn>
                                        <p:tgtEl>
                                          <p:spTgt spid="16"/>
                                        </p:tgtEl>
                                      </p:cBhvr>
                                    </p:animEffect>
                                    <p:anim calcmode="lin" valueType="num">
                                      <p:cBhvr>
                                        <p:cTn id="49"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54" dur="26">
                                          <p:stCondLst>
                                            <p:cond delay="650"/>
                                          </p:stCondLst>
                                        </p:cTn>
                                        <p:tgtEl>
                                          <p:spTgt spid="16"/>
                                        </p:tgtEl>
                                      </p:cBhvr>
                                      <p:to x="100000" y="60000"/>
                                    </p:animScale>
                                    <p:animScale>
                                      <p:cBhvr>
                                        <p:cTn id="55" dur="166" decel="50000">
                                          <p:stCondLst>
                                            <p:cond delay="676"/>
                                          </p:stCondLst>
                                        </p:cTn>
                                        <p:tgtEl>
                                          <p:spTgt spid="16"/>
                                        </p:tgtEl>
                                      </p:cBhvr>
                                      <p:to x="100000" y="100000"/>
                                    </p:animScale>
                                    <p:animScale>
                                      <p:cBhvr>
                                        <p:cTn id="56" dur="26">
                                          <p:stCondLst>
                                            <p:cond delay="1312"/>
                                          </p:stCondLst>
                                        </p:cTn>
                                        <p:tgtEl>
                                          <p:spTgt spid="16"/>
                                        </p:tgtEl>
                                      </p:cBhvr>
                                      <p:to x="100000" y="80000"/>
                                    </p:animScale>
                                    <p:animScale>
                                      <p:cBhvr>
                                        <p:cTn id="57" dur="166" decel="50000">
                                          <p:stCondLst>
                                            <p:cond delay="1338"/>
                                          </p:stCondLst>
                                        </p:cTn>
                                        <p:tgtEl>
                                          <p:spTgt spid="16"/>
                                        </p:tgtEl>
                                      </p:cBhvr>
                                      <p:to x="100000" y="100000"/>
                                    </p:animScale>
                                    <p:animScale>
                                      <p:cBhvr>
                                        <p:cTn id="58" dur="26">
                                          <p:stCondLst>
                                            <p:cond delay="1642"/>
                                          </p:stCondLst>
                                        </p:cTn>
                                        <p:tgtEl>
                                          <p:spTgt spid="16"/>
                                        </p:tgtEl>
                                      </p:cBhvr>
                                      <p:to x="100000" y="90000"/>
                                    </p:animScale>
                                    <p:animScale>
                                      <p:cBhvr>
                                        <p:cTn id="59" dur="166" decel="50000">
                                          <p:stCondLst>
                                            <p:cond delay="1668"/>
                                          </p:stCondLst>
                                        </p:cTn>
                                        <p:tgtEl>
                                          <p:spTgt spid="16"/>
                                        </p:tgtEl>
                                      </p:cBhvr>
                                      <p:to x="100000" y="100000"/>
                                    </p:animScale>
                                    <p:animScale>
                                      <p:cBhvr>
                                        <p:cTn id="60" dur="26">
                                          <p:stCondLst>
                                            <p:cond delay="1808"/>
                                          </p:stCondLst>
                                        </p:cTn>
                                        <p:tgtEl>
                                          <p:spTgt spid="16"/>
                                        </p:tgtEl>
                                      </p:cBhvr>
                                      <p:to x="100000" y="95000"/>
                                    </p:animScale>
                                    <p:animScale>
                                      <p:cBhvr>
                                        <p:cTn id="61" dur="166" decel="50000">
                                          <p:stCondLst>
                                            <p:cond delay="1834"/>
                                          </p:stCondLst>
                                        </p:cTn>
                                        <p:tgtEl>
                                          <p:spTgt spid="16"/>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wipe(down)">
                                      <p:cBhvr>
                                        <p:cTn id="66" dur="580">
                                          <p:stCondLst>
                                            <p:cond delay="0"/>
                                          </p:stCondLst>
                                        </p:cTn>
                                        <p:tgtEl>
                                          <p:spTgt spid="18"/>
                                        </p:tgtEl>
                                      </p:cBhvr>
                                    </p:animEffect>
                                    <p:anim calcmode="lin" valueType="num">
                                      <p:cBhvr>
                                        <p:cTn id="67"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72" dur="26">
                                          <p:stCondLst>
                                            <p:cond delay="650"/>
                                          </p:stCondLst>
                                        </p:cTn>
                                        <p:tgtEl>
                                          <p:spTgt spid="18"/>
                                        </p:tgtEl>
                                      </p:cBhvr>
                                      <p:to x="100000" y="60000"/>
                                    </p:animScale>
                                    <p:animScale>
                                      <p:cBhvr>
                                        <p:cTn id="73" dur="166" decel="50000">
                                          <p:stCondLst>
                                            <p:cond delay="676"/>
                                          </p:stCondLst>
                                        </p:cTn>
                                        <p:tgtEl>
                                          <p:spTgt spid="18"/>
                                        </p:tgtEl>
                                      </p:cBhvr>
                                      <p:to x="100000" y="100000"/>
                                    </p:animScale>
                                    <p:animScale>
                                      <p:cBhvr>
                                        <p:cTn id="74" dur="26">
                                          <p:stCondLst>
                                            <p:cond delay="1312"/>
                                          </p:stCondLst>
                                        </p:cTn>
                                        <p:tgtEl>
                                          <p:spTgt spid="18"/>
                                        </p:tgtEl>
                                      </p:cBhvr>
                                      <p:to x="100000" y="80000"/>
                                    </p:animScale>
                                    <p:animScale>
                                      <p:cBhvr>
                                        <p:cTn id="75" dur="166" decel="50000">
                                          <p:stCondLst>
                                            <p:cond delay="1338"/>
                                          </p:stCondLst>
                                        </p:cTn>
                                        <p:tgtEl>
                                          <p:spTgt spid="18"/>
                                        </p:tgtEl>
                                      </p:cBhvr>
                                      <p:to x="100000" y="100000"/>
                                    </p:animScale>
                                    <p:animScale>
                                      <p:cBhvr>
                                        <p:cTn id="76" dur="26">
                                          <p:stCondLst>
                                            <p:cond delay="1642"/>
                                          </p:stCondLst>
                                        </p:cTn>
                                        <p:tgtEl>
                                          <p:spTgt spid="18"/>
                                        </p:tgtEl>
                                      </p:cBhvr>
                                      <p:to x="100000" y="90000"/>
                                    </p:animScale>
                                    <p:animScale>
                                      <p:cBhvr>
                                        <p:cTn id="77" dur="166" decel="50000">
                                          <p:stCondLst>
                                            <p:cond delay="1668"/>
                                          </p:stCondLst>
                                        </p:cTn>
                                        <p:tgtEl>
                                          <p:spTgt spid="18"/>
                                        </p:tgtEl>
                                      </p:cBhvr>
                                      <p:to x="100000" y="100000"/>
                                    </p:animScale>
                                    <p:animScale>
                                      <p:cBhvr>
                                        <p:cTn id="78" dur="26">
                                          <p:stCondLst>
                                            <p:cond delay="1808"/>
                                          </p:stCondLst>
                                        </p:cTn>
                                        <p:tgtEl>
                                          <p:spTgt spid="18"/>
                                        </p:tgtEl>
                                      </p:cBhvr>
                                      <p:to x="100000" y="95000"/>
                                    </p:animScale>
                                    <p:animScale>
                                      <p:cBhvr>
                                        <p:cTn id="79" dur="166" decel="50000">
                                          <p:stCondLst>
                                            <p:cond delay="1834"/>
                                          </p:stCondLst>
                                        </p:cTn>
                                        <p:tgtEl>
                                          <p:spTgt spid="18"/>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grpId="0" nodeType="click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wipe(down)">
                                      <p:cBhvr>
                                        <p:cTn id="84" dur="580">
                                          <p:stCondLst>
                                            <p:cond delay="0"/>
                                          </p:stCondLst>
                                        </p:cTn>
                                        <p:tgtEl>
                                          <p:spTgt spid="15"/>
                                        </p:tgtEl>
                                      </p:cBhvr>
                                    </p:animEffect>
                                    <p:anim calcmode="lin" valueType="num">
                                      <p:cBhvr>
                                        <p:cTn id="85"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90" dur="26">
                                          <p:stCondLst>
                                            <p:cond delay="650"/>
                                          </p:stCondLst>
                                        </p:cTn>
                                        <p:tgtEl>
                                          <p:spTgt spid="15"/>
                                        </p:tgtEl>
                                      </p:cBhvr>
                                      <p:to x="100000" y="60000"/>
                                    </p:animScale>
                                    <p:animScale>
                                      <p:cBhvr>
                                        <p:cTn id="91" dur="166" decel="50000">
                                          <p:stCondLst>
                                            <p:cond delay="676"/>
                                          </p:stCondLst>
                                        </p:cTn>
                                        <p:tgtEl>
                                          <p:spTgt spid="15"/>
                                        </p:tgtEl>
                                      </p:cBhvr>
                                      <p:to x="100000" y="100000"/>
                                    </p:animScale>
                                    <p:animScale>
                                      <p:cBhvr>
                                        <p:cTn id="92" dur="26">
                                          <p:stCondLst>
                                            <p:cond delay="1312"/>
                                          </p:stCondLst>
                                        </p:cTn>
                                        <p:tgtEl>
                                          <p:spTgt spid="15"/>
                                        </p:tgtEl>
                                      </p:cBhvr>
                                      <p:to x="100000" y="80000"/>
                                    </p:animScale>
                                    <p:animScale>
                                      <p:cBhvr>
                                        <p:cTn id="93" dur="166" decel="50000">
                                          <p:stCondLst>
                                            <p:cond delay="1338"/>
                                          </p:stCondLst>
                                        </p:cTn>
                                        <p:tgtEl>
                                          <p:spTgt spid="15"/>
                                        </p:tgtEl>
                                      </p:cBhvr>
                                      <p:to x="100000" y="100000"/>
                                    </p:animScale>
                                    <p:animScale>
                                      <p:cBhvr>
                                        <p:cTn id="94" dur="26">
                                          <p:stCondLst>
                                            <p:cond delay="1642"/>
                                          </p:stCondLst>
                                        </p:cTn>
                                        <p:tgtEl>
                                          <p:spTgt spid="15"/>
                                        </p:tgtEl>
                                      </p:cBhvr>
                                      <p:to x="100000" y="90000"/>
                                    </p:animScale>
                                    <p:animScale>
                                      <p:cBhvr>
                                        <p:cTn id="95" dur="166" decel="50000">
                                          <p:stCondLst>
                                            <p:cond delay="1668"/>
                                          </p:stCondLst>
                                        </p:cTn>
                                        <p:tgtEl>
                                          <p:spTgt spid="15"/>
                                        </p:tgtEl>
                                      </p:cBhvr>
                                      <p:to x="100000" y="100000"/>
                                    </p:animScale>
                                    <p:animScale>
                                      <p:cBhvr>
                                        <p:cTn id="96" dur="26">
                                          <p:stCondLst>
                                            <p:cond delay="1808"/>
                                          </p:stCondLst>
                                        </p:cTn>
                                        <p:tgtEl>
                                          <p:spTgt spid="15"/>
                                        </p:tgtEl>
                                      </p:cBhvr>
                                      <p:to x="100000" y="95000"/>
                                    </p:animScale>
                                    <p:animScale>
                                      <p:cBhvr>
                                        <p:cTn id="97" dur="166" decel="50000">
                                          <p:stCondLst>
                                            <p:cond delay="1834"/>
                                          </p:stCondLst>
                                        </p:cTn>
                                        <p:tgtEl>
                                          <p:spTgt spid="15"/>
                                        </p:tgtEl>
                                      </p:cBhvr>
                                      <p:to x="100000" y="100000"/>
                                    </p:animScale>
                                  </p:childTnLst>
                                </p:cTn>
                              </p:par>
                            </p:childTnLst>
                          </p:cTn>
                        </p:par>
                      </p:childTnLst>
                    </p:cTn>
                  </p:par>
                  <p:par>
                    <p:cTn id="98" fill="hold">
                      <p:stCondLst>
                        <p:cond delay="indefinite"/>
                      </p:stCondLst>
                      <p:childTnLst>
                        <p:par>
                          <p:cTn id="99" fill="hold">
                            <p:stCondLst>
                              <p:cond delay="0"/>
                            </p:stCondLst>
                            <p:childTnLst>
                              <p:par>
                                <p:cTn id="100" presetID="26" presetClass="entr" presetSubtype="0" fill="hold" grpId="0" nodeType="clickEffect">
                                  <p:stCondLst>
                                    <p:cond delay="0"/>
                                  </p:stCondLst>
                                  <p:childTnLst>
                                    <p:set>
                                      <p:cBhvr>
                                        <p:cTn id="101" dur="1" fill="hold">
                                          <p:stCondLst>
                                            <p:cond delay="0"/>
                                          </p:stCondLst>
                                        </p:cTn>
                                        <p:tgtEl>
                                          <p:spTgt spid="17"/>
                                        </p:tgtEl>
                                        <p:attrNameLst>
                                          <p:attrName>style.visibility</p:attrName>
                                        </p:attrNameLst>
                                      </p:cBhvr>
                                      <p:to>
                                        <p:strVal val="visible"/>
                                      </p:to>
                                    </p:set>
                                    <p:animEffect transition="in" filter="wipe(down)">
                                      <p:cBhvr>
                                        <p:cTn id="102" dur="580">
                                          <p:stCondLst>
                                            <p:cond delay="0"/>
                                          </p:stCondLst>
                                        </p:cTn>
                                        <p:tgtEl>
                                          <p:spTgt spid="17"/>
                                        </p:tgtEl>
                                      </p:cBhvr>
                                    </p:animEffect>
                                    <p:anim calcmode="lin" valueType="num">
                                      <p:cBhvr>
                                        <p:cTn id="103"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04"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5"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06"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07"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08" dur="26">
                                          <p:stCondLst>
                                            <p:cond delay="650"/>
                                          </p:stCondLst>
                                        </p:cTn>
                                        <p:tgtEl>
                                          <p:spTgt spid="17"/>
                                        </p:tgtEl>
                                      </p:cBhvr>
                                      <p:to x="100000" y="60000"/>
                                    </p:animScale>
                                    <p:animScale>
                                      <p:cBhvr>
                                        <p:cTn id="109" dur="166" decel="50000">
                                          <p:stCondLst>
                                            <p:cond delay="676"/>
                                          </p:stCondLst>
                                        </p:cTn>
                                        <p:tgtEl>
                                          <p:spTgt spid="17"/>
                                        </p:tgtEl>
                                      </p:cBhvr>
                                      <p:to x="100000" y="100000"/>
                                    </p:animScale>
                                    <p:animScale>
                                      <p:cBhvr>
                                        <p:cTn id="110" dur="26">
                                          <p:stCondLst>
                                            <p:cond delay="1312"/>
                                          </p:stCondLst>
                                        </p:cTn>
                                        <p:tgtEl>
                                          <p:spTgt spid="17"/>
                                        </p:tgtEl>
                                      </p:cBhvr>
                                      <p:to x="100000" y="80000"/>
                                    </p:animScale>
                                    <p:animScale>
                                      <p:cBhvr>
                                        <p:cTn id="111" dur="166" decel="50000">
                                          <p:stCondLst>
                                            <p:cond delay="1338"/>
                                          </p:stCondLst>
                                        </p:cTn>
                                        <p:tgtEl>
                                          <p:spTgt spid="17"/>
                                        </p:tgtEl>
                                      </p:cBhvr>
                                      <p:to x="100000" y="100000"/>
                                    </p:animScale>
                                    <p:animScale>
                                      <p:cBhvr>
                                        <p:cTn id="112" dur="26">
                                          <p:stCondLst>
                                            <p:cond delay="1642"/>
                                          </p:stCondLst>
                                        </p:cTn>
                                        <p:tgtEl>
                                          <p:spTgt spid="17"/>
                                        </p:tgtEl>
                                      </p:cBhvr>
                                      <p:to x="100000" y="90000"/>
                                    </p:animScale>
                                    <p:animScale>
                                      <p:cBhvr>
                                        <p:cTn id="113" dur="166" decel="50000">
                                          <p:stCondLst>
                                            <p:cond delay="1668"/>
                                          </p:stCondLst>
                                        </p:cTn>
                                        <p:tgtEl>
                                          <p:spTgt spid="17"/>
                                        </p:tgtEl>
                                      </p:cBhvr>
                                      <p:to x="100000" y="100000"/>
                                    </p:animScale>
                                    <p:animScale>
                                      <p:cBhvr>
                                        <p:cTn id="114" dur="26">
                                          <p:stCondLst>
                                            <p:cond delay="1808"/>
                                          </p:stCondLst>
                                        </p:cTn>
                                        <p:tgtEl>
                                          <p:spTgt spid="17"/>
                                        </p:tgtEl>
                                      </p:cBhvr>
                                      <p:to x="100000" y="95000"/>
                                    </p:animScale>
                                    <p:animScale>
                                      <p:cBhvr>
                                        <p:cTn id="115"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404664"/>
            <a:ext cx="8856984" cy="6120680"/>
          </a:xfrm>
        </p:spPr>
        <p:style>
          <a:lnRef idx="2">
            <a:schemeClr val="accent5"/>
          </a:lnRef>
          <a:fillRef idx="1">
            <a:schemeClr val="lt1"/>
          </a:fillRef>
          <a:effectRef idx="0">
            <a:schemeClr val="accent5"/>
          </a:effectRef>
          <a:fontRef idx="minor">
            <a:schemeClr val="dk1"/>
          </a:fontRef>
        </p:style>
        <p:txBody>
          <a:bodyPr/>
          <a:lstStyle/>
          <a:p>
            <a:pPr marL="0" indent="0">
              <a:buNone/>
            </a:pPr>
            <a:r>
              <a:rPr lang="ar-LB" b="1" u="sng" dirty="0" smtClean="0">
                <a:solidFill>
                  <a:srgbClr val="FF0000"/>
                </a:solidFill>
              </a:rPr>
              <a:t>15- استرداد رسم الترشيح : </a:t>
            </a:r>
          </a:p>
          <a:p>
            <a:pPr marL="0" indent="0">
              <a:buNone/>
            </a:pPr>
            <a:r>
              <a:rPr lang="ar-LB" b="1" dirty="0" smtClean="0"/>
              <a:t>لا يسترد رسم الترشيح مطلقاً</a:t>
            </a:r>
          </a:p>
          <a:p>
            <a:pPr marL="0" indent="0">
              <a:buNone/>
            </a:pPr>
            <a:endParaRPr lang="ar-LB" b="1" dirty="0"/>
          </a:p>
          <a:p>
            <a:pPr marL="0" indent="0">
              <a:buNone/>
            </a:pPr>
            <a:r>
              <a:rPr lang="ar-LB" b="1" u="sng" dirty="0" smtClean="0">
                <a:solidFill>
                  <a:srgbClr val="FF0000"/>
                </a:solidFill>
              </a:rPr>
              <a:t>16- عدّد مهام المجلس النيابي</a:t>
            </a:r>
          </a:p>
          <a:p>
            <a:pPr marL="0" indent="0">
              <a:buNone/>
            </a:pPr>
            <a:endParaRPr lang="ar-LB" dirty="0"/>
          </a:p>
        </p:txBody>
      </p:sp>
      <p:sp>
        <p:nvSpPr>
          <p:cNvPr id="5" name="Folded Corner 4"/>
          <p:cNvSpPr/>
          <p:nvPr/>
        </p:nvSpPr>
        <p:spPr>
          <a:xfrm>
            <a:off x="6732240" y="3284984"/>
            <a:ext cx="2088232" cy="2376264"/>
          </a:xfrm>
          <a:prstGeom prst="foldedCorner">
            <a:avLst/>
          </a:prstGeom>
          <a:blipFill>
            <a:blip r:embed="rId2"/>
            <a:tile tx="0" ty="0" sx="100000" sy="100000" flip="none" algn="tl"/>
          </a:bli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LB" sz="2800" b="1" dirty="0" smtClean="0">
                <a:solidFill>
                  <a:schemeClr val="tx1"/>
                </a:solidFill>
              </a:rPr>
              <a:t>سن القوانين </a:t>
            </a:r>
          </a:p>
          <a:p>
            <a:pPr algn="ctr"/>
            <a:r>
              <a:rPr lang="ar-LB" sz="2800" b="1" dirty="0" smtClean="0">
                <a:solidFill>
                  <a:schemeClr val="tx1"/>
                </a:solidFill>
              </a:rPr>
              <a:t>المهمة الاساسية  </a:t>
            </a:r>
            <a:endParaRPr lang="ar-LB" dirty="0"/>
          </a:p>
        </p:txBody>
      </p:sp>
      <p:sp>
        <p:nvSpPr>
          <p:cNvPr id="6" name="Folded Corner 5"/>
          <p:cNvSpPr/>
          <p:nvPr/>
        </p:nvSpPr>
        <p:spPr>
          <a:xfrm>
            <a:off x="314219" y="3312570"/>
            <a:ext cx="1944216" cy="2376264"/>
          </a:xfrm>
          <a:prstGeom prst="foldedCorner">
            <a:avLst/>
          </a:prstGeom>
          <a:blipFill>
            <a:blip r:embed="rId2"/>
            <a:tile tx="0" ty="0" sx="100000" sy="100000" flip="none" algn="tl"/>
          </a:bli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LB" sz="2800" b="1" dirty="0" smtClean="0">
                <a:solidFill>
                  <a:schemeClr val="tx1"/>
                </a:solidFill>
              </a:rPr>
              <a:t>انتخاب رئيس الجمهورية </a:t>
            </a:r>
            <a:endParaRPr lang="ar-LB" sz="2800" b="1" dirty="0">
              <a:solidFill>
                <a:schemeClr val="tx1"/>
              </a:solidFill>
            </a:endParaRPr>
          </a:p>
        </p:txBody>
      </p:sp>
      <p:sp>
        <p:nvSpPr>
          <p:cNvPr id="7" name="Folded Corner 6"/>
          <p:cNvSpPr/>
          <p:nvPr/>
        </p:nvSpPr>
        <p:spPr>
          <a:xfrm>
            <a:off x="4572000" y="3284984"/>
            <a:ext cx="1944216" cy="2376264"/>
          </a:xfrm>
          <a:prstGeom prst="foldedCorner">
            <a:avLst/>
          </a:prstGeom>
          <a:blipFill>
            <a:blip r:embed="rId2"/>
            <a:tile tx="0" ty="0" sx="100000" sy="100000" flip="none" algn="tl"/>
          </a:bli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LB" sz="2800" b="1" dirty="0" smtClean="0">
                <a:solidFill>
                  <a:schemeClr val="tx1"/>
                </a:solidFill>
              </a:rPr>
              <a:t>مراقبة اعمال الحكومة </a:t>
            </a:r>
            <a:endParaRPr lang="ar-LB" sz="2800" b="1" dirty="0">
              <a:solidFill>
                <a:schemeClr val="tx1"/>
              </a:solidFill>
            </a:endParaRPr>
          </a:p>
        </p:txBody>
      </p:sp>
      <p:sp>
        <p:nvSpPr>
          <p:cNvPr id="8" name="Folded Corner 7"/>
          <p:cNvSpPr/>
          <p:nvPr/>
        </p:nvSpPr>
        <p:spPr>
          <a:xfrm>
            <a:off x="2483768" y="3284984"/>
            <a:ext cx="1944216" cy="2376264"/>
          </a:xfrm>
          <a:prstGeom prst="foldedCorner">
            <a:avLst/>
          </a:prstGeom>
          <a:blipFill>
            <a:blip r:embed="rId2"/>
            <a:tile tx="0" ty="0" sx="100000" sy="100000" flip="none" algn="tl"/>
          </a:bli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LB" sz="2800" b="1" dirty="0" smtClean="0">
                <a:solidFill>
                  <a:schemeClr val="tx1"/>
                </a:solidFill>
              </a:rPr>
              <a:t>اقرار الميزانية العامة </a:t>
            </a:r>
            <a:endParaRPr lang="ar-LB" sz="2800" b="1" dirty="0">
              <a:solidFill>
                <a:schemeClr val="tx1"/>
              </a:solidFill>
            </a:endParaRPr>
          </a:p>
        </p:txBody>
      </p:sp>
    </p:spTree>
    <p:extLst>
      <p:ext uri="{BB962C8B-B14F-4D97-AF65-F5344CB8AC3E}">
        <p14:creationId xmlns:p14="http://schemas.microsoft.com/office/powerpoint/2010/main" val="4246340293"/>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p:cTn id="1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1000" fill="hold"/>
                                        <p:tgtEl>
                                          <p:spTgt spid="5"/>
                                        </p:tgtEl>
                                        <p:attrNameLst>
                                          <p:attrName>ppt_w</p:attrName>
                                        </p:attrNameLst>
                                      </p:cBhvr>
                                      <p:tavLst>
                                        <p:tav tm="0">
                                          <p:val>
                                            <p:fltVal val="0"/>
                                          </p:val>
                                        </p:tav>
                                        <p:tav tm="100000">
                                          <p:val>
                                            <p:strVal val="#ppt_w"/>
                                          </p:val>
                                        </p:tav>
                                      </p:tavLst>
                                    </p:anim>
                                    <p:anim calcmode="lin" valueType="num">
                                      <p:cBhvr>
                                        <p:cTn id="21" dur="1000" fill="hold"/>
                                        <p:tgtEl>
                                          <p:spTgt spid="5"/>
                                        </p:tgtEl>
                                        <p:attrNameLst>
                                          <p:attrName>ppt_h</p:attrName>
                                        </p:attrNameLst>
                                      </p:cBhvr>
                                      <p:tavLst>
                                        <p:tav tm="0">
                                          <p:val>
                                            <p:fltVal val="0"/>
                                          </p:val>
                                        </p:tav>
                                        <p:tav tm="100000">
                                          <p:val>
                                            <p:strVal val="#ppt_h"/>
                                          </p:val>
                                        </p:tav>
                                      </p:tavLst>
                                    </p:anim>
                                    <p:anim calcmode="lin" valueType="num">
                                      <p:cBhvr>
                                        <p:cTn id="22" dur="1000" fill="hold"/>
                                        <p:tgtEl>
                                          <p:spTgt spid="5"/>
                                        </p:tgtEl>
                                        <p:attrNameLst>
                                          <p:attrName>style.rotation</p:attrName>
                                        </p:attrNameLst>
                                      </p:cBhvr>
                                      <p:tavLst>
                                        <p:tav tm="0">
                                          <p:val>
                                            <p:fltVal val="90"/>
                                          </p:val>
                                        </p:tav>
                                        <p:tav tm="100000">
                                          <p:val>
                                            <p:fltVal val="0"/>
                                          </p:val>
                                        </p:tav>
                                      </p:tavLst>
                                    </p:anim>
                                    <p:animEffect transition="in" filter="fade">
                                      <p:cBhvr>
                                        <p:cTn id="23" dur="10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1000" fill="hold"/>
                                        <p:tgtEl>
                                          <p:spTgt spid="7"/>
                                        </p:tgtEl>
                                        <p:attrNameLst>
                                          <p:attrName>ppt_w</p:attrName>
                                        </p:attrNameLst>
                                      </p:cBhvr>
                                      <p:tavLst>
                                        <p:tav tm="0">
                                          <p:val>
                                            <p:fltVal val="0"/>
                                          </p:val>
                                        </p:tav>
                                        <p:tav tm="100000">
                                          <p:val>
                                            <p:strVal val="#ppt_w"/>
                                          </p:val>
                                        </p:tav>
                                      </p:tavLst>
                                    </p:anim>
                                    <p:anim calcmode="lin" valueType="num">
                                      <p:cBhvr>
                                        <p:cTn id="29" dur="1000" fill="hold"/>
                                        <p:tgtEl>
                                          <p:spTgt spid="7"/>
                                        </p:tgtEl>
                                        <p:attrNameLst>
                                          <p:attrName>ppt_h</p:attrName>
                                        </p:attrNameLst>
                                      </p:cBhvr>
                                      <p:tavLst>
                                        <p:tav tm="0">
                                          <p:val>
                                            <p:fltVal val="0"/>
                                          </p:val>
                                        </p:tav>
                                        <p:tav tm="100000">
                                          <p:val>
                                            <p:strVal val="#ppt_h"/>
                                          </p:val>
                                        </p:tav>
                                      </p:tavLst>
                                    </p:anim>
                                    <p:anim calcmode="lin" valueType="num">
                                      <p:cBhvr>
                                        <p:cTn id="30" dur="1000" fill="hold"/>
                                        <p:tgtEl>
                                          <p:spTgt spid="7"/>
                                        </p:tgtEl>
                                        <p:attrNameLst>
                                          <p:attrName>style.rotation</p:attrName>
                                        </p:attrNameLst>
                                      </p:cBhvr>
                                      <p:tavLst>
                                        <p:tav tm="0">
                                          <p:val>
                                            <p:fltVal val="90"/>
                                          </p:val>
                                        </p:tav>
                                        <p:tav tm="100000">
                                          <p:val>
                                            <p:fltVal val="0"/>
                                          </p:val>
                                        </p:tav>
                                      </p:tavLst>
                                    </p:anim>
                                    <p:animEffect transition="in" filter="fade">
                                      <p:cBhvr>
                                        <p:cTn id="31" dur="10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1000" fill="hold"/>
                                        <p:tgtEl>
                                          <p:spTgt spid="8"/>
                                        </p:tgtEl>
                                        <p:attrNameLst>
                                          <p:attrName>ppt_w</p:attrName>
                                        </p:attrNameLst>
                                      </p:cBhvr>
                                      <p:tavLst>
                                        <p:tav tm="0">
                                          <p:val>
                                            <p:fltVal val="0"/>
                                          </p:val>
                                        </p:tav>
                                        <p:tav tm="100000">
                                          <p:val>
                                            <p:strVal val="#ppt_w"/>
                                          </p:val>
                                        </p:tav>
                                      </p:tavLst>
                                    </p:anim>
                                    <p:anim calcmode="lin" valueType="num">
                                      <p:cBhvr>
                                        <p:cTn id="37" dur="1000" fill="hold"/>
                                        <p:tgtEl>
                                          <p:spTgt spid="8"/>
                                        </p:tgtEl>
                                        <p:attrNameLst>
                                          <p:attrName>ppt_h</p:attrName>
                                        </p:attrNameLst>
                                      </p:cBhvr>
                                      <p:tavLst>
                                        <p:tav tm="0">
                                          <p:val>
                                            <p:fltVal val="0"/>
                                          </p:val>
                                        </p:tav>
                                        <p:tav tm="100000">
                                          <p:val>
                                            <p:strVal val="#ppt_h"/>
                                          </p:val>
                                        </p:tav>
                                      </p:tavLst>
                                    </p:anim>
                                    <p:anim calcmode="lin" valueType="num">
                                      <p:cBhvr>
                                        <p:cTn id="38" dur="1000" fill="hold"/>
                                        <p:tgtEl>
                                          <p:spTgt spid="8"/>
                                        </p:tgtEl>
                                        <p:attrNameLst>
                                          <p:attrName>style.rotation</p:attrName>
                                        </p:attrNameLst>
                                      </p:cBhvr>
                                      <p:tavLst>
                                        <p:tav tm="0">
                                          <p:val>
                                            <p:fltVal val="90"/>
                                          </p:val>
                                        </p:tav>
                                        <p:tav tm="100000">
                                          <p:val>
                                            <p:fltVal val="0"/>
                                          </p:val>
                                        </p:tav>
                                      </p:tavLst>
                                    </p:anim>
                                    <p:animEffect transition="in" filter="fade">
                                      <p:cBhvr>
                                        <p:cTn id="39" dur="10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p:cTn id="44" dur="1000" fill="hold"/>
                                        <p:tgtEl>
                                          <p:spTgt spid="6"/>
                                        </p:tgtEl>
                                        <p:attrNameLst>
                                          <p:attrName>ppt_w</p:attrName>
                                        </p:attrNameLst>
                                      </p:cBhvr>
                                      <p:tavLst>
                                        <p:tav tm="0">
                                          <p:val>
                                            <p:fltVal val="0"/>
                                          </p:val>
                                        </p:tav>
                                        <p:tav tm="100000">
                                          <p:val>
                                            <p:strVal val="#ppt_w"/>
                                          </p:val>
                                        </p:tav>
                                      </p:tavLst>
                                    </p:anim>
                                    <p:anim calcmode="lin" valueType="num">
                                      <p:cBhvr>
                                        <p:cTn id="45" dur="1000" fill="hold"/>
                                        <p:tgtEl>
                                          <p:spTgt spid="6"/>
                                        </p:tgtEl>
                                        <p:attrNameLst>
                                          <p:attrName>ppt_h</p:attrName>
                                        </p:attrNameLst>
                                      </p:cBhvr>
                                      <p:tavLst>
                                        <p:tav tm="0">
                                          <p:val>
                                            <p:fltVal val="0"/>
                                          </p:val>
                                        </p:tav>
                                        <p:tav tm="100000">
                                          <p:val>
                                            <p:strVal val="#ppt_h"/>
                                          </p:val>
                                        </p:tav>
                                      </p:tavLst>
                                    </p:anim>
                                    <p:anim calcmode="lin" valueType="num">
                                      <p:cBhvr>
                                        <p:cTn id="46" dur="1000" fill="hold"/>
                                        <p:tgtEl>
                                          <p:spTgt spid="6"/>
                                        </p:tgtEl>
                                        <p:attrNameLst>
                                          <p:attrName>style.rotation</p:attrName>
                                        </p:attrNameLst>
                                      </p:cBhvr>
                                      <p:tavLst>
                                        <p:tav tm="0">
                                          <p:val>
                                            <p:fltVal val="90"/>
                                          </p:val>
                                        </p:tav>
                                        <p:tav tm="100000">
                                          <p:val>
                                            <p:fltVal val="0"/>
                                          </p:val>
                                        </p:tav>
                                      </p:tavLst>
                                    </p:anim>
                                    <p:animEffect transition="in" filter="fade">
                                      <p:cBhvr>
                                        <p:cTn id="4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404664"/>
            <a:ext cx="8568952" cy="6192688"/>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ar-LB" b="1" dirty="0" smtClean="0">
                <a:solidFill>
                  <a:srgbClr val="FF0000"/>
                </a:solidFill>
              </a:rPr>
              <a:t>17- بيّن أهمية </a:t>
            </a:r>
            <a:r>
              <a:rPr lang="ar-LB" b="1" dirty="0">
                <a:solidFill>
                  <a:srgbClr val="FF0000"/>
                </a:solidFill>
              </a:rPr>
              <a:t>إ</a:t>
            </a:r>
            <a:r>
              <a:rPr lang="ar-LB" b="1" dirty="0" smtClean="0">
                <a:solidFill>
                  <a:srgbClr val="FF0000"/>
                </a:solidFill>
              </a:rPr>
              <a:t>عتماد مبدأ دوريّة الانتخابات في النظام الديمقراطي </a:t>
            </a:r>
            <a:endParaRPr lang="ar-LB" b="1" dirty="0">
              <a:solidFill>
                <a:srgbClr val="FF0000"/>
              </a:solidFill>
            </a:endParaRPr>
          </a:p>
          <a:p>
            <a:pPr marL="0" indent="0">
              <a:buNone/>
            </a:pPr>
            <a:endParaRPr lang="ar-LB" b="1" dirty="0" smtClean="0">
              <a:solidFill>
                <a:srgbClr val="FF0000"/>
              </a:solidFill>
            </a:endParaRPr>
          </a:p>
          <a:p>
            <a:pPr marL="0" indent="0">
              <a:buNone/>
            </a:pPr>
            <a:endParaRPr lang="ar-LB" b="1" dirty="0">
              <a:solidFill>
                <a:srgbClr val="FF0000"/>
              </a:solidFill>
            </a:endParaRPr>
          </a:p>
          <a:p>
            <a:pPr marL="0" indent="0">
              <a:buNone/>
            </a:pPr>
            <a:endParaRPr lang="ar-LB" b="1" dirty="0" smtClean="0">
              <a:solidFill>
                <a:srgbClr val="FF0000"/>
              </a:solidFill>
            </a:endParaRPr>
          </a:p>
          <a:p>
            <a:pPr marL="0" indent="0">
              <a:buNone/>
            </a:pPr>
            <a:endParaRPr lang="ar-LB" b="1" dirty="0">
              <a:solidFill>
                <a:srgbClr val="FF0000"/>
              </a:solidFill>
            </a:endParaRPr>
          </a:p>
          <a:p>
            <a:pPr marL="0" indent="0">
              <a:buNone/>
            </a:pPr>
            <a:endParaRPr lang="ar-LB" b="1" dirty="0" smtClean="0">
              <a:solidFill>
                <a:srgbClr val="FF0000"/>
              </a:solidFill>
            </a:endParaRPr>
          </a:p>
          <a:p>
            <a:pPr marL="0" indent="0">
              <a:buNone/>
            </a:pPr>
            <a:endParaRPr lang="ar-LB" b="1" dirty="0">
              <a:solidFill>
                <a:srgbClr val="FF0000"/>
              </a:solidFill>
            </a:endParaRPr>
          </a:p>
          <a:p>
            <a:pPr marL="0" indent="0">
              <a:buNone/>
            </a:pPr>
            <a:endParaRPr lang="ar-LB" b="1" dirty="0" smtClean="0">
              <a:solidFill>
                <a:srgbClr val="FF0000"/>
              </a:solidFill>
            </a:endParaRPr>
          </a:p>
          <a:p>
            <a:pPr marL="0" indent="0">
              <a:buNone/>
            </a:pPr>
            <a:endParaRPr lang="ar-LB" b="1" dirty="0">
              <a:solidFill>
                <a:srgbClr val="FF0000"/>
              </a:solidFill>
            </a:endParaRPr>
          </a:p>
          <a:p>
            <a:pPr marL="0" indent="0">
              <a:buNone/>
            </a:pPr>
            <a:endParaRPr lang="ar-LB" b="1" dirty="0" smtClean="0">
              <a:solidFill>
                <a:srgbClr val="FF0000"/>
              </a:solidFill>
            </a:endParaRPr>
          </a:p>
          <a:p>
            <a:pPr marL="0" indent="0">
              <a:buNone/>
            </a:pPr>
            <a:endParaRPr lang="ar-LB" b="1" dirty="0">
              <a:solidFill>
                <a:srgbClr val="FF0000"/>
              </a:solidFill>
            </a:endParaRPr>
          </a:p>
        </p:txBody>
      </p:sp>
      <p:sp>
        <p:nvSpPr>
          <p:cNvPr id="4" name="Bevel 3"/>
          <p:cNvSpPr/>
          <p:nvPr/>
        </p:nvSpPr>
        <p:spPr>
          <a:xfrm>
            <a:off x="5148064" y="1556792"/>
            <a:ext cx="2736304" cy="1872208"/>
          </a:xfrm>
          <a:prstGeom prst="bevel">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LB" sz="2800" b="1" dirty="0" smtClean="0">
                <a:solidFill>
                  <a:schemeClr val="tx1"/>
                </a:solidFill>
              </a:rPr>
              <a:t>تطبيق مبدأ المساءلة والمحاسبة </a:t>
            </a:r>
            <a:endParaRPr lang="ar-LB" sz="2800" b="1" dirty="0">
              <a:solidFill>
                <a:schemeClr val="tx1"/>
              </a:solidFill>
            </a:endParaRPr>
          </a:p>
        </p:txBody>
      </p:sp>
      <p:sp>
        <p:nvSpPr>
          <p:cNvPr id="5" name="Bevel 4"/>
          <p:cNvSpPr/>
          <p:nvPr/>
        </p:nvSpPr>
        <p:spPr>
          <a:xfrm>
            <a:off x="5128907" y="3749452"/>
            <a:ext cx="2736304" cy="1839786"/>
          </a:xfrm>
          <a:prstGeom prst="bevel">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LB" sz="2800" b="1" dirty="0" smtClean="0">
                <a:solidFill>
                  <a:schemeClr val="tx1"/>
                </a:solidFill>
              </a:rPr>
              <a:t>عدم الاستئثار بالسلطة </a:t>
            </a:r>
            <a:endParaRPr lang="ar-LB" sz="2800" b="1" dirty="0">
              <a:solidFill>
                <a:schemeClr val="tx1"/>
              </a:solidFill>
            </a:endParaRPr>
          </a:p>
        </p:txBody>
      </p:sp>
      <p:sp>
        <p:nvSpPr>
          <p:cNvPr id="6" name="Bevel 5"/>
          <p:cNvSpPr/>
          <p:nvPr/>
        </p:nvSpPr>
        <p:spPr>
          <a:xfrm>
            <a:off x="1170991" y="3747299"/>
            <a:ext cx="2736304" cy="1841939"/>
          </a:xfrm>
          <a:prstGeom prst="bevel">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LB" sz="2800" b="1" dirty="0" smtClean="0">
                <a:solidFill>
                  <a:schemeClr val="tx1"/>
                </a:solidFill>
              </a:rPr>
              <a:t>عدم التوارث السياسي</a:t>
            </a:r>
            <a:endParaRPr lang="ar-LB" sz="2800" b="1" dirty="0">
              <a:solidFill>
                <a:schemeClr val="tx1"/>
              </a:solidFill>
            </a:endParaRPr>
          </a:p>
        </p:txBody>
      </p:sp>
      <p:sp>
        <p:nvSpPr>
          <p:cNvPr id="7" name="Bevel 6"/>
          <p:cNvSpPr/>
          <p:nvPr/>
        </p:nvSpPr>
        <p:spPr>
          <a:xfrm>
            <a:off x="1187624" y="1556792"/>
            <a:ext cx="2736304" cy="1872208"/>
          </a:xfrm>
          <a:prstGeom prst="bevel">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LB" sz="2800" b="1" dirty="0" smtClean="0">
                <a:solidFill>
                  <a:schemeClr val="tx1"/>
                </a:solidFill>
              </a:rPr>
              <a:t>تجديد الحياة السياسية </a:t>
            </a:r>
            <a:endParaRPr lang="ar-LB" sz="2800" b="1" dirty="0">
              <a:solidFill>
                <a:schemeClr val="tx1"/>
              </a:solidFill>
            </a:endParaRPr>
          </a:p>
        </p:txBody>
      </p:sp>
    </p:spTree>
    <p:extLst>
      <p:ext uri="{BB962C8B-B14F-4D97-AF65-F5344CB8AC3E}">
        <p14:creationId xmlns:p14="http://schemas.microsoft.com/office/powerpoint/2010/main" val="1989671297"/>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7562" y="2920206"/>
            <a:ext cx="2428875" cy="1885950"/>
          </a:xfrm>
        </p:spPr>
      </p:pic>
      <p:sp>
        <p:nvSpPr>
          <p:cNvPr id="5" name="TextBox 4"/>
          <p:cNvSpPr txBox="1"/>
          <p:nvPr/>
        </p:nvSpPr>
        <p:spPr>
          <a:xfrm>
            <a:off x="395536" y="260648"/>
            <a:ext cx="8280920" cy="5786199"/>
          </a:xfrm>
          <a:prstGeom prst="rect">
            <a:avLst/>
          </a:prstGeom>
          <a:noFill/>
        </p:spPr>
        <p:txBody>
          <a:bodyPr wrap="square" rtlCol="1">
            <a:spAutoFit/>
          </a:bodyPr>
          <a:lstStyle/>
          <a:p>
            <a:pPr algn="ctr"/>
            <a:r>
              <a:rPr lang="ar-LB" sz="3200" b="1" u="sng" dirty="0" smtClean="0"/>
              <a:t>الانتخابات النيابيّة </a:t>
            </a:r>
          </a:p>
          <a:p>
            <a:pPr algn="ctr"/>
            <a:endParaRPr lang="ar-LB" sz="3200" b="1" u="sng" dirty="0" smtClean="0"/>
          </a:p>
          <a:p>
            <a:r>
              <a:rPr lang="ar-LB" sz="3200" b="1" dirty="0" smtClean="0">
                <a:solidFill>
                  <a:srgbClr val="FF0000"/>
                </a:solidFill>
              </a:rPr>
              <a:t>أهداف الدرس : على المتعلّم ان :</a:t>
            </a:r>
          </a:p>
          <a:p>
            <a:endParaRPr lang="ar-LB" sz="3200" b="1" dirty="0" smtClean="0">
              <a:solidFill>
                <a:srgbClr val="FF0000"/>
              </a:solidFill>
            </a:endParaRPr>
          </a:p>
          <a:p>
            <a:pPr marL="457200" indent="-457200">
              <a:buFontTx/>
              <a:buChar char="-"/>
            </a:pPr>
            <a:r>
              <a:rPr lang="ar-LB" sz="2800" b="1" dirty="0" smtClean="0"/>
              <a:t>يحدّد مفهوم الوكالة النيابية ويبين خصائصها</a:t>
            </a:r>
          </a:p>
          <a:p>
            <a:pPr marL="457200" indent="-457200">
              <a:buFontTx/>
              <a:buChar char="-"/>
            </a:pPr>
            <a:endParaRPr lang="ar-LB" sz="2800" b="1" dirty="0" smtClean="0"/>
          </a:p>
          <a:p>
            <a:pPr marL="285750" indent="-285750">
              <a:buFontTx/>
              <a:buChar char="-"/>
            </a:pPr>
            <a:r>
              <a:rPr lang="ar-LB" sz="2800" b="1" dirty="0" smtClean="0"/>
              <a:t> يبين آليّة الترشيح للإنتخابات النيابية وآليّة الرجوع عن الترشح</a:t>
            </a:r>
          </a:p>
          <a:p>
            <a:pPr marL="285750" indent="-285750">
              <a:buFontTx/>
              <a:buChar char="-"/>
            </a:pPr>
            <a:endParaRPr lang="ar-LB" sz="2800" b="1" dirty="0" smtClean="0"/>
          </a:p>
          <a:p>
            <a:pPr marL="285750" indent="-285750">
              <a:buFontTx/>
              <a:buChar char="-"/>
            </a:pPr>
            <a:r>
              <a:rPr lang="ar-LB" sz="2800" b="1" dirty="0"/>
              <a:t> </a:t>
            </a:r>
            <a:r>
              <a:rPr lang="ar-LB" sz="2800" b="1" dirty="0" smtClean="0"/>
              <a:t>يحدّد الوظائف التي لا يجوز الجمع بينها وبين الوكالة النيابية ، ويبيّن الغاية من ذلك</a:t>
            </a:r>
          </a:p>
          <a:p>
            <a:pPr marL="285750" indent="-285750">
              <a:buFontTx/>
              <a:buChar char="-"/>
            </a:pPr>
            <a:endParaRPr lang="ar-LB" sz="2800" b="1" dirty="0" smtClean="0"/>
          </a:p>
          <a:p>
            <a:pPr marL="285750" indent="-285750">
              <a:buFontTx/>
              <a:buChar char="-"/>
            </a:pPr>
            <a:r>
              <a:rPr lang="ar-LB" sz="2800" b="1" dirty="0" smtClean="0"/>
              <a:t>يعدّد مهام المجلس النيابي </a:t>
            </a:r>
          </a:p>
          <a:p>
            <a:endParaRPr lang="ar-LB" dirty="0"/>
          </a:p>
        </p:txBody>
      </p:sp>
    </p:spTree>
    <p:extLst>
      <p:ext uri="{BB962C8B-B14F-4D97-AF65-F5344CB8AC3E}">
        <p14:creationId xmlns:p14="http://schemas.microsoft.com/office/powerpoint/2010/main" val="2835994948"/>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 calcmode="lin" valueType="num">
                                      <p:cBhvr additive="base">
                                        <p:cTn id="1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 calcmode="lin" valueType="num">
                                      <p:cBhvr additive="base">
                                        <p:cTn id="1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anim calcmode="lin" valueType="num">
                                      <p:cBhvr additive="base">
                                        <p:cTn id="2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anim calcmode="lin" valueType="num">
                                      <p:cBhvr additive="base">
                                        <p:cTn id="31"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332656"/>
            <a:ext cx="8280920" cy="6264696"/>
          </a:xfr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3500000" scaled="1"/>
            <a:tileRect/>
          </a:gradFill>
        </p:spPr>
        <p:style>
          <a:lnRef idx="2">
            <a:schemeClr val="accent5"/>
          </a:lnRef>
          <a:fillRef idx="1">
            <a:schemeClr val="lt1"/>
          </a:fillRef>
          <a:effectRef idx="0">
            <a:schemeClr val="accent5"/>
          </a:effectRef>
          <a:fontRef idx="minor">
            <a:schemeClr val="dk1"/>
          </a:fontRef>
        </p:style>
        <p:txBody>
          <a:bodyPr/>
          <a:lstStyle/>
          <a:p>
            <a:pPr marL="0" indent="0">
              <a:buNone/>
            </a:pPr>
            <a:r>
              <a:rPr lang="ar-LB" sz="4000" b="1" dirty="0">
                <a:solidFill>
                  <a:srgbClr val="FF0000"/>
                </a:solidFill>
              </a:rPr>
              <a:t>1</a:t>
            </a:r>
            <a:r>
              <a:rPr lang="ar-LB" sz="4000" b="1" dirty="0" smtClean="0">
                <a:solidFill>
                  <a:srgbClr val="FF0000"/>
                </a:solidFill>
              </a:rPr>
              <a:t>- ميّز </a:t>
            </a:r>
            <a:r>
              <a:rPr lang="ar-LB" sz="4000" b="1" smtClean="0">
                <a:solidFill>
                  <a:srgbClr val="FF0000"/>
                </a:solidFill>
              </a:rPr>
              <a:t>بين الناخب والمقترع</a:t>
            </a:r>
            <a:endParaRPr lang="ar-LB" sz="4000" b="1" dirty="0" smtClean="0">
              <a:solidFill>
                <a:srgbClr val="FF0000"/>
              </a:solidFill>
            </a:endParaRPr>
          </a:p>
          <a:p>
            <a:pPr marL="0" indent="0">
              <a:buNone/>
            </a:pPr>
            <a:endParaRPr lang="ar-LB" sz="4000" b="1" dirty="0" smtClean="0">
              <a:solidFill>
                <a:srgbClr val="FF0000"/>
              </a:solidFill>
            </a:endParaRPr>
          </a:p>
          <a:p>
            <a:pPr marL="0" indent="0">
              <a:buNone/>
            </a:pPr>
            <a:r>
              <a:rPr lang="ar-LB" sz="3200" b="1" dirty="0" smtClean="0">
                <a:solidFill>
                  <a:srgbClr val="FF0000"/>
                </a:solidFill>
              </a:rPr>
              <a:t>* - الناخب : </a:t>
            </a:r>
            <a:r>
              <a:rPr lang="ar-LB" sz="2800" b="1" dirty="0" smtClean="0"/>
              <a:t>هو المواطن المدوّن اسمه في لوائح الناخبين ، ويدعى ناخباً سواء شارك او لم يشارك في العملية الانتخابيّة </a:t>
            </a:r>
          </a:p>
          <a:p>
            <a:pPr marL="0" indent="0">
              <a:buNone/>
            </a:pPr>
            <a:r>
              <a:rPr lang="ar-LB" sz="3200" b="1" dirty="0" smtClean="0">
                <a:solidFill>
                  <a:srgbClr val="FF0000"/>
                </a:solidFill>
              </a:rPr>
              <a:t>* -  المقترع : </a:t>
            </a:r>
            <a:r>
              <a:rPr lang="ar-LB" sz="2800" b="1" dirty="0" smtClean="0"/>
              <a:t>هو الناخب الذي يشارك في الانتخابات ويدلي بصوته فعلياً في صناديق الإقتراع .</a:t>
            </a:r>
          </a:p>
          <a:p>
            <a:pPr marL="457200" indent="-457200">
              <a:buFont typeface="Arial" charset="0"/>
              <a:buChar char="•"/>
            </a:pPr>
            <a:endParaRPr lang="ar-LB" dirty="0"/>
          </a:p>
          <a:p>
            <a:pPr marL="0" indent="0">
              <a:buNone/>
            </a:pPr>
            <a:r>
              <a:rPr lang="ar-LB" dirty="0"/>
              <a:t> </a:t>
            </a:r>
            <a:r>
              <a:rPr lang="ar-LB" dirty="0" smtClean="0"/>
              <a:t>          </a:t>
            </a:r>
          </a:p>
          <a:p>
            <a:pPr marL="0" indent="0">
              <a:buNone/>
            </a:pPr>
            <a:r>
              <a:rPr lang="ar-LB" dirty="0"/>
              <a:t> </a:t>
            </a:r>
            <a:r>
              <a:rPr lang="ar-LB" dirty="0" smtClean="0"/>
              <a:t>          </a:t>
            </a:r>
            <a:r>
              <a:rPr lang="ar-LB" sz="3200" b="1" dirty="0" smtClean="0"/>
              <a:t>المقترع </a:t>
            </a:r>
          </a:p>
          <a:p>
            <a:pPr marL="0" indent="0">
              <a:buNone/>
            </a:pPr>
            <a:endParaRPr lang="ar-LB" dirty="0"/>
          </a:p>
          <a:p>
            <a:pPr marL="457200" indent="-457200">
              <a:buFont typeface="Arial" charset="0"/>
              <a:buChar char="•"/>
            </a:pPr>
            <a:endParaRPr lang="ar-LB" dirty="0" smtClean="0"/>
          </a:p>
          <a:p>
            <a:pPr marL="457200" indent="-457200">
              <a:buFont typeface="Arial" charset="0"/>
              <a:buChar char="•"/>
            </a:pPr>
            <a:endParaRPr lang="ar-L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4005064"/>
            <a:ext cx="2880320" cy="2376264"/>
          </a:xfrm>
          <a:prstGeom prst="rect">
            <a:avLst/>
          </a:prstGeom>
        </p:spPr>
      </p:pic>
      <p:sp>
        <p:nvSpPr>
          <p:cNvPr id="5" name="Left Arrow 4"/>
          <p:cNvSpPr/>
          <p:nvPr/>
        </p:nvSpPr>
        <p:spPr>
          <a:xfrm>
            <a:off x="4217459" y="5088275"/>
            <a:ext cx="1800200" cy="528991"/>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LB">
              <a:solidFill>
                <a:srgbClr val="FF0000"/>
              </a:solidFill>
            </a:endParaRPr>
          </a:p>
        </p:txBody>
      </p:sp>
    </p:spTree>
    <p:extLst>
      <p:ext uri="{BB962C8B-B14F-4D97-AF65-F5344CB8AC3E}">
        <p14:creationId xmlns:p14="http://schemas.microsoft.com/office/powerpoint/2010/main" val="958836147"/>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down)">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260648"/>
            <a:ext cx="8784976" cy="6597352"/>
          </a:xfrm>
        </p:spPr>
        <p:style>
          <a:lnRef idx="2">
            <a:schemeClr val="accent4"/>
          </a:lnRef>
          <a:fillRef idx="1">
            <a:schemeClr val="lt1"/>
          </a:fillRef>
          <a:effectRef idx="0">
            <a:schemeClr val="accent4"/>
          </a:effectRef>
          <a:fontRef idx="minor">
            <a:schemeClr val="dk1"/>
          </a:fontRef>
        </p:style>
        <p:txBody>
          <a:bodyPr>
            <a:normAutofit fontScale="85000" lnSpcReduction="10000"/>
          </a:bodyPr>
          <a:lstStyle/>
          <a:p>
            <a:pPr marL="0" indent="0">
              <a:buNone/>
            </a:pPr>
            <a:r>
              <a:rPr lang="ar-LB" sz="4200" b="1" dirty="0" smtClean="0">
                <a:solidFill>
                  <a:srgbClr val="FF0000"/>
                </a:solidFill>
              </a:rPr>
              <a:t>2- حدّد مفهوم الوكالة النيابيّة ،وبيّن اربعاً من خصائصها </a:t>
            </a:r>
          </a:p>
          <a:p>
            <a:pPr marL="0" indent="0">
              <a:buNone/>
            </a:pPr>
            <a:r>
              <a:rPr lang="ar-LB" sz="3800" b="1" u="sng" dirty="0" smtClean="0">
                <a:solidFill>
                  <a:srgbClr val="FF0000"/>
                </a:solidFill>
              </a:rPr>
              <a:t>*- مفهوم الوكالة النيابية :</a:t>
            </a:r>
          </a:p>
          <a:p>
            <a:pPr marL="0" indent="0">
              <a:buNone/>
            </a:pPr>
            <a:r>
              <a:rPr lang="ar-LB" dirty="0" smtClean="0"/>
              <a:t>هي تفويض الأمة بالانتخاب ممثلين تختارهم لممارسة السلطة التشريعيّة بحيث ما يقوم به الوكيل من اعمال في ممارسة صلاحياته التي نص عليها الدستور،يعتبر كأنه صادرعن الموكل نفسه </a:t>
            </a:r>
          </a:p>
          <a:p>
            <a:pPr marL="0" indent="0">
              <a:buNone/>
            </a:pPr>
            <a:endParaRPr lang="ar-LB" dirty="0" smtClean="0"/>
          </a:p>
          <a:p>
            <a:pPr marL="0" indent="0">
              <a:buNone/>
            </a:pPr>
            <a:r>
              <a:rPr lang="ar-LB" sz="3800" b="1" u="sng" dirty="0" smtClean="0">
                <a:solidFill>
                  <a:srgbClr val="FF0000"/>
                </a:solidFill>
              </a:rPr>
              <a:t>*- </a:t>
            </a:r>
            <a:r>
              <a:rPr lang="ar-LB" sz="3800" b="1" u="sng" dirty="0" smtClean="0">
                <a:solidFill>
                  <a:srgbClr val="FF0000"/>
                </a:solidFill>
              </a:rPr>
              <a:t>خصائصها </a:t>
            </a:r>
            <a:r>
              <a:rPr lang="ar-LB" sz="3800" b="1" u="sng" dirty="0" smtClean="0">
                <a:solidFill>
                  <a:srgbClr val="FF0000"/>
                </a:solidFill>
              </a:rPr>
              <a:t>(مفاعيلها )(مقوماتها)</a:t>
            </a:r>
          </a:p>
          <a:p>
            <a:pPr marL="0" indent="0">
              <a:buNone/>
            </a:pPr>
            <a:r>
              <a:rPr lang="ar-LB" b="1" dirty="0" smtClean="0"/>
              <a:t>1- وكالة جماعية عامة </a:t>
            </a:r>
            <a:r>
              <a:rPr lang="ar-LB" dirty="0" smtClean="0"/>
              <a:t>:اي انها ليست ذات صفة فردية بل هي وكالة عامة للعمل باسم الامة جمعاء وغير قابلة للتجزئة </a:t>
            </a:r>
          </a:p>
          <a:p>
            <a:pPr marL="0" indent="0">
              <a:buNone/>
            </a:pPr>
            <a:r>
              <a:rPr lang="ar-LB" b="1" dirty="0" smtClean="0"/>
              <a:t>2- وكالة تمثيلية : </a:t>
            </a:r>
            <a:r>
              <a:rPr lang="ar-LB" dirty="0" smtClean="0"/>
              <a:t>يمارس النائب مهامه خلالها ليس باسم الناخبين الذين صوتوا له بل باسم الامة جمعاء</a:t>
            </a:r>
          </a:p>
          <a:p>
            <a:pPr marL="0" indent="0">
              <a:buNone/>
            </a:pPr>
            <a:r>
              <a:rPr lang="ar-LB" b="1" dirty="0" smtClean="0"/>
              <a:t>3- وكالة غير إلزامية </a:t>
            </a:r>
            <a:r>
              <a:rPr lang="ar-LB" dirty="0" smtClean="0"/>
              <a:t>:النائب غير مجبر لتقديم الحساب الى المواطنين لانه غير مسؤول امامهم </a:t>
            </a:r>
          </a:p>
          <a:p>
            <a:pPr marL="0" indent="0">
              <a:buNone/>
            </a:pPr>
            <a:r>
              <a:rPr lang="ar-LB" b="1" dirty="0" smtClean="0"/>
              <a:t>4- وكالة غير قابلة للنقض </a:t>
            </a:r>
            <a:r>
              <a:rPr lang="ar-LB" dirty="0" smtClean="0"/>
              <a:t>: فلا يجوز سحبها ،انما يمكن محاسبة النائب في الانتخابات المقبلة </a:t>
            </a:r>
            <a:endParaRPr lang="ar-LB" dirty="0"/>
          </a:p>
        </p:txBody>
      </p:sp>
    </p:spTree>
    <p:extLst>
      <p:ext uri="{BB962C8B-B14F-4D97-AF65-F5344CB8AC3E}">
        <p14:creationId xmlns:p14="http://schemas.microsoft.com/office/powerpoint/2010/main" val="2160737478"/>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1000"/>
                                        <p:tgtEl>
                                          <p:spTgt spid="2">
                                            <p:txEl>
                                              <p:pRg st="2" end="2"/>
                                            </p:txEl>
                                          </p:spTgt>
                                        </p:tgtEl>
                                      </p:cBhvr>
                                    </p:animEffect>
                                    <p:anim calcmode="lin" valueType="num">
                                      <p:cBhvr>
                                        <p:cTn id="13"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arn(inVertical)">
                                      <p:cBhvr>
                                        <p:cTn id="19" dur="500"/>
                                        <p:tgtEl>
                                          <p:spTgt spid="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1000"/>
                                        <p:tgtEl>
                                          <p:spTgt spid="2">
                                            <p:txEl>
                                              <p:pRg st="5" end="5"/>
                                            </p:txEl>
                                          </p:spTgt>
                                        </p:tgtEl>
                                      </p:cBhvr>
                                    </p:animEffect>
                                    <p:anim calcmode="lin" valueType="num">
                                      <p:cBhvr>
                                        <p:cTn id="25"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1000"/>
                                        <p:tgtEl>
                                          <p:spTgt spid="2">
                                            <p:txEl>
                                              <p:pRg st="6" end="6"/>
                                            </p:txEl>
                                          </p:spTgt>
                                        </p:tgtEl>
                                      </p:cBhvr>
                                    </p:animEffect>
                                    <p:anim calcmode="lin" valueType="num">
                                      <p:cBhvr>
                                        <p:cTn id="32"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
                                            <p:txEl>
                                              <p:pRg st="7" end="7"/>
                                            </p:txEl>
                                          </p:spTgt>
                                        </p:tgtEl>
                                        <p:attrNameLst>
                                          <p:attrName>style.visibility</p:attrName>
                                        </p:attrNameLst>
                                      </p:cBhvr>
                                      <p:to>
                                        <p:strVal val="visible"/>
                                      </p:to>
                                    </p:set>
                                    <p:animEffect transition="in" filter="fade">
                                      <p:cBhvr>
                                        <p:cTn id="38" dur="1000"/>
                                        <p:tgtEl>
                                          <p:spTgt spid="2">
                                            <p:txEl>
                                              <p:pRg st="7" end="7"/>
                                            </p:txEl>
                                          </p:spTgt>
                                        </p:tgtEl>
                                      </p:cBhvr>
                                    </p:animEffect>
                                    <p:anim calcmode="lin" valueType="num">
                                      <p:cBhvr>
                                        <p:cTn id="39"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Effect transition="in" filter="fade">
                                      <p:cBhvr>
                                        <p:cTn id="45" dur="1000"/>
                                        <p:tgtEl>
                                          <p:spTgt spid="2">
                                            <p:txEl>
                                              <p:pRg st="8" end="8"/>
                                            </p:txEl>
                                          </p:spTgt>
                                        </p:tgtEl>
                                      </p:cBhvr>
                                    </p:animEffect>
                                    <p:anim calcmode="lin" valueType="num">
                                      <p:cBhvr>
                                        <p:cTn id="46"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47"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712968" cy="6480720"/>
          </a:xfrm>
        </p:spPr>
        <p:style>
          <a:lnRef idx="2">
            <a:schemeClr val="accent4"/>
          </a:lnRef>
          <a:fillRef idx="1">
            <a:schemeClr val="lt1"/>
          </a:fillRef>
          <a:effectRef idx="0">
            <a:schemeClr val="accent4"/>
          </a:effectRef>
          <a:fontRef idx="minor">
            <a:schemeClr val="dk1"/>
          </a:fontRef>
        </p:style>
        <p:txBody>
          <a:bodyPr>
            <a:normAutofit fontScale="92500" lnSpcReduction="10000"/>
          </a:bodyPr>
          <a:lstStyle/>
          <a:p>
            <a:pPr marL="0" indent="0">
              <a:buNone/>
            </a:pPr>
            <a:r>
              <a:rPr lang="ar-LB" b="1" dirty="0" smtClean="0">
                <a:solidFill>
                  <a:schemeClr val="tx1"/>
                </a:solidFill>
              </a:rPr>
              <a:t>3- تحدد القوانين عدد المقاعد النيابية في المجلس النيابي وتوزع هذه المقاعد على دوائر انتخابية </a:t>
            </a:r>
          </a:p>
          <a:p>
            <a:pPr>
              <a:buFont typeface="Arial" charset="0"/>
              <a:buChar char="•"/>
            </a:pPr>
            <a:r>
              <a:rPr lang="ar-LB" b="1" dirty="0" smtClean="0">
                <a:solidFill>
                  <a:srgbClr val="FF0000"/>
                </a:solidFill>
              </a:rPr>
              <a:t>حدد عدد المقاعد النيابية ،وبين اسس توزيعها وفق القوانين المرعية الاجراء، واهمية هذا التوزيع </a:t>
            </a:r>
          </a:p>
          <a:p>
            <a:pPr>
              <a:buFontTx/>
              <a:buChar char="-"/>
            </a:pPr>
            <a:r>
              <a:rPr lang="ar-LB" sz="2800" b="1" dirty="0" smtClean="0">
                <a:solidFill>
                  <a:schemeClr val="tx1"/>
                </a:solidFill>
              </a:rPr>
              <a:t>يضم المجلس النيابي اللبناني بموجب قانون الانتخاب </a:t>
            </a:r>
            <a:r>
              <a:rPr lang="ar-LB" sz="2800" b="1" u="sng" dirty="0" smtClean="0">
                <a:solidFill>
                  <a:schemeClr val="tx1"/>
                </a:solidFill>
              </a:rPr>
              <a:t>128</a:t>
            </a:r>
            <a:r>
              <a:rPr lang="ar-LB" sz="2800" b="1" dirty="0" smtClean="0">
                <a:solidFill>
                  <a:schemeClr val="tx1"/>
                </a:solidFill>
              </a:rPr>
              <a:t> مقعدا موزعة وفق الدستور (المادة 24)ما لم يضع المجلس النيابي قانونا اخر خارج القيد الطائفي على الشكل التالي :</a:t>
            </a:r>
          </a:p>
          <a:p>
            <a:pPr marL="0" indent="0">
              <a:buNone/>
            </a:pPr>
            <a:r>
              <a:rPr lang="ar-LB" sz="2800" b="1" dirty="0" smtClean="0">
                <a:solidFill>
                  <a:schemeClr val="tx1"/>
                </a:solidFill>
              </a:rPr>
              <a:t>- بالتساوي بين المسلمين والمسيحيين (64 مسلما 64 مسيحيا )</a:t>
            </a:r>
          </a:p>
          <a:p>
            <a:pPr>
              <a:buFontTx/>
              <a:buChar char="-"/>
            </a:pPr>
            <a:r>
              <a:rPr lang="ar-LB" sz="2800" b="1" dirty="0" smtClean="0">
                <a:solidFill>
                  <a:schemeClr val="tx1"/>
                </a:solidFill>
              </a:rPr>
              <a:t>نسبياً بين طوائف كل من الفئتين </a:t>
            </a:r>
          </a:p>
          <a:p>
            <a:pPr>
              <a:buFontTx/>
              <a:buChar char="-"/>
            </a:pPr>
            <a:r>
              <a:rPr lang="ar-LB" sz="2800" b="1" dirty="0" smtClean="0">
                <a:solidFill>
                  <a:schemeClr val="tx1"/>
                </a:solidFill>
              </a:rPr>
              <a:t>نسبياً بين المناطق</a:t>
            </a:r>
          </a:p>
          <a:p>
            <a:pPr>
              <a:buFont typeface="Arial" charset="0"/>
              <a:buChar char="•"/>
            </a:pPr>
            <a:r>
              <a:rPr lang="ar-LB" b="1" u="sng" dirty="0" smtClean="0">
                <a:solidFill>
                  <a:srgbClr val="FF0000"/>
                </a:solidFill>
              </a:rPr>
              <a:t>اهمية هذا التوزيع :</a:t>
            </a:r>
          </a:p>
          <a:p>
            <a:pPr marL="0" indent="0">
              <a:buNone/>
            </a:pPr>
            <a:r>
              <a:rPr lang="ar-LB" sz="2800" b="1" dirty="0" smtClean="0">
                <a:solidFill>
                  <a:schemeClr val="tx1"/>
                </a:solidFill>
              </a:rPr>
              <a:t>-الحفاظ على التوازن الطائفي </a:t>
            </a:r>
          </a:p>
          <a:p>
            <a:pPr marL="0" indent="0">
              <a:buNone/>
            </a:pPr>
            <a:r>
              <a:rPr lang="ar-LB" sz="2800" b="1" dirty="0" smtClean="0">
                <a:solidFill>
                  <a:schemeClr val="tx1"/>
                </a:solidFill>
              </a:rPr>
              <a:t>-تأمين الوفاق الوطني</a:t>
            </a:r>
          </a:p>
          <a:p>
            <a:pPr marL="0" indent="0">
              <a:buNone/>
            </a:pPr>
            <a:r>
              <a:rPr lang="ar-LB" sz="2800" b="1" dirty="0" smtClean="0">
                <a:solidFill>
                  <a:schemeClr val="tx1"/>
                </a:solidFill>
              </a:rPr>
              <a:t>-الحفاظ على الديمقراطية التوافقية </a:t>
            </a:r>
          </a:p>
          <a:p>
            <a:pPr marL="0" indent="0">
              <a:buNone/>
            </a:pPr>
            <a:endParaRPr lang="ar-LB" sz="2800" b="1" dirty="0" smtClean="0">
              <a:solidFill>
                <a:srgbClr val="FF0000"/>
              </a:solidFill>
            </a:endParaRPr>
          </a:p>
        </p:txBody>
      </p:sp>
    </p:spTree>
    <p:extLst>
      <p:ext uri="{BB962C8B-B14F-4D97-AF65-F5344CB8AC3E}">
        <p14:creationId xmlns:p14="http://schemas.microsoft.com/office/powerpoint/2010/main" val="1872002326"/>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p:cTn id="1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 calcmode="lin" valueType="num">
                                      <p:cBhvr>
                                        <p:cTn id="28"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p:cTn id="35"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6"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37"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38" dur="10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p:cTn id="43"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5" dur="500"/>
                                        <p:tgtEl>
                                          <p:spTgt spid="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 calcmode="lin" valueType="num">
                                      <p:cBhvr>
                                        <p:cTn id="50"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1"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 calcmode="lin" valueType="num">
                                      <p:cBhvr>
                                        <p:cTn id="57"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58"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5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8640960" cy="6336704"/>
          </a:xfrm>
        </p:spPr>
        <p:style>
          <a:lnRef idx="2">
            <a:schemeClr val="accent5"/>
          </a:lnRef>
          <a:fillRef idx="1">
            <a:schemeClr val="lt1"/>
          </a:fillRef>
          <a:effectRef idx="0">
            <a:schemeClr val="accent5"/>
          </a:effectRef>
          <a:fontRef idx="minor">
            <a:schemeClr val="dk1"/>
          </a:fontRef>
        </p:style>
        <p:txBody>
          <a:bodyPr>
            <a:normAutofit lnSpcReduction="10000"/>
          </a:bodyPr>
          <a:lstStyle/>
          <a:p>
            <a:pPr marL="0" indent="0">
              <a:buNone/>
            </a:pPr>
            <a:r>
              <a:rPr lang="ar-LB" sz="2800" b="1" dirty="0" smtClean="0">
                <a:solidFill>
                  <a:srgbClr val="FF0000"/>
                </a:solidFill>
              </a:rPr>
              <a:t>4- يعتمد نظام الانتخاب في لبنان مبدأ الهيئة الناخبة الواحدة ،اشرح مبدأ الهيئة الناخبة الواحدة ،وبيّن اهميته على الصعيد الوطني (الفائدة من اعتماده )(الغاية)</a:t>
            </a:r>
          </a:p>
          <a:p>
            <a:pPr marL="0" indent="0">
              <a:buNone/>
            </a:pPr>
            <a:endParaRPr lang="ar-LB" sz="2800" b="1" dirty="0" smtClean="0">
              <a:solidFill>
                <a:srgbClr val="FF0000"/>
              </a:solidFill>
            </a:endParaRPr>
          </a:p>
          <a:p>
            <a:pPr marL="0" indent="0">
              <a:buNone/>
            </a:pPr>
            <a:r>
              <a:rPr lang="ar-LB" sz="2800" b="1" u="sng" dirty="0" smtClean="0">
                <a:solidFill>
                  <a:srgbClr val="FF0000"/>
                </a:solidFill>
              </a:rPr>
              <a:t> * - مبدأ الهيئة الناخبة الوحدة :</a:t>
            </a:r>
          </a:p>
          <a:p>
            <a:pPr marL="0" indent="0">
              <a:buNone/>
            </a:pPr>
            <a:r>
              <a:rPr lang="ar-LB" sz="2600" b="1" dirty="0" smtClean="0"/>
              <a:t>مبدأ يقترع بموجبه الناخبون على اختلاف انتماءاتهم الدينية والطائفية للمرشحين عن مختلف المقاعد المخصصة لطوائفهم وذلك على اساس ان النائب يمثل الأمة جمعاء وليس الطائفة التي ينتمى لها .</a:t>
            </a:r>
          </a:p>
          <a:p>
            <a:pPr marL="0" indent="0">
              <a:buNone/>
            </a:pPr>
            <a:endParaRPr lang="ar-LB" sz="2600" b="1" dirty="0" smtClean="0"/>
          </a:p>
          <a:p>
            <a:pPr marL="0" indent="0">
              <a:buNone/>
            </a:pPr>
            <a:r>
              <a:rPr lang="ar-LB" sz="2800" b="1" u="sng" dirty="0" smtClean="0">
                <a:solidFill>
                  <a:srgbClr val="FF0000"/>
                </a:solidFill>
              </a:rPr>
              <a:t> *- اهمية هذا المبدأ على الصعيد الوطني (الغاية)</a:t>
            </a:r>
          </a:p>
          <a:p>
            <a:pPr>
              <a:buFontTx/>
              <a:buChar char="-"/>
            </a:pPr>
            <a:r>
              <a:rPr lang="ar-LB" sz="2600" b="1" dirty="0" smtClean="0"/>
              <a:t>قيام تكتلات انتخابية تضم في الدائرة المختلطة طوائفياً ناخبين من مختلف الطوائف .</a:t>
            </a:r>
          </a:p>
          <a:p>
            <a:pPr>
              <a:buFontTx/>
              <a:buChar char="-"/>
            </a:pPr>
            <a:r>
              <a:rPr lang="ar-LB" sz="2600" b="1" dirty="0" smtClean="0"/>
              <a:t>يجعل النائب مرتبطاً بقاعدة شعبية متعددة الطوائف </a:t>
            </a:r>
          </a:p>
          <a:p>
            <a:pPr>
              <a:buFontTx/>
              <a:buChar char="-"/>
            </a:pPr>
            <a:r>
              <a:rPr lang="ar-LB" sz="2600" b="1" dirty="0" smtClean="0"/>
              <a:t>يُسهم في ترسيخ الوحدة الوطنيّة </a:t>
            </a:r>
          </a:p>
          <a:p>
            <a:pPr marL="0" indent="0">
              <a:buNone/>
            </a:pPr>
            <a:endParaRPr lang="ar-LB" sz="2800" b="1" dirty="0" smtClean="0"/>
          </a:p>
        </p:txBody>
      </p:sp>
    </p:spTree>
    <p:extLst>
      <p:ext uri="{BB962C8B-B14F-4D97-AF65-F5344CB8AC3E}">
        <p14:creationId xmlns:p14="http://schemas.microsoft.com/office/powerpoint/2010/main" val="2227174898"/>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heel(1)">
                                      <p:cBhvr>
                                        <p:cTn id="7" dur="2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heel(1)">
                                      <p:cBhvr>
                                        <p:cTn id="17" dur="20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ircle(in)">
                                      <p:cBhvr>
                                        <p:cTn id="22" dur="2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circle(in)">
                                      <p:cBhvr>
                                        <p:cTn id="27" dur="20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circle(in)">
                                      <p:cBhvr>
                                        <p:cTn id="32"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04664"/>
            <a:ext cx="8496944" cy="6048672"/>
          </a:xfrm>
        </p:spPr>
        <p:style>
          <a:lnRef idx="2">
            <a:schemeClr val="accent5"/>
          </a:lnRef>
          <a:fillRef idx="1">
            <a:schemeClr val="lt1"/>
          </a:fillRef>
          <a:effectRef idx="0">
            <a:schemeClr val="accent5"/>
          </a:effectRef>
          <a:fontRef idx="minor">
            <a:schemeClr val="dk1"/>
          </a:fontRef>
        </p:style>
        <p:txBody>
          <a:bodyPr/>
          <a:lstStyle/>
          <a:p>
            <a:pPr marL="0" indent="0">
              <a:buNone/>
            </a:pPr>
            <a:r>
              <a:rPr lang="ar-LB" b="1" dirty="0" smtClean="0">
                <a:solidFill>
                  <a:srgbClr val="FF0000"/>
                </a:solidFill>
              </a:rPr>
              <a:t>5- عرّف بالدائرة الانتخابية ، وبيّن اثر اعتماد الدوائر الصغرى على مبدأ الهيئة الناخبة </a:t>
            </a:r>
          </a:p>
          <a:p>
            <a:pPr marL="0" indent="0">
              <a:buNone/>
            </a:pPr>
            <a:endParaRPr lang="ar-LB" b="1" dirty="0" smtClean="0">
              <a:solidFill>
                <a:srgbClr val="FF0000"/>
              </a:solidFill>
            </a:endParaRPr>
          </a:p>
          <a:p>
            <a:pPr marL="0" indent="0">
              <a:buNone/>
            </a:pPr>
            <a:r>
              <a:rPr lang="ar-LB" sz="2800" b="1" u="sng" dirty="0" smtClean="0">
                <a:solidFill>
                  <a:srgbClr val="FF0000"/>
                </a:solidFill>
              </a:rPr>
              <a:t>الدوائر الانتخابية : </a:t>
            </a:r>
          </a:p>
          <a:p>
            <a:pPr marL="0" indent="0">
              <a:buNone/>
            </a:pPr>
            <a:r>
              <a:rPr lang="ar-LB" sz="2800" b="1" dirty="0" smtClean="0"/>
              <a:t>هي مناطق محددة جغرافيا يخصص لكل منها عدد من المقاعد النيابية توزع في لبنان على الطوائف الموجودة في الدائرة الانتخابية </a:t>
            </a:r>
          </a:p>
          <a:p>
            <a:pPr marL="0" indent="0">
              <a:buNone/>
            </a:pPr>
            <a:endParaRPr lang="ar-LB" sz="2800" b="1" dirty="0" smtClean="0"/>
          </a:p>
          <a:p>
            <a:pPr marL="0" indent="0">
              <a:buNone/>
            </a:pPr>
            <a:r>
              <a:rPr lang="ar-LB" sz="2800" b="1" u="sng" dirty="0" smtClean="0">
                <a:solidFill>
                  <a:srgbClr val="FF0000"/>
                </a:solidFill>
              </a:rPr>
              <a:t>الأثر: </a:t>
            </a:r>
          </a:p>
          <a:p>
            <a:pPr marL="0" indent="0">
              <a:buNone/>
            </a:pPr>
            <a:r>
              <a:rPr lang="ar-LB" sz="2800" b="1" dirty="0" smtClean="0"/>
              <a:t>ان اعتماد الدوائر الصغرى بما تمثل من اطار طائفي واحد في كثير من الاحيان ورقعة جغرافية ضيقة في الغالب يحد من اهمية مبدأ الهيئة الناخبة الواحدة وتجعل التمثيل اقرب الى المناطقي منه الى الوطنية .</a:t>
            </a:r>
            <a:endParaRPr lang="ar-LB" sz="2800" b="1" dirty="0"/>
          </a:p>
        </p:txBody>
      </p:sp>
    </p:spTree>
    <p:extLst>
      <p:ext uri="{BB962C8B-B14F-4D97-AF65-F5344CB8AC3E}">
        <p14:creationId xmlns:p14="http://schemas.microsoft.com/office/powerpoint/2010/main" val="1792311230"/>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p:cTn id="1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p:cTn id="23"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p:cTn id="31"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544616"/>
          </a:xfrm>
        </p:spPr>
        <p:style>
          <a:lnRef idx="2">
            <a:schemeClr val="accent4"/>
          </a:lnRef>
          <a:fillRef idx="1">
            <a:schemeClr val="lt1"/>
          </a:fillRef>
          <a:effectRef idx="0">
            <a:schemeClr val="accent4"/>
          </a:effectRef>
          <a:fontRef idx="minor">
            <a:schemeClr val="dk1"/>
          </a:fontRef>
        </p:style>
        <p:txBody>
          <a:bodyPr/>
          <a:lstStyle/>
          <a:p>
            <a:pPr marL="0" indent="0">
              <a:buNone/>
            </a:pPr>
            <a:endParaRPr lang="ar-LB" b="1" dirty="0" smtClean="0">
              <a:solidFill>
                <a:srgbClr val="FF0000"/>
              </a:solidFill>
            </a:endParaRPr>
          </a:p>
          <a:p>
            <a:pPr marL="0" indent="0">
              <a:buNone/>
            </a:pPr>
            <a:r>
              <a:rPr lang="ar-LB" b="1" dirty="0">
                <a:solidFill>
                  <a:srgbClr val="FF0000"/>
                </a:solidFill>
              </a:rPr>
              <a:t>6</a:t>
            </a:r>
            <a:r>
              <a:rPr lang="ar-LB" b="1" dirty="0" smtClean="0">
                <a:solidFill>
                  <a:srgbClr val="FF0000"/>
                </a:solidFill>
              </a:rPr>
              <a:t>- بيّن كيفيّة الدعوة للانتخابات النيابيّة :</a:t>
            </a:r>
          </a:p>
          <a:p>
            <a:pPr marL="0" indent="0">
              <a:buNone/>
            </a:pPr>
            <a:endParaRPr lang="ar-LB" dirty="0" smtClean="0"/>
          </a:p>
          <a:p>
            <a:pPr>
              <a:buFontTx/>
              <a:buChar char="-"/>
            </a:pPr>
            <a:r>
              <a:rPr lang="ar-LB" b="1" dirty="0" smtClean="0"/>
              <a:t>تجري الانتخابات العامة لتجديد هيئة المجلس في خلال ال60 يوماً السابقة لانتهاء مدة النيابة </a:t>
            </a:r>
          </a:p>
          <a:p>
            <a:pPr>
              <a:buFontTx/>
              <a:buChar char="-"/>
            </a:pPr>
            <a:r>
              <a:rPr lang="ar-LB" b="1" dirty="0" smtClean="0"/>
              <a:t>وتدعى الهيئات الناخبة بمرسوم وتكون المهلة بين تاريخ نشر المرسوم واجتماع الهيئات الناخبة 90 يوماً على الأقل </a:t>
            </a:r>
            <a:endParaRPr lang="ar-LB" b="1" dirty="0"/>
          </a:p>
        </p:txBody>
      </p:sp>
    </p:spTree>
    <p:extLst>
      <p:ext uri="{BB962C8B-B14F-4D97-AF65-F5344CB8AC3E}">
        <p14:creationId xmlns:p14="http://schemas.microsoft.com/office/powerpoint/2010/main" val="849917418"/>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p:cTn id="7"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p:cTn id="15"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04664"/>
            <a:ext cx="8496944" cy="6120680"/>
          </a:xfrm>
        </p:spPr>
        <p:style>
          <a:lnRef idx="2">
            <a:schemeClr val="accent5"/>
          </a:lnRef>
          <a:fillRef idx="1">
            <a:schemeClr val="lt1"/>
          </a:fillRef>
          <a:effectRef idx="0">
            <a:schemeClr val="accent5"/>
          </a:effectRef>
          <a:fontRef idx="minor">
            <a:schemeClr val="dk1"/>
          </a:fontRef>
        </p:style>
        <p:txBody>
          <a:bodyPr/>
          <a:lstStyle/>
          <a:p>
            <a:pPr marL="0" indent="0">
              <a:buNone/>
            </a:pPr>
            <a:r>
              <a:rPr lang="ar-LB" sz="3600" b="1" dirty="0" smtClean="0">
                <a:solidFill>
                  <a:srgbClr val="FF0000"/>
                </a:solidFill>
              </a:rPr>
              <a:t>7- حدّد شروط الترشيح للانتخابات النيابيّة :</a:t>
            </a:r>
          </a:p>
          <a:p>
            <a:pPr marL="0" indent="0">
              <a:buNone/>
            </a:pPr>
            <a:endParaRPr lang="ar-LB" dirty="0"/>
          </a:p>
          <a:p>
            <a:pPr marL="0" indent="0">
              <a:buNone/>
            </a:pPr>
            <a:endParaRPr lang="ar-LB" dirty="0" smtClean="0"/>
          </a:p>
          <a:p>
            <a:pPr marL="0" indent="0">
              <a:buNone/>
            </a:pPr>
            <a:endParaRPr lang="ar-LB" dirty="0"/>
          </a:p>
          <a:p>
            <a:pPr marL="0" indent="0">
              <a:buNone/>
            </a:pPr>
            <a:endParaRPr lang="ar-LB" dirty="0" smtClean="0"/>
          </a:p>
          <a:p>
            <a:pPr marL="0" indent="0">
              <a:buNone/>
            </a:pPr>
            <a:endParaRPr lang="ar-LB" dirty="0"/>
          </a:p>
          <a:p>
            <a:pPr marL="0" indent="0">
              <a:buNone/>
            </a:pPr>
            <a:endParaRPr lang="ar-LB" dirty="0" smtClean="0"/>
          </a:p>
          <a:p>
            <a:pPr marL="0" indent="0">
              <a:buNone/>
            </a:pPr>
            <a:endParaRPr lang="ar-LB" dirty="0"/>
          </a:p>
          <a:p>
            <a:pPr marL="0" indent="0">
              <a:buNone/>
            </a:pPr>
            <a:endParaRPr lang="ar-LB" dirty="0" smtClean="0"/>
          </a:p>
          <a:p>
            <a:pPr marL="0" indent="0">
              <a:buNone/>
            </a:pPr>
            <a:r>
              <a:rPr lang="ar-LB" b="1" u="sng" dirty="0" smtClean="0"/>
              <a:t>ملاحظة : موانع الترشح هي عكس شروط الترشيح</a:t>
            </a:r>
          </a:p>
        </p:txBody>
      </p:sp>
      <p:sp>
        <p:nvSpPr>
          <p:cNvPr id="4" name="Bevel 3"/>
          <p:cNvSpPr/>
          <p:nvPr/>
        </p:nvSpPr>
        <p:spPr>
          <a:xfrm>
            <a:off x="5076056" y="1340768"/>
            <a:ext cx="2592288" cy="197306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LB" sz="2800" b="1" dirty="0" smtClean="0">
                <a:solidFill>
                  <a:schemeClr val="tx1"/>
                </a:solidFill>
              </a:rPr>
              <a:t>ان يكون المرشح لبنانياً </a:t>
            </a:r>
            <a:endParaRPr lang="ar-LB" sz="2800" b="1" dirty="0">
              <a:solidFill>
                <a:schemeClr val="tx1"/>
              </a:solidFill>
            </a:endParaRPr>
          </a:p>
        </p:txBody>
      </p:sp>
      <p:sp>
        <p:nvSpPr>
          <p:cNvPr id="6" name="Bevel 5"/>
          <p:cNvSpPr/>
          <p:nvPr/>
        </p:nvSpPr>
        <p:spPr>
          <a:xfrm>
            <a:off x="6156176" y="3645024"/>
            <a:ext cx="2592288" cy="194421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LB" sz="2800" b="1" dirty="0" smtClean="0">
                <a:solidFill>
                  <a:schemeClr val="tx1"/>
                </a:solidFill>
              </a:rPr>
              <a:t>ان يكون المرشح أتم ال25 من العمر</a:t>
            </a:r>
            <a:endParaRPr lang="ar-LB" sz="2800" b="1" dirty="0">
              <a:solidFill>
                <a:schemeClr val="tx1"/>
              </a:solidFill>
            </a:endParaRPr>
          </a:p>
        </p:txBody>
      </p:sp>
      <p:sp>
        <p:nvSpPr>
          <p:cNvPr id="7" name="Bevel 6"/>
          <p:cNvSpPr/>
          <p:nvPr/>
        </p:nvSpPr>
        <p:spPr>
          <a:xfrm>
            <a:off x="3347864" y="3645024"/>
            <a:ext cx="2592288" cy="194421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LB" sz="2400" b="1" dirty="0" smtClean="0">
                <a:solidFill>
                  <a:schemeClr val="tx1"/>
                </a:solidFill>
              </a:rPr>
              <a:t>ان يكون المرشح متمتعا بحقوقه المدنية والسياسية </a:t>
            </a:r>
            <a:endParaRPr lang="ar-LB" sz="2400" b="1" dirty="0">
              <a:solidFill>
                <a:schemeClr val="tx1"/>
              </a:solidFill>
            </a:endParaRPr>
          </a:p>
        </p:txBody>
      </p:sp>
      <p:sp>
        <p:nvSpPr>
          <p:cNvPr id="8" name="Bevel 7"/>
          <p:cNvSpPr/>
          <p:nvPr/>
        </p:nvSpPr>
        <p:spPr>
          <a:xfrm>
            <a:off x="467544" y="3645024"/>
            <a:ext cx="2592288" cy="194421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LB" sz="2000" b="1" dirty="0" smtClean="0">
                <a:solidFill>
                  <a:schemeClr val="tx1"/>
                </a:solidFill>
              </a:rPr>
              <a:t>لا يجوز انتخاب المجنّس بالجنسية اللبنانية الا بعد انقضاء عشر سنوات على تجنّسه</a:t>
            </a:r>
            <a:endParaRPr lang="ar-LB" sz="2000" b="1" dirty="0">
              <a:solidFill>
                <a:schemeClr val="tx1"/>
              </a:solidFill>
            </a:endParaRPr>
          </a:p>
        </p:txBody>
      </p:sp>
      <p:sp>
        <p:nvSpPr>
          <p:cNvPr id="9" name="Bevel 8"/>
          <p:cNvSpPr/>
          <p:nvPr/>
        </p:nvSpPr>
        <p:spPr>
          <a:xfrm>
            <a:off x="1331640" y="1340768"/>
            <a:ext cx="2736304" cy="197306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LB" sz="2400" b="1" dirty="0" smtClean="0">
              <a:solidFill>
                <a:schemeClr val="tx1"/>
              </a:solidFill>
            </a:endParaRPr>
          </a:p>
          <a:p>
            <a:pPr algn="ctr"/>
            <a:r>
              <a:rPr lang="ar-LB" sz="2400" b="1" dirty="0" smtClean="0">
                <a:solidFill>
                  <a:schemeClr val="tx1"/>
                </a:solidFill>
              </a:rPr>
              <a:t>ان يكون المرشح مقيداً في قائمة الناخبين </a:t>
            </a:r>
          </a:p>
          <a:p>
            <a:pPr algn="ctr"/>
            <a:endParaRPr lang="ar-LB" dirty="0"/>
          </a:p>
        </p:txBody>
      </p:sp>
    </p:spTree>
    <p:extLst>
      <p:ext uri="{BB962C8B-B14F-4D97-AF65-F5344CB8AC3E}">
        <p14:creationId xmlns:p14="http://schemas.microsoft.com/office/powerpoint/2010/main" val="2038218072"/>
      </p:ext>
    </p:extLst>
  </p:cSld>
  <p:clrMapOvr>
    <a:masterClrMapping/>
  </p:clrMapOvr>
  <mc:AlternateContent xmlns:mc="http://schemas.openxmlformats.org/markup-compatibility/2006" xmlns:p14="http://schemas.microsoft.com/office/powerpoint/2010/main">
    <mc:Choice Requires="p14">
      <p:transition spd="slow" p14:dur="1200">
        <p14:prism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p:cTn id="37"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3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Lst>
  </p:timing>
</p:sld>
</file>

<file path=ppt/theme/theme1.xml><?xml version="1.0" encoding="utf-8"?>
<a:theme xmlns:a="http://schemas.openxmlformats.org/drawingml/2006/main" name="Office Theme">
  <a:themeElements>
    <a:clrScheme name="Custom 5">
      <a:dk1>
        <a:srgbClr val="000000"/>
      </a:dk1>
      <a:lt1>
        <a:srgbClr val="D9D9D9"/>
      </a:lt1>
      <a:dk2>
        <a:srgbClr val="434342"/>
      </a:dk2>
      <a:lt2>
        <a:srgbClr val="FF0000"/>
      </a:lt2>
      <a:accent1>
        <a:srgbClr val="FF0000"/>
      </a:accent1>
      <a:accent2>
        <a:srgbClr val="FF0000"/>
      </a:accent2>
      <a:accent3>
        <a:srgbClr val="FF0000"/>
      </a:accent3>
      <a:accent4>
        <a:srgbClr val="FF0000"/>
      </a:accent4>
      <a:accent5>
        <a:srgbClr val="FF0000"/>
      </a:accent5>
      <a:accent6>
        <a:srgbClr val="FF0000"/>
      </a:accent6>
      <a:hlink>
        <a:srgbClr val="FF00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344</TotalTime>
  <Words>1365</Words>
  <Application>Microsoft Office PowerPoint</Application>
  <PresentationFormat>On-screen Show (4:3)</PresentationFormat>
  <Paragraphs>166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SACC - ANAS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DR.Ahmed Saker</dc:creator>
  <cp:lastModifiedBy>USER</cp:lastModifiedBy>
  <cp:revision>36</cp:revision>
  <dcterms:created xsi:type="dcterms:W3CDTF">2020-09-21T11:46:07Z</dcterms:created>
  <dcterms:modified xsi:type="dcterms:W3CDTF">2021-06-07T14:41:23Z</dcterms:modified>
</cp:coreProperties>
</file>