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73" r:id="rId7"/>
    <p:sldId id="271" r:id="rId8"/>
    <p:sldId id="27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FDD45-D4A7-4B30-851B-DEE3AD867E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D109DF-A5D1-4C11-B376-DD2DCBAD5C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A2EE5E-7355-466E-8522-5EC887769B9C}"/>
              </a:ext>
            </a:extLst>
          </p:cNvPr>
          <p:cNvSpPr>
            <a:spLocks noGrp="1"/>
          </p:cNvSpPr>
          <p:nvPr>
            <p:ph type="dt" sz="half" idx="10"/>
          </p:nvPr>
        </p:nvSpPr>
        <p:spPr/>
        <p:txBody>
          <a:bodyPr/>
          <a:lstStyle/>
          <a:p>
            <a:fld id="{CD84FE5E-7F19-4192-B4AA-D25193C332C1}" type="datetimeFigureOut">
              <a:rPr lang="en-US" smtClean="0"/>
              <a:t>12/16/2023</a:t>
            </a:fld>
            <a:endParaRPr lang="en-US"/>
          </a:p>
        </p:txBody>
      </p:sp>
      <p:sp>
        <p:nvSpPr>
          <p:cNvPr id="5" name="Footer Placeholder 4">
            <a:extLst>
              <a:ext uri="{FF2B5EF4-FFF2-40B4-BE49-F238E27FC236}">
                <a16:creationId xmlns:a16="http://schemas.microsoft.com/office/drawing/2014/main" id="{3B738F77-EBB0-4A81-93FD-4788DCAC4F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FA1498-189B-426A-BF76-8F4F614D832D}"/>
              </a:ext>
            </a:extLst>
          </p:cNvPr>
          <p:cNvSpPr>
            <a:spLocks noGrp="1"/>
          </p:cNvSpPr>
          <p:nvPr>
            <p:ph type="sldNum" sz="quarter" idx="12"/>
          </p:nvPr>
        </p:nvSpPr>
        <p:spPr/>
        <p:txBody>
          <a:bodyPr/>
          <a:lstStyle/>
          <a:p>
            <a:fld id="{94D01464-D573-4F3E-BD25-B96D6DACE847}" type="slidenum">
              <a:rPr lang="en-US" smtClean="0"/>
              <a:t>‹#›</a:t>
            </a:fld>
            <a:endParaRPr lang="en-US"/>
          </a:p>
        </p:txBody>
      </p:sp>
    </p:spTree>
    <p:extLst>
      <p:ext uri="{BB962C8B-B14F-4D97-AF65-F5344CB8AC3E}">
        <p14:creationId xmlns:p14="http://schemas.microsoft.com/office/powerpoint/2010/main" val="156360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2EAD3-5B7C-4494-9A81-B771D4B670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6009A0-8653-459D-BEC2-4BCD689C0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08F498-79B6-407C-BD39-F2C9024EB6F2}"/>
              </a:ext>
            </a:extLst>
          </p:cNvPr>
          <p:cNvSpPr>
            <a:spLocks noGrp="1"/>
          </p:cNvSpPr>
          <p:nvPr>
            <p:ph type="dt" sz="half" idx="10"/>
          </p:nvPr>
        </p:nvSpPr>
        <p:spPr/>
        <p:txBody>
          <a:bodyPr/>
          <a:lstStyle/>
          <a:p>
            <a:fld id="{CD84FE5E-7F19-4192-B4AA-D25193C332C1}" type="datetimeFigureOut">
              <a:rPr lang="en-US" smtClean="0"/>
              <a:t>12/16/2023</a:t>
            </a:fld>
            <a:endParaRPr lang="en-US"/>
          </a:p>
        </p:txBody>
      </p:sp>
      <p:sp>
        <p:nvSpPr>
          <p:cNvPr id="5" name="Footer Placeholder 4">
            <a:extLst>
              <a:ext uri="{FF2B5EF4-FFF2-40B4-BE49-F238E27FC236}">
                <a16:creationId xmlns:a16="http://schemas.microsoft.com/office/drawing/2014/main" id="{801F5331-103F-4BCF-87E7-B87F0DE731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9C472A-77E1-425A-8F4E-CA69F5EA0FEC}"/>
              </a:ext>
            </a:extLst>
          </p:cNvPr>
          <p:cNvSpPr>
            <a:spLocks noGrp="1"/>
          </p:cNvSpPr>
          <p:nvPr>
            <p:ph type="sldNum" sz="quarter" idx="12"/>
          </p:nvPr>
        </p:nvSpPr>
        <p:spPr/>
        <p:txBody>
          <a:bodyPr/>
          <a:lstStyle/>
          <a:p>
            <a:fld id="{94D01464-D573-4F3E-BD25-B96D6DACE847}" type="slidenum">
              <a:rPr lang="en-US" smtClean="0"/>
              <a:t>‹#›</a:t>
            </a:fld>
            <a:endParaRPr lang="en-US"/>
          </a:p>
        </p:txBody>
      </p:sp>
    </p:spTree>
    <p:extLst>
      <p:ext uri="{BB962C8B-B14F-4D97-AF65-F5344CB8AC3E}">
        <p14:creationId xmlns:p14="http://schemas.microsoft.com/office/powerpoint/2010/main" val="2918412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5B876E-9046-4C1A-91A5-3C02287984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1514B3-276D-4EA4-864F-0D2D240E0F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7A4731-0406-4A00-9CB9-57C3ADCF850A}"/>
              </a:ext>
            </a:extLst>
          </p:cNvPr>
          <p:cNvSpPr>
            <a:spLocks noGrp="1"/>
          </p:cNvSpPr>
          <p:nvPr>
            <p:ph type="dt" sz="half" idx="10"/>
          </p:nvPr>
        </p:nvSpPr>
        <p:spPr/>
        <p:txBody>
          <a:bodyPr/>
          <a:lstStyle/>
          <a:p>
            <a:fld id="{CD84FE5E-7F19-4192-B4AA-D25193C332C1}" type="datetimeFigureOut">
              <a:rPr lang="en-US" smtClean="0"/>
              <a:t>12/16/2023</a:t>
            </a:fld>
            <a:endParaRPr lang="en-US"/>
          </a:p>
        </p:txBody>
      </p:sp>
      <p:sp>
        <p:nvSpPr>
          <p:cNvPr id="5" name="Footer Placeholder 4">
            <a:extLst>
              <a:ext uri="{FF2B5EF4-FFF2-40B4-BE49-F238E27FC236}">
                <a16:creationId xmlns:a16="http://schemas.microsoft.com/office/drawing/2014/main" id="{603DD0D9-83F8-43A3-B422-D510D0EC8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BD2E2E-6C19-4EC1-ADFB-4A8744BAA2A7}"/>
              </a:ext>
            </a:extLst>
          </p:cNvPr>
          <p:cNvSpPr>
            <a:spLocks noGrp="1"/>
          </p:cNvSpPr>
          <p:nvPr>
            <p:ph type="sldNum" sz="quarter" idx="12"/>
          </p:nvPr>
        </p:nvSpPr>
        <p:spPr/>
        <p:txBody>
          <a:bodyPr/>
          <a:lstStyle/>
          <a:p>
            <a:fld id="{94D01464-D573-4F3E-BD25-B96D6DACE847}" type="slidenum">
              <a:rPr lang="en-US" smtClean="0"/>
              <a:t>‹#›</a:t>
            </a:fld>
            <a:endParaRPr lang="en-US"/>
          </a:p>
        </p:txBody>
      </p:sp>
    </p:spTree>
    <p:extLst>
      <p:ext uri="{BB962C8B-B14F-4D97-AF65-F5344CB8AC3E}">
        <p14:creationId xmlns:p14="http://schemas.microsoft.com/office/powerpoint/2010/main" val="148832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1F01B-BFB3-4FF6-AF32-BB4C9ABB9B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A9F60F-12C3-4D5D-9AD5-25A6ACD06A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66E27C-487C-4B68-B3BE-519165E794DF}"/>
              </a:ext>
            </a:extLst>
          </p:cNvPr>
          <p:cNvSpPr>
            <a:spLocks noGrp="1"/>
          </p:cNvSpPr>
          <p:nvPr>
            <p:ph type="dt" sz="half" idx="10"/>
          </p:nvPr>
        </p:nvSpPr>
        <p:spPr/>
        <p:txBody>
          <a:bodyPr/>
          <a:lstStyle/>
          <a:p>
            <a:fld id="{CD84FE5E-7F19-4192-B4AA-D25193C332C1}" type="datetimeFigureOut">
              <a:rPr lang="en-US" smtClean="0"/>
              <a:t>12/16/2023</a:t>
            </a:fld>
            <a:endParaRPr lang="en-US"/>
          </a:p>
        </p:txBody>
      </p:sp>
      <p:sp>
        <p:nvSpPr>
          <p:cNvPr id="5" name="Footer Placeholder 4">
            <a:extLst>
              <a:ext uri="{FF2B5EF4-FFF2-40B4-BE49-F238E27FC236}">
                <a16:creationId xmlns:a16="http://schemas.microsoft.com/office/drawing/2014/main" id="{5B5597F8-D0BE-4629-A35C-03DB147717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F6DFC6-B4AE-4892-B3F4-750B7D81D6D3}"/>
              </a:ext>
            </a:extLst>
          </p:cNvPr>
          <p:cNvSpPr>
            <a:spLocks noGrp="1"/>
          </p:cNvSpPr>
          <p:nvPr>
            <p:ph type="sldNum" sz="quarter" idx="12"/>
          </p:nvPr>
        </p:nvSpPr>
        <p:spPr/>
        <p:txBody>
          <a:bodyPr/>
          <a:lstStyle/>
          <a:p>
            <a:fld id="{94D01464-D573-4F3E-BD25-B96D6DACE847}" type="slidenum">
              <a:rPr lang="en-US" smtClean="0"/>
              <a:t>‹#›</a:t>
            </a:fld>
            <a:endParaRPr lang="en-US"/>
          </a:p>
        </p:txBody>
      </p:sp>
    </p:spTree>
    <p:extLst>
      <p:ext uri="{BB962C8B-B14F-4D97-AF65-F5344CB8AC3E}">
        <p14:creationId xmlns:p14="http://schemas.microsoft.com/office/powerpoint/2010/main" val="3414952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476E3-6136-4EDC-BDA0-0A295185FF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063F76-541D-4974-A8E8-F44008585D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75C8E5-5398-4BBE-A9F6-F7FCAAB24018}"/>
              </a:ext>
            </a:extLst>
          </p:cNvPr>
          <p:cNvSpPr>
            <a:spLocks noGrp="1"/>
          </p:cNvSpPr>
          <p:nvPr>
            <p:ph type="dt" sz="half" idx="10"/>
          </p:nvPr>
        </p:nvSpPr>
        <p:spPr/>
        <p:txBody>
          <a:bodyPr/>
          <a:lstStyle/>
          <a:p>
            <a:fld id="{CD84FE5E-7F19-4192-B4AA-D25193C332C1}" type="datetimeFigureOut">
              <a:rPr lang="en-US" smtClean="0"/>
              <a:t>12/16/2023</a:t>
            </a:fld>
            <a:endParaRPr lang="en-US"/>
          </a:p>
        </p:txBody>
      </p:sp>
      <p:sp>
        <p:nvSpPr>
          <p:cNvPr id="5" name="Footer Placeholder 4">
            <a:extLst>
              <a:ext uri="{FF2B5EF4-FFF2-40B4-BE49-F238E27FC236}">
                <a16:creationId xmlns:a16="http://schemas.microsoft.com/office/drawing/2014/main" id="{1F2A257F-58F8-49B9-A8D2-C894B8A677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A65BF4-4ED8-46F7-985C-58DCDE8F4CD1}"/>
              </a:ext>
            </a:extLst>
          </p:cNvPr>
          <p:cNvSpPr>
            <a:spLocks noGrp="1"/>
          </p:cNvSpPr>
          <p:nvPr>
            <p:ph type="sldNum" sz="quarter" idx="12"/>
          </p:nvPr>
        </p:nvSpPr>
        <p:spPr/>
        <p:txBody>
          <a:bodyPr/>
          <a:lstStyle/>
          <a:p>
            <a:fld id="{94D01464-D573-4F3E-BD25-B96D6DACE847}" type="slidenum">
              <a:rPr lang="en-US" smtClean="0"/>
              <a:t>‹#›</a:t>
            </a:fld>
            <a:endParaRPr lang="en-US"/>
          </a:p>
        </p:txBody>
      </p:sp>
    </p:spTree>
    <p:extLst>
      <p:ext uri="{BB962C8B-B14F-4D97-AF65-F5344CB8AC3E}">
        <p14:creationId xmlns:p14="http://schemas.microsoft.com/office/powerpoint/2010/main" val="1900317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4A73-41F1-4836-ADFF-DF1F4790DF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0A9CF4-0E54-49F2-A5F1-A9E30CD087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EBDC47-EF88-4FA1-AA1E-7B3E7A401F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1C7461-A0F0-4005-BA81-004B049F80B0}"/>
              </a:ext>
            </a:extLst>
          </p:cNvPr>
          <p:cNvSpPr>
            <a:spLocks noGrp="1"/>
          </p:cNvSpPr>
          <p:nvPr>
            <p:ph type="dt" sz="half" idx="10"/>
          </p:nvPr>
        </p:nvSpPr>
        <p:spPr/>
        <p:txBody>
          <a:bodyPr/>
          <a:lstStyle/>
          <a:p>
            <a:fld id="{CD84FE5E-7F19-4192-B4AA-D25193C332C1}" type="datetimeFigureOut">
              <a:rPr lang="en-US" smtClean="0"/>
              <a:t>12/16/2023</a:t>
            </a:fld>
            <a:endParaRPr lang="en-US"/>
          </a:p>
        </p:txBody>
      </p:sp>
      <p:sp>
        <p:nvSpPr>
          <p:cNvPr id="6" name="Footer Placeholder 5">
            <a:extLst>
              <a:ext uri="{FF2B5EF4-FFF2-40B4-BE49-F238E27FC236}">
                <a16:creationId xmlns:a16="http://schemas.microsoft.com/office/drawing/2014/main" id="{7CB015E6-FC62-4187-ABE2-71AD72542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36C5A-3D31-4132-996F-19FBC921EE57}"/>
              </a:ext>
            </a:extLst>
          </p:cNvPr>
          <p:cNvSpPr>
            <a:spLocks noGrp="1"/>
          </p:cNvSpPr>
          <p:nvPr>
            <p:ph type="sldNum" sz="quarter" idx="12"/>
          </p:nvPr>
        </p:nvSpPr>
        <p:spPr/>
        <p:txBody>
          <a:bodyPr/>
          <a:lstStyle/>
          <a:p>
            <a:fld id="{94D01464-D573-4F3E-BD25-B96D6DACE847}" type="slidenum">
              <a:rPr lang="en-US" smtClean="0"/>
              <a:t>‹#›</a:t>
            </a:fld>
            <a:endParaRPr lang="en-US"/>
          </a:p>
        </p:txBody>
      </p:sp>
    </p:spTree>
    <p:extLst>
      <p:ext uri="{BB962C8B-B14F-4D97-AF65-F5344CB8AC3E}">
        <p14:creationId xmlns:p14="http://schemas.microsoft.com/office/powerpoint/2010/main" val="1793030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C0144-6396-4E9E-BF33-942ED7E9D1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315482-5A18-45BB-9D10-7C465536EA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8B035F-9E00-4125-8093-22BDA15159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C01826-2123-4680-AF89-853F291D58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F29A50-6EE3-43A7-B9AD-6C03C20C19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D5CA3C-43F8-4EB9-8292-6AA847BB38D5}"/>
              </a:ext>
            </a:extLst>
          </p:cNvPr>
          <p:cNvSpPr>
            <a:spLocks noGrp="1"/>
          </p:cNvSpPr>
          <p:nvPr>
            <p:ph type="dt" sz="half" idx="10"/>
          </p:nvPr>
        </p:nvSpPr>
        <p:spPr/>
        <p:txBody>
          <a:bodyPr/>
          <a:lstStyle/>
          <a:p>
            <a:fld id="{CD84FE5E-7F19-4192-B4AA-D25193C332C1}" type="datetimeFigureOut">
              <a:rPr lang="en-US" smtClean="0"/>
              <a:t>12/16/2023</a:t>
            </a:fld>
            <a:endParaRPr lang="en-US"/>
          </a:p>
        </p:txBody>
      </p:sp>
      <p:sp>
        <p:nvSpPr>
          <p:cNvPr id="8" name="Footer Placeholder 7">
            <a:extLst>
              <a:ext uri="{FF2B5EF4-FFF2-40B4-BE49-F238E27FC236}">
                <a16:creationId xmlns:a16="http://schemas.microsoft.com/office/drawing/2014/main" id="{4C98471D-9874-496D-AE07-0CFE5E4268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FE6897-5080-4198-BC95-4C8B2C16D47A}"/>
              </a:ext>
            </a:extLst>
          </p:cNvPr>
          <p:cNvSpPr>
            <a:spLocks noGrp="1"/>
          </p:cNvSpPr>
          <p:nvPr>
            <p:ph type="sldNum" sz="quarter" idx="12"/>
          </p:nvPr>
        </p:nvSpPr>
        <p:spPr/>
        <p:txBody>
          <a:bodyPr/>
          <a:lstStyle/>
          <a:p>
            <a:fld id="{94D01464-D573-4F3E-BD25-B96D6DACE847}" type="slidenum">
              <a:rPr lang="en-US" smtClean="0"/>
              <a:t>‹#›</a:t>
            </a:fld>
            <a:endParaRPr lang="en-US"/>
          </a:p>
        </p:txBody>
      </p:sp>
    </p:spTree>
    <p:extLst>
      <p:ext uri="{BB962C8B-B14F-4D97-AF65-F5344CB8AC3E}">
        <p14:creationId xmlns:p14="http://schemas.microsoft.com/office/powerpoint/2010/main" val="4055118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20F60-DD4E-470F-8FA5-193D7D253C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9F8C8B-AAEF-4613-871D-46037CE5764B}"/>
              </a:ext>
            </a:extLst>
          </p:cNvPr>
          <p:cNvSpPr>
            <a:spLocks noGrp="1"/>
          </p:cNvSpPr>
          <p:nvPr>
            <p:ph type="dt" sz="half" idx="10"/>
          </p:nvPr>
        </p:nvSpPr>
        <p:spPr/>
        <p:txBody>
          <a:bodyPr/>
          <a:lstStyle/>
          <a:p>
            <a:fld id="{CD84FE5E-7F19-4192-B4AA-D25193C332C1}" type="datetimeFigureOut">
              <a:rPr lang="en-US" smtClean="0"/>
              <a:t>12/16/2023</a:t>
            </a:fld>
            <a:endParaRPr lang="en-US"/>
          </a:p>
        </p:txBody>
      </p:sp>
      <p:sp>
        <p:nvSpPr>
          <p:cNvPr id="4" name="Footer Placeholder 3">
            <a:extLst>
              <a:ext uri="{FF2B5EF4-FFF2-40B4-BE49-F238E27FC236}">
                <a16:creationId xmlns:a16="http://schemas.microsoft.com/office/drawing/2014/main" id="{E9220781-529C-411B-8289-A14C9FCB3A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E787BE-EDA0-43D0-A00E-C14FDA40C58D}"/>
              </a:ext>
            </a:extLst>
          </p:cNvPr>
          <p:cNvSpPr>
            <a:spLocks noGrp="1"/>
          </p:cNvSpPr>
          <p:nvPr>
            <p:ph type="sldNum" sz="quarter" idx="12"/>
          </p:nvPr>
        </p:nvSpPr>
        <p:spPr/>
        <p:txBody>
          <a:bodyPr/>
          <a:lstStyle/>
          <a:p>
            <a:fld id="{94D01464-D573-4F3E-BD25-B96D6DACE847}" type="slidenum">
              <a:rPr lang="en-US" smtClean="0"/>
              <a:t>‹#›</a:t>
            </a:fld>
            <a:endParaRPr lang="en-US"/>
          </a:p>
        </p:txBody>
      </p:sp>
    </p:spTree>
    <p:extLst>
      <p:ext uri="{BB962C8B-B14F-4D97-AF65-F5344CB8AC3E}">
        <p14:creationId xmlns:p14="http://schemas.microsoft.com/office/powerpoint/2010/main" val="4261399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2BD8C9-51EB-437A-9C69-054E15597B2A}"/>
              </a:ext>
            </a:extLst>
          </p:cNvPr>
          <p:cNvSpPr>
            <a:spLocks noGrp="1"/>
          </p:cNvSpPr>
          <p:nvPr>
            <p:ph type="dt" sz="half" idx="10"/>
          </p:nvPr>
        </p:nvSpPr>
        <p:spPr/>
        <p:txBody>
          <a:bodyPr/>
          <a:lstStyle/>
          <a:p>
            <a:fld id="{CD84FE5E-7F19-4192-B4AA-D25193C332C1}" type="datetimeFigureOut">
              <a:rPr lang="en-US" smtClean="0"/>
              <a:t>12/16/2023</a:t>
            </a:fld>
            <a:endParaRPr lang="en-US"/>
          </a:p>
        </p:txBody>
      </p:sp>
      <p:sp>
        <p:nvSpPr>
          <p:cNvPr id="3" name="Footer Placeholder 2">
            <a:extLst>
              <a:ext uri="{FF2B5EF4-FFF2-40B4-BE49-F238E27FC236}">
                <a16:creationId xmlns:a16="http://schemas.microsoft.com/office/drawing/2014/main" id="{6EC3615E-7C1F-435D-A433-D0661BB94A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D2FF94-271A-4973-800E-7FB16FCA34E2}"/>
              </a:ext>
            </a:extLst>
          </p:cNvPr>
          <p:cNvSpPr>
            <a:spLocks noGrp="1"/>
          </p:cNvSpPr>
          <p:nvPr>
            <p:ph type="sldNum" sz="quarter" idx="12"/>
          </p:nvPr>
        </p:nvSpPr>
        <p:spPr/>
        <p:txBody>
          <a:bodyPr/>
          <a:lstStyle/>
          <a:p>
            <a:fld id="{94D01464-D573-4F3E-BD25-B96D6DACE847}" type="slidenum">
              <a:rPr lang="en-US" smtClean="0"/>
              <a:t>‹#›</a:t>
            </a:fld>
            <a:endParaRPr lang="en-US"/>
          </a:p>
        </p:txBody>
      </p:sp>
    </p:spTree>
    <p:extLst>
      <p:ext uri="{BB962C8B-B14F-4D97-AF65-F5344CB8AC3E}">
        <p14:creationId xmlns:p14="http://schemas.microsoft.com/office/powerpoint/2010/main" val="4184376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97AD8-485D-48E4-B6F9-9D1E09345E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D6BBCD-A74D-4D96-B813-0343EAF2B0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FED599-8F34-4316-BC1E-049BD3A0CE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AB3629-B832-45D3-AE7F-E237BD69B5CB}"/>
              </a:ext>
            </a:extLst>
          </p:cNvPr>
          <p:cNvSpPr>
            <a:spLocks noGrp="1"/>
          </p:cNvSpPr>
          <p:nvPr>
            <p:ph type="dt" sz="half" idx="10"/>
          </p:nvPr>
        </p:nvSpPr>
        <p:spPr/>
        <p:txBody>
          <a:bodyPr/>
          <a:lstStyle/>
          <a:p>
            <a:fld id="{CD84FE5E-7F19-4192-B4AA-D25193C332C1}" type="datetimeFigureOut">
              <a:rPr lang="en-US" smtClean="0"/>
              <a:t>12/16/2023</a:t>
            </a:fld>
            <a:endParaRPr lang="en-US"/>
          </a:p>
        </p:txBody>
      </p:sp>
      <p:sp>
        <p:nvSpPr>
          <p:cNvPr id="6" name="Footer Placeholder 5">
            <a:extLst>
              <a:ext uri="{FF2B5EF4-FFF2-40B4-BE49-F238E27FC236}">
                <a16:creationId xmlns:a16="http://schemas.microsoft.com/office/drawing/2014/main" id="{9BC1562E-1558-4B5C-9E7A-9FF867F463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5DF7AA-8613-450D-BE31-D9BBA758CACB}"/>
              </a:ext>
            </a:extLst>
          </p:cNvPr>
          <p:cNvSpPr>
            <a:spLocks noGrp="1"/>
          </p:cNvSpPr>
          <p:nvPr>
            <p:ph type="sldNum" sz="quarter" idx="12"/>
          </p:nvPr>
        </p:nvSpPr>
        <p:spPr/>
        <p:txBody>
          <a:bodyPr/>
          <a:lstStyle/>
          <a:p>
            <a:fld id="{94D01464-D573-4F3E-BD25-B96D6DACE847}" type="slidenum">
              <a:rPr lang="en-US" smtClean="0"/>
              <a:t>‹#›</a:t>
            </a:fld>
            <a:endParaRPr lang="en-US"/>
          </a:p>
        </p:txBody>
      </p:sp>
    </p:spTree>
    <p:extLst>
      <p:ext uri="{BB962C8B-B14F-4D97-AF65-F5344CB8AC3E}">
        <p14:creationId xmlns:p14="http://schemas.microsoft.com/office/powerpoint/2010/main" val="1906775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BFC19-5CF1-41C0-9CF1-A1EB1A0FC3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E05009-9881-448C-B579-5FEECBE773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2DECF5-F1EC-447E-B2F2-27F804053A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F40643-7003-4CA6-AC7A-9872CAC5F6F2}"/>
              </a:ext>
            </a:extLst>
          </p:cNvPr>
          <p:cNvSpPr>
            <a:spLocks noGrp="1"/>
          </p:cNvSpPr>
          <p:nvPr>
            <p:ph type="dt" sz="half" idx="10"/>
          </p:nvPr>
        </p:nvSpPr>
        <p:spPr/>
        <p:txBody>
          <a:bodyPr/>
          <a:lstStyle/>
          <a:p>
            <a:fld id="{CD84FE5E-7F19-4192-B4AA-D25193C332C1}" type="datetimeFigureOut">
              <a:rPr lang="en-US" smtClean="0"/>
              <a:t>12/16/2023</a:t>
            </a:fld>
            <a:endParaRPr lang="en-US"/>
          </a:p>
        </p:txBody>
      </p:sp>
      <p:sp>
        <p:nvSpPr>
          <p:cNvPr id="6" name="Footer Placeholder 5">
            <a:extLst>
              <a:ext uri="{FF2B5EF4-FFF2-40B4-BE49-F238E27FC236}">
                <a16:creationId xmlns:a16="http://schemas.microsoft.com/office/drawing/2014/main" id="{C70CE637-3E88-47A4-99F1-EA1A3555F6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CB1F68-0572-4679-9221-594CFC59DAF1}"/>
              </a:ext>
            </a:extLst>
          </p:cNvPr>
          <p:cNvSpPr>
            <a:spLocks noGrp="1"/>
          </p:cNvSpPr>
          <p:nvPr>
            <p:ph type="sldNum" sz="quarter" idx="12"/>
          </p:nvPr>
        </p:nvSpPr>
        <p:spPr/>
        <p:txBody>
          <a:bodyPr/>
          <a:lstStyle/>
          <a:p>
            <a:fld id="{94D01464-D573-4F3E-BD25-B96D6DACE847}" type="slidenum">
              <a:rPr lang="en-US" smtClean="0"/>
              <a:t>‹#›</a:t>
            </a:fld>
            <a:endParaRPr lang="en-US"/>
          </a:p>
        </p:txBody>
      </p:sp>
    </p:spTree>
    <p:extLst>
      <p:ext uri="{BB962C8B-B14F-4D97-AF65-F5344CB8AC3E}">
        <p14:creationId xmlns:p14="http://schemas.microsoft.com/office/powerpoint/2010/main" val="3964507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96B794-CCD4-42F4-9929-CE7D923032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76B18B-B757-4D05-9E53-E80DDE8D3A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95FC9A-A768-4E02-89EE-D7F473B1C5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84FE5E-7F19-4192-B4AA-D25193C332C1}" type="datetimeFigureOut">
              <a:rPr lang="en-US" smtClean="0"/>
              <a:t>12/16/2023</a:t>
            </a:fld>
            <a:endParaRPr lang="en-US"/>
          </a:p>
        </p:txBody>
      </p:sp>
      <p:sp>
        <p:nvSpPr>
          <p:cNvPr id="5" name="Footer Placeholder 4">
            <a:extLst>
              <a:ext uri="{FF2B5EF4-FFF2-40B4-BE49-F238E27FC236}">
                <a16:creationId xmlns:a16="http://schemas.microsoft.com/office/drawing/2014/main" id="{06B61F4D-5E3B-4A62-AA6D-068F1EB2E9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D931D1-EA1D-4ACE-B443-869A57DE77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D01464-D573-4F3E-BD25-B96D6DACE847}" type="slidenum">
              <a:rPr lang="en-US" smtClean="0"/>
              <a:t>‹#›</a:t>
            </a:fld>
            <a:endParaRPr lang="en-US"/>
          </a:p>
        </p:txBody>
      </p:sp>
    </p:spTree>
    <p:extLst>
      <p:ext uri="{BB962C8B-B14F-4D97-AF65-F5344CB8AC3E}">
        <p14:creationId xmlns:p14="http://schemas.microsoft.com/office/powerpoint/2010/main" val="2791151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Muscular_dystrophy"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en.wikipedia.org/wiki/Mutation" TargetMode="External"/><Relationship Id="rId5" Type="http://schemas.openxmlformats.org/officeDocument/2006/relationships/hyperlink" Target="https://en.wikipedia.org/wiki/Heredity" TargetMode="External"/><Relationship Id="rId4" Type="http://schemas.openxmlformats.org/officeDocument/2006/relationships/hyperlink" Target="https://en.wikipedia.org/wiki/X-linked_recessive_inheritance"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EC0F1-B738-42C6-8A8F-674FF40D0C01}"/>
              </a:ext>
            </a:extLst>
          </p:cNvPr>
          <p:cNvSpPr>
            <a:spLocks noGrp="1"/>
          </p:cNvSpPr>
          <p:nvPr>
            <p:ph type="ctrTitle"/>
          </p:nvPr>
        </p:nvSpPr>
        <p:spPr/>
        <p:txBody>
          <a:bodyPr>
            <a:normAutofit/>
          </a:bodyPr>
          <a:lstStyle/>
          <a:p>
            <a:r>
              <a:rPr lang="en-US" sz="4400">
                <a:latin typeface="Times New Roman" panose="02020603050405020304" pitchFamily="18" charset="0"/>
                <a:cs typeface="Times New Roman" panose="02020603050405020304" pitchFamily="18" charset="0"/>
              </a:rPr>
              <a:t>Chapter 5</a:t>
            </a:r>
            <a:br>
              <a:rPr lang="en-US" sz="4400">
                <a:latin typeface="Times New Roman" panose="02020603050405020304" pitchFamily="18" charset="0"/>
                <a:cs typeface="Times New Roman" panose="02020603050405020304" pitchFamily="18" charset="0"/>
              </a:rPr>
            </a:br>
            <a:r>
              <a:rPr lang="en-US" sz="4400">
                <a:latin typeface="Times New Roman" panose="02020603050405020304" pitchFamily="18" charset="0"/>
                <a:cs typeface="Times New Roman" panose="02020603050405020304" pitchFamily="18" charset="0"/>
              </a:rPr>
              <a:t>Human genetics</a:t>
            </a:r>
            <a:endParaRPr lang="en-US"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5C5BB2A-CEBA-4CDB-932A-7FE26A1B8174}"/>
              </a:ext>
            </a:extLst>
          </p:cNvPr>
          <p:cNvSpPr>
            <a:spLocks noGrp="1"/>
          </p:cNvSpPr>
          <p:nvPr>
            <p:ph type="subTitle" idx="1"/>
          </p:nvPr>
        </p:nvSpPr>
        <p:spPr/>
        <p:txBody>
          <a:bodyPr/>
          <a:lstStyle/>
          <a:p>
            <a:r>
              <a:rPr lang="en-US" b="1" dirty="0"/>
              <a:t>Page 90</a:t>
            </a:r>
          </a:p>
        </p:txBody>
      </p:sp>
    </p:spTree>
    <p:extLst>
      <p:ext uri="{BB962C8B-B14F-4D97-AF65-F5344CB8AC3E}">
        <p14:creationId xmlns:p14="http://schemas.microsoft.com/office/powerpoint/2010/main" val="3212303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F0ED8-D839-4C9B-B69B-B387EFCE4850}"/>
              </a:ext>
            </a:extLst>
          </p:cNvPr>
          <p:cNvSpPr>
            <a:spLocks noGrp="1"/>
          </p:cNvSpPr>
          <p:nvPr>
            <p:ph type="title"/>
          </p:nvPr>
        </p:nvSpPr>
        <p:spPr/>
        <p:txBody>
          <a:bodyPr>
            <a:normAutofit/>
          </a:bodyPr>
          <a:lstStyle/>
          <a:p>
            <a:pPr marL="457200" indent="-457200">
              <a:buFont typeface="Wingdings" panose="05000000000000000000" pitchFamily="2" charset="2"/>
              <a:buChar char="§"/>
            </a:pPr>
            <a:r>
              <a:rPr lang="en-US" sz="2800" b="1" dirty="0">
                <a:latin typeface="Times New Roman" panose="02020603050405020304" pitchFamily="18" charset="0"/>
                <a:ea typeface="Calibri" panose="020F0502020204030204" pitchFamily="34" charset="0"/>
                <a:cs typeface="Arial" panose="020B0604020202020204" pitchFamily="34" charset="0"/>
              </a:rPr>
              <a:t>P</a:t>
            </a:r>
            <a:r>
              <a:rPr lang="en-US" sz="2800" b="1" dirty="0">
                <a:effectLst/>
                <a:latin typeface="Times New Roman" panose="02020603050405020304" pitchFamily="18" charset="0"/>
                <a:ea typeface="Calibri" panose="020F0502020204030204" pitchFamily="34" charset="0"/>
                <a:cs typeface="Arial" panose="020B0604020202020204" pitchFamily="34" charset="0"/>
              </a:rPr>
              <a:t>edigree:</a:t>
            </a:r>
            <a:br>
              <a:rPr lang="en-US" sz="2800" dirty="0">
                <a:effectLst/>
                <a:latin typeface="Calibri" panose="020F0502020204030204" pitchFamily="34" charset="0"/>
                <a:ea typeface="Calibri" panose="020F0502020204030204" pitchFamily="34" charset="0"/>
                <a:cs typeface="Arial" panose="020B0604020202020204" pitchFamily="34" charset="0"/>
              </a:rPr>
            </a:br>
            <a:r>
              <a:rPr lang="en-US" sz="2800" b="1" u="sng" dirty="0">
                <a:effectLst/>
                <a:latin typeface="Times New Roman" panose="02020603050405020304" pitchFamily="18" charset="0"/>
                <a:ea typeface="Calibri" panose="020F0502020204030204" pitchFamily="34" charset="0"/>
                <a:cs typeface="Times New Roman" panose="02020603050405020304" pitchFamily="18" charset="0"/>
              </a:rPr>
              <a:t>symbols:</a:t>
            </a:r>
            <a:endParaRPr lang="en-US" sz="2800" b="1" u="sng"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F7F02E95-1BF9-4B29-A71B-584301D5B8E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64975" y="1690688"/>
            <a:ext cx="8619368" cy="4486275"/>
          </a:xfrm>
          <a:prstGeom prst="rect">
            <a:avLst/>
          </a:prstGeom>
          <a:noFill/>
          <a:ln>
            <a:noFill/>
          </a:ln>
        </p:spPr>
      </p:pic>
      <p:sp>
        <p:nvSpPr>
          <p:cNvPr id="3" name="Rectangle 2">
            <a:extLst>
              <a:ext uri="{FF2B5EF4-FFF2-40B4-BE49-F238E27FC236}">
                <a16:creationId xmlns:a16="http://schemas.microsoft.com/office/drawing/2014/main" id="{76F639CD-EE1D-4A0F-BBBC-01CA17C484EF}"/>
              </a:ext>
            </a:extLst>
          </p:cNvPr>
          <p:cNvSpPr/>
          <p:nvPr/>
        </p:nvSpPr>
        <p:spPr>
          <a:xfrm>
            <a:off x="2809461" y="3657600"/>
            <a:ext cx="304800" cy="3975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50B46C16-28E2-45F7-B4FF-2094ACE6799B}"/>
              </a:ext>
            </a:extLst>
          </p:cNvPr>
          <p:cNvCxnSpPr/>
          <p:nvPr/>
        </p:nvCxnSpPr>
        <p:spPr>
          <a:xfrm>
            <a:off x="6520070" y="5565913"/>
            <a:ext cx="37106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88548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9CCDC-D08A-48FB-A534-F3E33D32C0F0}"/>
              </a:ext>
            </a:extLst>
          </p:cNvPr>
          <p:cNvSpPr>
            <a:spLocks noGrp="1"/>
          </p:cNvSpPr>
          <p:nvPr>
            <p:ph type="title"/>
          </p:nvPr>
        </p:nvSpPr>
        <p:spPr/>
        <p:txBody>
          <a:bodyPr>
            <a:normAutofit/>
          </a:bodyPr>
          <a:lstStyle/>
          <a:p>
            <a:pPr marL="571500" indent="-571500">
              <a:buFont typeface="Wingdings" panose="05000000000000000000" pitchFamily="2" charset="2"/>
              <a:buChar char="§"/>
            </a:pPr>
            <a:r>
              <a:rPr lang="en-US" sz="3200" b="1" dirty="0">
                <a:latin typeface="Times New Roman" panose="02020603050405020304" pitchFamily="18" charset="0"/>
                <a:cs typeface="Times New Roman" panose="02020603050405020304" pitchFamily="18" charset="0"/>
              </a:rPr>
              <a:t>Autosomal gene:</a:t>
            </a:r>
          </a:p>
        </p:txBody>
      </p:sp>
      <p:pic>
        <p:nvPicPr>
          <p:cNvPr id="5" name="Content Placeholder 4">
            <a:extLst>
              <a:ext uri="{FF2B5EF4-FFF2-40B4-BE49-F238E27FC236}">
                <a16:creationId xmlns:a16="http://schemas.microsoft.com/office/drawing/2014/main" id="{3971FDD5-E158-4271-AC0B-3702660FDA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7671" y="1311965"/>
            <a:ext cx="6182414" cy="4864998"/>
          </a:xfrm>
          <a:ln>
            <a:solidFill>
              <a:schemeClr val="tx1"/>
            </a:solidFill>
          </a:ln>
        </p:spPr>
      </p:pic>
      <p:sp>
        <p:nvSpPr>
          <p:cNvPr id="4" name="Rectangle 3">
            <a:extLst>
              <a:ext uri="{FF2B5EF4-FFF2-40B4-BE49-F238E27FC236}">
                <a16:creationId xmlns:a16="http://schemas.microsoft.com/office/drawing/2014/main" id="{D141A827-5692-4CBC-AA07-3041D2690CD6}"/>
              </a:ext>
            </a:extLst>
          </p:cNvPr>
          <p:cNvSpPr/>
          <p:nvPr/>
        </p:nvSpPr>
        <p:spPr>
          <a:xfrm>
            <a:off x="5499652" y="2451652"/>
            <a:ext cx="1258957" cy="2915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4959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9AD98-0E09-4E24-B4D6-C9B3C094DBD6}"/>
              </a:ext>
            </a:extLst>
          </p:cNvPr>
          <p:cNvSpPr>
            <a:spLocks noGrp="1"/>
          </p:cNvSpPr>
          <p:nvPr>
            <p:ph type="title"/>
          </p:nvPr>
        </p:nvSpPr>
        <p:spPr/>
        <p:txBody>
          <a:bodyPr>
            <a:normAutofit/>
          </a:bodyPr>
          <a:lstStyle/>
          <a:p>
            <a:pPr marL="457200" indent="-457200">
              <a:buFont typeface="Wingdings" panose="05000000000000000000" pitchFamily="2" charset="2"/>
              <a:buChar char="§"/>
            </a:pPr>
            <a:r>
              <a:rPr lang="en-US" sz="3200" b="1" u="sng" dirty="0">
                <a:effectLst/>
                <a:latin typeface="Times New Roman" panose="02020603050405020304" pitchFamily="18" charset="0"/>
                <a:ea typeface="Calibri" panose="020F0502020204030204" pitchFamily="34" charset="0"/>
                <a:cs typeface="Times New Roman" panose="02020603050405020304" pitchFamily="18" charset="0"/>
              </a:rPr>
              <a:t>Case of autosomal disease:</a:t>
            </a:r>
            <a:r>
              <a:rPr lang="en-US" sz="3200" b="1" dirty="0">
                <a:latin typeface="Times New Roman" panose="02020603050405020304" pitchFamily="18" charset="0"/>
                <a:cs typeface="Times New Roman" panose="02020603050405020304" pitchFamily="18" charset="0"/>
                <a:sym typeface="Wingdings" panose="05000000000000000000" pitchFamily="2" charset="2"/>
              </a:rPr>
              <a:t>(</a:t>
            </a:r>
            <a:r>
              <a:rPr lang="en-US" sz="3200" b="1" u="sng" dirty="0">
                <a:latin typeface="Times New Roman" panose="02020603050405020304" pitchFamily="18" charset="0"/>
                <a:cs typeface="Times New Roman" panose="02020603050405020304" pitchFamily="18" charset="0"/>
                <a:sym typeface="Wingdings" panose="05000000000000000000" pitchFamily="2" charset="2"/>
              </a:rPr>
              <a:t>copy</a:t>
            </a:r>
            <a:r>
              <a:rPr lang="en-US" sz="3200" b="1" dirty="0">
                <a:latin typeface="Times New Roman" panose="02020603050405020304" pitchFamily="18" charset="0"/>
                <a:cs typeface="Times New Roman" panose="02020603050405020304" pitchFamily="18" charset="0"/>
                <a:sym typeface="Wingdings" panose="05000000000000000000" pitchFamily="2" charset="2"/>
              </a:rPr>
              <a:t>)</a:t>
            </a:r>
            <a:br>
              <a:rPr lang="en-US" sz="32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9D89256-DEDB-4064-BAA6-D621C72496FD}"/>
              </a:ext>
            </a:extLst>
          </p:cNvPr>
          <p:cNvSpPr>
            <a:spLocks noGrp="1"/>
          </p:cNvSpPr>
          <p:nvPr>
            <p:ph idx="1"/>
          </p:nvPr>
        </p:nvSpPr>
        <p:spPr/>
        <p:txBody>
          <a:bodyPr/>
          <a:lstStyle/>
          <a:p>
            <a:pPr marR="0">
              <a:lnSpc>
                <a:spcPct val="107000"/>
              </a:lnSpc>
              <a:spcBef>
                <a:spcPts val="0"/>
              </a:spcBef>
              <a:spcAft>
                <a:spcPts val="800"/>
              </a:spcAft>
              <a:buFont typeface="Wingdings" panose="05000000000000000000" pitchFamily="2" charset="2"/>
              <a:buChar char="§"/>
            </a:pPr>
            <a:r>
              <a:rPr lang="en-US" sz="2400" dirty="0">
                <a:effectLst/>
                <a:latin typeface="Times New Roman" panose="02020603050405020304" pitchFamily="18" charset="0"/>
                <a:ea typeface="Calibri" panose="020F0502020204030204" pitchFamily="34" charset="0"/>
                <a:cs typeface="Arial" panose="020B0604020202020204" pitchFamily="34" charset="0"/>
              </a:rPr>
              <a:t> Males and females are infected by the disease (behaves the same in both males and females).</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R="0" lvl="0">
              <a:lnSpc>
                <a:spcPct val="107000"/>
              </a:lnSpc>
              <a:spcBef>
                <a:spcPts val="0"/>
              </a:spcBef>
              <a:spcAft>
                <a:spcPts val="0"/>
              </a:spcAft>
              <a:buFont typeface="Wingdings" panose="05000000000000000000" pitchFamily="2" charset="2"/>
              <a:buChar char="§"/>
            </a:pPr>
            <a:r>
              <a:rPr lang="en-US" sz="2400" dirty="0">
                <a:effectLst/>
                <a:latin typeface="Times New Roman" panose="02020603050405020304" pitchFamily="18" charset="0"/>
                <a:ea typeface="Calibri" panose="020F0502020204030204" pitchFamily="34" charset="0"/>
                <a:cs typeface="Arial" panose="020B0604020202020204" pitchFamily="34" charset="0"/>
              </a:rPr>
              <a:t>The gene responsible about the disease is located on one of the autosomal pairs of homologous chromosomes.</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R="0" lvl="0">
              <a:lnSpc>
                <a:spcPct val="107000"/>
              </a:lnSpc>
              <a:spcBef>
                <a:spcPts val="0"/>
              </a:spcBef>
              <a:spcAft>
                <a:spcPts val="800"/>
              </a:spcAft>
              <a:buFont typeface="Wingdings" panose="05000000000000000000" pitchFamily="2" charset="2"/>
              <a:buChar char="§"/>
            </a:pPr>
            <a:r>
              <a:rPr lang="en-US" sz="2400" dirty="0">
                <a:effectLst/>
                <a:latin typeface="Times New Roman" panose="02020603050405020304" pitchFamily="18" charset="0"/>
                <a:ea typeface="Calibri" panose="020F0502020204030204" pitchFamily="34" charset="0"/>
                <a:cs typeface="Arial" panose="020B0604020202020204" pitchFamily="34" charset="0"/>
              </a:rPr>
              <a:t>The genotype of an autosomal gene is represented by two alleles in both males and females.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2930008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EFFB1-264F-4B81-AC77-3718F757CA99}"/>
              </a:ext>
            </a:extLst>
          </p:cNvPr>
          <p:cNvSpPr>
            <a:spLocks noGrp="1"/>
          </p:cNvSpPr>
          <p:nvPr>
            <p:ph type="title"/>
          </p:nvPr>
        </p:nvSpPr>
        <p:spPr/>
        <p:txBody>
          <a:bodyPr>
            <a:normAutofit/>
          </a:bodyPr>
          <a:lstStyle/>
          <a:p>
            <a:pPr marL="457200" indent="-457200">
              <a:buFont typeface="Wingdings" panose="05000000000000000000" pitchFamily="2" charset="2"/>
              <a:buChar char="§"/>
            </a:pPr>
            <a:r>
              <a:rPr lang="en-US" sz="2800" b="1" dirty="0">
                <a:effectLst/>
                <a:latin typeface="Times New Roman" panose="02020603050405020304" pitchFamily="18" charset="0"/>
                <a:ea typeface="Calibri" panose="020F0502020204030204" pitchFamily="34" charset="0"/>
                <a:cs typeface="Arial" panose="020B0604020202020204" pitchFamily="34" charset="0"/>
              </a:rPr>
              <a:t>Recessive autosomal disease:</a:t>
            </a:r>
            <a:r>
              <a:rPr lang="en-US" sz="2800" b="1" dirty="0">
                <a:latin typeface="Times New Roman" panose="02020603050405020304" pitchFamily="18" charset="0"/>
                <a:cs typeface="Times New Roman" panose="02020603050405020304" pitchFamily="18" charset="0"/>
                <a:sym typeface="Wingdings" panose="05000000000000000000" pitchFamily="2" charset="2"/>
              </a:rPr>
              <a:t>(</a:t>
            </a:r>
            <a:r>
              <a:rPr lang="en-US" sz="2800" b="1" u="sng" dirty="0">
                <a:latin typeface="Times New Roman" panose="02020603050405020304" pitchFamily="18" charset="0"/>
                <a:cs typeface="Times New Roman" panose="02020603050405020304" pitchFamily="18" charset="0"/>
                <a:sym typeface="Wingdings" panose="05000000000000000000" pitchFamily="2" charset="2"/>
              </a:rPr>
              <a:t>copy</a:t>
            </a:r>
            <a:r>
              <a:rPr lang="en-US" sz="2800" b="1" dirty="0">
                <a:latin typeface="Times New Roman" panose="02020603050405020304" pitchFamily="18" charset="0"/>
                <a:cs typeface="Times New Roman" panose="02020603050405020304" pitchFamily="18" charset="0"/>
                <a:sym typeface="Wingdings" panose="05000000000000000000" pitchFamily="2" charset="2"/>
              </a:rPr>
              <a:t>)</a:t>
            </a:r>
            <a:br>
              <a:rPr lang="en-US" sz="2800" dirty="0">
                <a:effectLst/>
                <a:latin typeface="Calibri" panose="020F0502020204030204" pitchFamily="34" charset="0"/>
                <a:ea typeface="Calibri" panose="020F0502020204030204" pitchFamily="34" charset="0"/>
                <a:cs typeface="Arial" panose="020B0604020202020204" pitchFamily="34" charset="0"/>
              </a:rPr>
            </a:br>
            <a:endParaRPr lang="en-US" sz="2800" dirty="0"/>
          </a:p>
        </p:txBody>
      </p:sp>
      <p:pic>
        <p:nvPicPr>
          <p:cNvPr id="4" name="Content Placeholder 3">
            <a:extLst>
              <a:ext uri="{FF2B5EF4-FFF2-40B4-BE49-F238E27FC236}">
                <a16:creationId xmlns:a16="http://schemas.microsoft.com/office/drawing/2014/main" id="{FF6BB110-F18A-4BB4-BD78-6161AFAFDCC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07057" y="1533525"/>
            <a:ext cx="8383865" cy="2269849"/>
          </a:xfrm>
          <a:prstGeom prst="rect">
            <a:avLst/>
          </a:prstGeom>
          <a:noFill/>
          <a:ln>
            <a:solidFill>
              <a:schemeClr val="tx1"/>
            </a:solidFill>
          </a:ln>
        </p:spPr>
      </p:pic>
      <p:sp>
        <p:nvSpPr>
          <p:cNvPr id="5" name="TextBox 4">
            <a:extLst>
              <a:ext uri="{FF2B5EF4-FFF2-40B4-BE49-F238E27FC236}">
                <a16:creationId xmlns:a16="http://schemas.microsoft.com/office/drawing/2014/main" id="{D1BEF523-ADB8-46D3-8CA6-D3CC2C22A0C0}"/>
              </a:ext>
            </a:extLst>
          </p:cNvPr>
          <p:cNvSpPr txBox="1"/>
          <p:nvPr/>
        </p:nvSpPr>
        <p:spPr>
          <a:xfrm>
            <a:off x="2902224" y="3956639"/>
            <a:ext cx="6970643" cy="369332"/>
          </a:xfrm>
          <a:prstGeom prst="rect">
            <a:avLst/>
          </a:prstGeom>
          <a:noFill/>
        </p:spPr>
        <p:txBody>
          <a:bodyPr wrap="square" rtlCol="0">
            <a:spAutoFit/>
          </a:bodyPr>
          <a:lstStyle/>
          <a:p>
            <a:r>
              <a:rPr lang="en-US" sz="1800" b="1" dirty="0">
                <a:effectLst/>
                <a:latin typeface="Times New Roman" panose="02020603050405020304" pitchFamily="18" charset="0"/>
                <a:ea typeface="Calibri" panose="020F0502020204030204" pitchFamily="34" charset="0"/>
              </a:rPr>
              <a:t>Pedigree 1                                                          Pedigree 2</a:t>
            </a:r>
            <a:endParaRPr lang="en-US" b="1" dirty="0"/>
          </a:p>
        </p:txBody>
      </p:sp>
      <p:sp>
        <p:nvSpPr>
          <p:cNvPr id="3" name="TextBox 2">
            <a:extLst>
              <a:ext uri="{FF2B5EF4-FFF2-40B4-BE49-F238E27FC236}">
                <a16:creationId xmlns:a16="http://schemas.microsoft.com/office/drawing/2014/main" id="{5F939964-FAE0-4C4B-AFB8-72C6288A8403}"/>
              </a:ext>
            </a:extLst>
          </p:cNvPr>
          <p:cNvSpPr txBox="1"/>
          <p:nvPr/>
        </p:nvSpPr>
        <p:spPr>
          <a:xfrm>
            <a:off x="1205943" y="4306789"/>
            <a:ext cx="10363203" cy="2551211"/>
          </a:xfrm>
          <a:prstGeom prst="rect">
            <a:avLst/>
          </a:prstGeom>
          <a:noFill/>
          <a:ln>
            <a:solidFill>
              <a:schemeClr val="tx1"/>
            </a:solidFill>
          </a:ln>
        </p:spPr>
        <p:txBody>
          <a:bodyPr wrap="square" rtlCol="0">
            <a:spAutoFit/>
          </a:bodyPr>
          <a:lstStyle/>
          <a:p>
            <a:pPr marR="0" lvl="0" rtl="0">
              <a:lnSpc>
                <a:spcPct val="107000"/>
              </a:lnSpc>
              <a:spcBef>
                <a:spcPts val="0"/>
              </a:spcBef>
              <a:spcAft>
                <a:spcPts val="0"/>
              </a:spcAft>
              <a:tabLst>
                <a:tab pos="633095" algn="l"/>
              </a:tabLst>
            </a:pPr>
            <a:r>
              <a:rPr lang="en-US" sz="1800" b="1" dirty="0">
                <a:effectLst/>
                <a:latin typeface="Times New Roman" panose="02020603050405020304" pitchFamily="18" charset="0"/>
                <a:ea typeface="Calibri" panose="020F0502020204030204" pitchFamily="34" charset="0"/>
                <a:cs typeface="Arial" panose="020B0604020202020204" pitchFamily="34" charset="0"/>
              </a:rPr>
              <a:t>      To prove that the disease is recessive:</a:t>
            </a:r>
          </a:p>
          <a:p>
            <a:pPr marL="342900" marR="0" lvl="0" indent="-342900" rtl="0">
              <a:lnSpc>
                <a:spcPct val="107000"/>
              </a:lnSpc>
              <a:spcBef>
                <a:spcPts val="0"/>
              </a:spcBef>
              <a:spcAft>
                <a:spcPts val="0"/>
              </a:spcAft>
              <a:buFont typeface="Symbol" panose="05050102010706020507" pitchFamily="18" charset="2"/>
              <a:buChar char=""/>
              <a:tabLst>
                <a:tab pos="633095" algn="l"/>
              </a:tabLst>
            </a:pPr>
            <a:r>
              <a:rPr lang="en-US" sz="1800" b="1" dirty="0">
                <a:effectLst/>
                <a:latin typeface="Times New Roman" panose="02020603050405020304" pitchFamily="18" charset="0"/>
                <a:ea typeface="Calibri" panose="020F0502020204030204" pitchFamily="34" charset="0"/>
                <a:cs typeface="Arial" panose="020B0604020202020204" pitchFamily="34" charset="0"/>
              </a:rPr>
              <a:t>Pedigree 1: Since the affected girl by the disease has normal parents from which she should inherit the diseased alleles, so the allele responsible about the disease in the girl was masked in both parents.</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tabLst>
                <a:tab pos="633095" algn="l"/>
              </a:tabLst>
            </a:pPr>
            <a:r>
              <a:rPr lang="en-US" sz="1800" b="1" dirty="0">
                <a:effectLst/>
                <a:latin typeface="Times New Roman" panose="02020603050405020304" pitchFamily="18" charset="0"/>
                <a:ea typeface="Calibri" panose="020F0502020204030204" pitchFamily="34" charset="0"/>
                <a:cs typeface="Arial" panose="020B0604020202020204" pitchFamily="34" charset="0"/>
              </a:rPr>
              <a:t>Pedigree 2: Both the affected girl and boy by the disease has normal parents from which they should inherit the diseased alleles, so the alleles responsible about the disease in them were masked in their parents.</a:t>
            </a:r>
          </a:p>
          <a:p>
            <a:pPr marR="0" lvl="0">
              <a:lnSpc>
                <a:spcPct val="107000"/>
              </a:lnSpc>
              <a:spcBef>
                <a:spcPts val="0"/>
              </a:spcBef>
              <a:spcAft>
                <a:spcPts val="800"/>
              </a:spcAft>
              <a:tabLst>
                <a:tab pos="633095" algn="l"/>
              </a:tabLst>
            </a:pPr>
            <a:r>
              <a:rPr lang="en-US" b="1" dirty="0">
                <a:latin typeface="Times New Roman" panose="02020603050405020304" pitchFamily="18" charset="0"/>
                <a:ea typeface="Calibri" panose="020F0502020204030204" pitchFamily="34" charset="0"/>
                <a:cs typeface="Arial" panose="020B0604020202020204" pitchFamily="34" charset="0"/>
              </a:rPr>
              <a:t>Note that you can know that it is an autosomal case if you find in the pedigree affected sister and affected brother who have normal father.</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81672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92B1D-CCD7-42AA-A37C-23AC53CDC466}"/>
              </a:ext>
            </a:extLst>
          </p:cNvPr>
          <p:cNvSpPr>
            <a:spLocks noGrp="1"/>
          </p:cNvSpPr>
          <p:nvPr>
            <p:ph type="title"/>
          </p:nvPr>
        </p:nvSpPr>
        <p:spPr/>
        <p:txBody>
          <a:bodyPr>
            <a:normAutofit/>
          </a:bodyPr>
          <a:lstStyle/>
          <a:p>
            <a:pPr marL="457200" indent="-457200">
              <a:buFont typeface="Wingdings" panose="05000000000000000000" pitchFamily="2" charset="2"/>
              <a:buChar char="§"/>
            </a:pPr>
            <a:r>
              <a:rPr lang="en-US" sz="3200" b="1" dirty="0">
                <a:latin typeface="Times New Roman" panose="02020603050405020304" pitchFamily="18" charset="0"/>
                <a:cs typeface="Times New Roman" panose="02020603050405020304" pitchFamily="18" charset="0"/>
              </a:rPr>
              <a:t>Signs that indicate that the localization of the studied gene is sex-linked (</a:t>
            </a:r>
            <a:r>
              <a:rPr lang="en-US" sz="3200" b="1" dirty="0" err="1">
                <a:latin typeface="Times New Roman" panose="02020603050405020304" pitchFamily="18" charset="0"/>
                <a:cs typeface="Times New Roman" panose="02020603050405020304" pitchFamily="18" charset="0"/>
              </a:rPr>
              <a:t>gonosomal</a:t>
            </a:r>
            <a:r>
              <a:rPr lang="en-US" sz="3200"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3144C794-6584-4FE2-B451-F8C65D71B6B4}"/>
              </a:ext>
            </a:extLst>
          </p:cNvPr>
          <p:cNvSpPr>
            <a:spLocks noGrp="1"/>
          </p:cNvSpPr>
          <p:nvPr>
            <p:ph idx="1"/>
          </p:nvPr>
        </p:nvSpPr>
        <p:spPr>
          <a:xfrm>
            <a:off x="838200" y="1825625"/>
            <a:ext cx="10515600" cy="4786190"/>
          </a:xfrm>
        </p:spPr>
        <p:txBody>
          <a:bodyPr>
            <a:normAutofit/>
          </a:bodyPr>
          <a:lstStyle/>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If the given pedigree shows that only boys are effected by the studied gene:</a:t>
            </a:r>
          </a:p>
          <a:p>
            <a:pPr>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If  it is given by the text that the gene is sex-linked:</a:t>
            </a:r>
          </a:p>
          <a:p>
            <a:pPr>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if in results of gel electrophoresis, the number of fragments (bands) differ between males and females.</a:t>
            </a:r>
          </a:p>
          <a:p>
            <a:pPr>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If a cross and its inverse is given, in which the results of descendants change depending on the gender of the affected parent:</a:t>
            </a:r>
          </a:p>
        </p:txBody>
      </p:sp>
      <p:pic>
        <p:nvPicPr>
          <p:cNvPr id="2050" name="Picture 2" descr="Image result for sexlinked genes pedigree">
            <a:extLst>
              <a:ext uri="{FF2B5EF4-FFF2-40B4-BE49-F238E27FC236}">
                <a16:creationId xmlns:a16="http://schemas.microsoft.com/office/drawing/2014/main" id="{4E4EB5ED-3606-4050-84E9-7BABD73CBD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8713" y="1397072"/>
            <a:ext cx="2821885" cy="1325563"/>
          </a:xfrm>
          <a:prstGeom prst="rect">
            <a:avLst/>
          </a:prstGeom>
          <a:noFill/>
          <a:ln>
            <a:solidFill>
              <a:schemeClr val="bg2"/>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EF0C000-545D-4C9C-9862-BE040553218A}"/>
              </a:ext>
            </a:extLst>
          </p:cNvPr>
          <p:cNvSpPr txBox="1"/>
          <p:nvPr/>
        </p:nvSpPr>
        <p:spPr>
          <a:xfrm>
            <a:off x="6507231" y="2857572"/>
            <a:ext cx="5061502" cy="938719"/>
          </a:xfrm>
          <a:prstGeom prst="rect">
            <a:avLst/>
          </a:prstGeom>
          <a:noFill/>
          <a:ln>
            <a:solidFill>
              <a:schemeClr val="bg2"/>
            </a:solidFill>
          </a:ln>
        </p:spPr>
        <p:txBody>
          <a:bodyPr wrap="square" rtlCol="0">
            <a:spAutoFit/>
          </a:bodyPr>
          <a:lstStyle/>
          <a:p>
            <a:pPr algn="l"/>
            <a:r>
              <a:rPr lang="en-US" sz="1100" i="0" dirty="0">
                <a:solidFill>
                  <a:schemeClr val="accent1">
                    <a:lumMod val="75000"/>
                  </a:schemeClr>
                </a:solidFill>
                <a:effectLst/>
                <a:latin typeface="Times New Roman" panose="02020603050405020304" pitchFamily="18" charset="0"/>
                <a:cs typeface="Times New Roman" panose="02020603050405020304" pitchFamily="18" charset="0"/>
              </a:rPr>
              <a:t>Duchenne muscular dystrophy (DMD) is a severe type of </a:t>
            </a:r>
            <a:r>
              <a:rPr lang="en-US" sz="1100" i="0" strike="noStrike" dirty="0">
                <a:solidFill>
                  <a:schemeClr val="accent1">
                    <a:lumMod val="75000"/>
                  </a:schemeClr>
                </a:solidFill>
                <a:effectLst/>
                <a:latin typeface="Times New Roman" panose="02020603050405020304" pitchFamily="18" charset="0"/>
                <a:cs typeface="Times New Roman" panose="02020603050405020304" pitchFamily="18" charset="0"/>
                <a:hlinkClick r:id="rId3" tooltip="Muscular dystrophy">
                  <a:extLst>
                    <a:ext uri="{A12FA001-AC4F-418D-AE19-62706E023703}">
                      <ahyp:hlinkClr xmlns:ahyp="http://schemas.microsoft.com/office/drawing/2018/hyperlinkcolor" val="tx"/>
                    </a:ext>
                  </a:extLst>
                </a:hlinkClick>
              </a:rPr>
              <a:t>muscular dystrophy</a:t>
            </a:r>
            <a:r>
              <a:rPr lang="en-US" sz="1100" i="0" dirty="0">
                <a:solidFill>
                  <a:schemeClr val="accent1">
                    <a:lumMod val="75000"/>
                  </a:schemeClr>
                </a:solidFill>
                <a:effectLst/>
                <a:latin typeface="Times New Roman" panose="02020603050405020304" pitchFamily="18" charset="0"/>
                <a:cs typeface="Times New Roman" panose="02020603050405020304" pitchFamily="18" charset="0"/>
              </a:rPr>
              <a:t> that primarily affects boys.</a:t>
            </a:r>
            <a:r>
              <a:rPr lang="en-US" sz="1100" baseline="30000" dirty="0">
                <a:solidFill>
                  <a:schemeClr val="accent1">
                    <a:lumMod val="75000"/>
                  </a:schemeClr>
                </a:solidFill>
                <a:latin typeface="Times New Roman" panose="02020603050405020304" pitchFamily="18" charset="0"/>
                <a:cs typeface="Times New Roman" panose="02020603050405020304" pitchFamily="18" charset="0"/>
              </a:rPr>
              <a:t>[</a:t>
            </a:r>
            <a:r>
              <a:rPr lang="en-US" sz="1100" i="0" dirty="0">
                <a:solidFill>
                  <a:schemeClr val="accent1">
                    <a:lumMod val="75000"/>
                  </a:schemeClr>
                </a:solidFill>
                <a:effectLst/>
                <a:latin typeface="Times New Roman" panose="02020603050405020304" pitchFamily="18" charset="0"/>
                <a:cs typeface="Times New Roman" panose="02020603050405020304" pitchFamily="18" charset="0"/>
              </a:rPr>
              <a:t>content.</a:t>
            </a:r>
            <a:r>
              <a:rPr lang="en-US" sz="1100" i="0" baseline="30000" dirty="0">
                <a:solidFill>
                  <a:schemeClr val="accent1">
                    <a:lumMod val="75000"/>
                  </a:schemeClr>
                </a:solidFill>
                <a:effectLst/>
                <a:latin typeface="Times New Roman" panose="02020603050405020304" pitchFamily="18" charset="0"/>
                <a:cs typeface="Times New Roman" panose="02020603050405020304" pitchFamily="18" charset="0"/>
              </a:rPr>
              <a:t> </a:t>
            </a:r>
            <a:r>
              <a:rPr lang="en-US" sz="1100" i="0" dirty="0">
                <a:solidFill>
                  <a:schemeClr val="accent1">
                    <a:lumMod val="75000"/>
                  </a:schemeClr>
                </a:solidFill>
                <a:effectLst/>
                <a:latin typeface="Times New Roman" panose="02020603050405020304" pitchFamily="18" charset="0"/>
                <a:cs typeface="Times New Roman" panose="02020603050405020304" pitchFamily="18" charset="0"/>
              </a:rPr>
              <a:t>Females with a single copy of the defective gene may show mild symptoms.</a:t>
            </a:r>
          </a:p>
          <a:p>
            <a:pPr algn="l"/>
            <a:r>
              <a:rPr lang="en-US" sz="1100" i="0" dirty="0">
                <a:solidFill>
                  <a:schemeClr val="accent1">
                    <a:lumMod val="75000"/>
                  </a:schemeClr>
                </a:solidFill>
                <a:effectLst/>
                <a:latin typeface="Times New Roman" panose="02020603050405020304" pitchFamily="18" charset="0"/>
                <a:cs typeface="Times New Roman" panose="02020603050405020304" pitchFamily="18" charset="0"/>
              </a:rPr>
              <a:t>The disorder is</a:t>
            </a:r>
            <a:r>
              <a:rPr lang="en-US" sz="1100" i="0" dirty="0">
                <a:solidFill>
                  <a:srgbClr val="FF0000"/>
                </a:solidFill>
                <a:effectLst/>
                <a:latin typeface="Times New Roman" panose="02020603050405020304" pitchFamily="18" charset="0"/>
                <a:cs typeface="Times New Roman" panose="02020603050405020304" pitchFamily="18" charset="0"/>
              </a:rPr>
              <a:t> </a:t>
            </a:r>
            <a:r>
              <a:rPr lang="en-US" sz="1100" i="0" strike="noStrike" dirty="0">
                <a:solidFill>
                  <a:srgbClr val="FF0000"/>
                </a:solidFill>
                <a:effectLst/>
                <a:latin typeface="Times New Roman" panose="02020603050405020304" pitchFamily="18" charset="0"/>
                <a:cs typeface="Times New Roman" panose="02020603050405020304" pitchFamily="18" charset="0"/>
                <a:hlinkClick r:id="rId4" tooltip="X-linked recessive inheritance">
                  <a:extLst>
                    <a:ext uri="{A12FA001-AC4F-418D-AE19-62706E023703}">
                      <ahyp:hlinkClr xmlns:ahyp="http://schemas.microsoft.com/office/drawing/2018/hyperlinkcolor" val="tx"/>
                    </a:ext>
                  </a:extLst>
                </a:hlinkClick>
              </a:rPr>
              <a:t>X-linked recessive</a:t>
            </a:r>
            <a:r>
              <a:rPr lang="en-US" sz="1100" i="0" dirty="0">
                <a:solidFill>
                  <a:srgbClr val="FF0000"/>
                </a:solidFill>
                <a:effectLst/>
                <a:latin typeface="Times New Roman" panose="02020603050405020304" pitchFamily="18" charset="0"/>
                <a:cs typeface="Times New Roman" panose="02020603050405020304" pitchFamily="18" charset="0"/>
              </a:rPr>
              <a:t>.</a:t>
            </a:r>
            <a:r>
              <a:rPr lang="en-US" sz="1100" i="0" baseline="30000" dirty="0">
                <a:solidFill>
                  <a:srgbClr val="FF0000"/>
                </a:solidFill>
                <a:effectLst/>
                <a:latin typeface="Times New Roman" panose="02020603050405020304" pitchFamily="18" charset="0"/>
                <a:cs typeface="Times New Roman" panose="02020603050405020304" pitchFamily="18" charset="0"/>
              </a:rPr>
              <a:t> </a:t>
            </a:r>
            <a:r>
              <a:rPr lang="en-US" sz="1100" i="0" dirty="0">
                <a:solidFill>
                  <a:schemeClr val="accent1">
                    <a:lumMod val="75000"/>
                  </a:schemeClr>
                </a:solidFill>
                <a:effectLst/>
                <a:latin typeface="Times New Roman" panose="02020603050405020304" pitchFamily="18" charset="0"/>
                <a:cs typeface="Times New Roman" panose="02020603050405020304" pitchFamily="18" charset="0"/>
              </a:rPr>
              <a:t>About two thirds of cases are </a:t>
            </a:r>
            <a:r>
              <a:rPr lang="en-US" sz="1100" i="0" strike="noStrike" dirty="0">
                <a:solidFill>
                  <a:schemeClr val="accent1">
                    <a:lumMod val="75000"/>
                  </a:schemeClr>
                </a:solidFill>
                <a:effectLst/>
                <a:latin typeface="Times New Roman" panose="02020603050405020304" pitchFamily="18" charset="0"/>
                <a:cs typeface="Times New Roman" panose="02020603050405020304" pitchFamily="18" charset="0"/>
                <a:hlinkClick r:id="rId5" tooltip="Heredity">
                  <a:extLst>
                    <a:ext uri="{A12FA001-AC4F-418D-AE19-62706E023703}">
                      <ahyp:hlinkClr xmlns:ahyp="http://schemas.microsoft.com/office/drawing/2018/hyperlinkcolor" val="tx"/>
                    </a:ext>
                  </a:extLst>
                </a:hlinkClick>
              </a:rPr>
              <a:t>inherited</a:t>
            </a:r>
            <a:r>
              <a:rPr lang="en-US" sz="1100" i="0" dirty="0">
                <a:solidFill>
                  <a:schemeClr val="accent1">
                    <a:lumMod val="75000"/>
                  </a:schemeClr>
                </a:solidFill>
                <a:effectLst/>
                <a:latin typeface="Times New Roman" panose="02020603050405020304" pitchFamily="18" charset="0"/>
                <a:cs typeface="Times New Roman" panose="02020603050405020304" pitchFamily="18" charset="0"/>
              </a:rPr>
              <a:t> from a person's mother, while one third of cases are due to a new </a:t>
            </a:r>
            <a:r>
              <a:rPr lang="en-US" sz="1100" i="0" strike="noStrike" dirty="0">
                <a:solidFill>
                  <a:schemeClr val="accent1">
                    <a:lumMod val="75000"/>
                  </a:schemeClr>
                </a:solidFill>
                <a:effectLst/>
                <a:latin typeface="Times New Roman" panose="02020603050405020304" pitchFamily="18" charset="0"/>
                <a:cs typeface="Times New Roman" panose="02020603050405020304" pitchFamily="18" charset="0"/>
                <a:hlinkClick r:id="rId6" tooltip="Mutation">
                  <a:extLst>
                    <a:ext uri="{A12FA001-AC4F-418D-AE19-62706E023703}">
                      <ahyp:hlinkClr xmlns:ahyp="http://schemas.microsoft.com/office/drawing/2018/hyperlinkcolor" val="tx"/>
                    </a:ext>
                  </a:extLst>
                </a:hlinkClick>
              </a:rPr>
              <a:t>mutation</a:t>
            </a:r>
            <a:r>
              <a:rPr lang="en-US" sz="1100" i="0" strike="noStrike" dirty="0">
                <a:solidFill>
                  <a:schemeClr val="accent1">
                    <a:lumMod val="75000"/>
                  </a:schemeClr>
                </a:solidFill>
                <a:effectLst/>
                <a:latin typeface="Times New Roman" panose="02020603050405020304" pitchFamily="18" charset="0"/>
                <a:cs typeface="Times New Roman" panose="02020603050405020304" pitchFamily="18" charset="0"/>
              </a:rPr>
              <a:t>.</a:t>
            </a:r>
            <a:endParaRPr lang="en-US" sz="1100" i="0" dirty="0">
              <a:solidFill>
                <a:schemeClr val="accent1">
                  <a:lumMod val="75000"/>
                </a:schemeClr>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4D456A7-1E25-4CF2-9805-1366526DF33A}"/>
              </a:ext>
            </a:extLst>
          </p:cNvPr>
          <p:cNvSpPr txBox="1"/>
          <p:nvPr/>
        </p:nvSpPr>
        <p:spPr>
          <a:xfrm>
            <a:off x="1299126" y="5439352"/>
            <a:ext cx="10694505" cy="861774"/>
          </a:xfrm>
          <a:prstGeom prst="rect">
            <a:avLst/>
          </a:prstGeom>
          <a:noFill/>
          <a:ln>
            <a:solidFill>
              <a:schemeClr val="bg2"/>
            </a:solidFill>
          </a:ln>
        </p:spPr>
        <p:txBody>
          <a:bodyPr wrap="square" rtlCol="0">
            <a:spAutoFit/>
          </a:bodyPr>
          <a:lstStyle/>
          <a:p>
            <a:r>
              <a:rPr lang="en-US" dirty="0"/>
              <a:t> </a:t>
            </a:r>
            <a:r>
              <a:rPr lang="en-US" dirty="0">
                <a:solidFill>
                  <a:schemeClr val="accent1">
                    <a:lumMod val="75000"/>
                  </a:schemeClr>
                </a:solidFill>
                <a:latin typeface="Times New Roman" panose="02020603050405020304" pitchFamily="18" charset="0"/>
                <a:cs typeface="Times New Roman" panose="02020603050405020304" pitchFamily="18" charset="0"/>
              </a:rPr>
              <a:t>Disease is dominant:</a:t>
            </a:r>
          </a:p>
          <a:p>
            <a:r>
              <a:rPr lang="en-US" dirty="0">
                <a:solidFill>
                  <a:schemeClr val="accent1">
                    <a:lumMod val="75000"/>
                  </a:schemeClr>
                </a:solidFill>
                <a:latin typeface="Times New Roman" panose="02020603050405020304" pitchFamily="18" charset="0"/>
                <a:cs typeface="Times New Roman" panose="02020603050405020304" pitchFamily="18" charset="0"/>
              </a:rPr>
              <a:t> 1</a:t>
            </a:r>
            <a:r>
              <a:rPr lang="en-US" sz="1400" dirty="0">
                <a:solidFill>
                  <a:schemeClr val="accent1">
                    <a:lumMod val="75000"/>
                  </a:schemeClr>
                </a:solidFill>
                <a:latin typeface="Times New Roman" panose="02020603050405020304" pitchFamily="18" charset="0"/>
                <a:cs typeface="Times New Roman" panose="02020603050405020304" pitchFamily="18" charset="0"/>
              </a:rPr>
              <a:t>. Affected mother x normal father                          result: ½ girls are affected, ½ girls are normal, ½ boys are affected, ½ boys are normal.</a:t>
            </a:r>
          </a:p>
          <a:p>
            <a:r>
              <a:rPr lang="en-US" sz="1400" dirty="0">
                <a:solidFill>
                  <a:schemeClr val="accent1">
                    <a:lumMod val="75000"/>
                  </a:schemeClr>
                </a:solidFill>
                <a:latin typeface="Times New Roman" panose="02020603050405020304" pitchFamily="18" charset="0"/>
                <a:cs typeface="Times New Roman" panose="02020603050405020304" pitchFamily="18" charset="0"/>
              </a:rPr>
              <a:t>2. Normal mother   x affected father                          result: All girls are affected, all boys are normal. </a:t>
            </a:r>
          </a:p>
        </p:txBody>
      </p:sp>
    </p:spTree>
    <p:extLst>
      <p:ext uri="{BB962C8B-B14F-4D97-AF65-F5344CB8AC3E}">
        <p14:creationId xmlns:p14="http://schemas.microsoft.com/office/powerpoint/2010/main" val="1557199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D0617-426A-4657-88F4-9B2C8BBB2A6C}"/>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Schematic representation of X and Y chromosomes</a:t>
            </a:r>
            <a:r>
              <a:rPr lang="en-US" sz="3200" b="1" dirty="0">
                <a:latin typeface="Times New Roman" panose="02020603050405020304" pitchFamily="18" charset="0"/>
                <a:cs typeface="Times New Roman" panose="02020603050405020304" pitchFamily="18" charset="0"/>
                <a:sym typeface="Wingdings" panose="05000000000000000000" pitchFamily="2" charset="2"/>
              </a:rPr>
              <a:t> (Copy):</a:t>
            </a:r>
            <a:endParaRPr lang="en-US" sz="32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E0C4C125-7AC2-4807-8A0E-3B9B0062CE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7670" y="2955235"/>
            <a:ext cx="5963478" cy="1869765"/>
          </a:xfrm>
        </p:spPr>
      </p:pic>
      <p:sp>
        <p:nvSpPr>
          <p:cNvPr id="10" name="Right Brace 9">
            <a:extLst>
              <a:ext uri="{FF2B5EF4-FFF2-40B4-BE49-F238E27FC236}">
                <a16:creationId xmlns:a16="http://schemas.microsoft.com/office/drawing/2014/main" id="{6F140C95-743F-4D71-8A51-BA8AC3E566A7}"/>
              </a:ext>
            </a:extLst>
          </p:cNvPr>
          <p:cNvSpPr/>
          <p:nvPr/>
        </p:nvSpPr>
        <p:spPr>
          <a:xfrm rot="5400000">
            <a:off x="6937513" y="3591945"/>
            <a:ext cx="357808" cy="204083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5CCFC489-0887-4A3C-BD94-54CD2DCB34B7}"/>
              </a:ext>
            </a:extLst>
          </p:cNvPr>
          <p:cNvSpPr txBox="1"/>
          <p:nvPr/>
        </p:nvSpPr>
        <p:spPr>
          <a:xfrm>
            <a:off x="6294783" y="5009322"/>
            <a:ext cx="2120348"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Non-homologous of chromosome X</a:t>
            </a:r>
          </a:p>
        </p:txBody>
      </p:sp>
      <p:sp>
        <p:nvSpPr>
          <p:cNvPr id="12" name="Right Brace 11">
            <a:extLst>
              <a:ext uri="{FF2B5EF4-FFF2-40B4-BE49-F238E27FC236}">
                <a16:creationId xmlns:a16="http://schemas.microsoft.com/office/drawing/2014/main" id="{C04438DE-84DE-413F-B837-6FE5BF77A2F0}"/>
              </a:ext>
            </a:extLst>
          </p:cNvPr>
          <p:cNvSpPr/>
          <p:nvPr/>
        </p:nvSpPr>
        <p:spPr>
          <a:xfrm rot="16200000">
            <a:off x="4187084" y="2359490"/>
            <a:ext cx="233724" cy="7891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D2E3EEB4-4E9F-4CB7-88F6-9586F0CE4089}"/>
              </a:ext>
            </a:extLst>
          </p:cNvPr>
          <p:cNvSpPr txBox="1"/>
          <p:nvPr/>
        </p:nvSpPr>
        <p:spPr>
          <a:xfrm>
            <a:off x="3909391" y="1968079"/>
            <a:ext cx="1868556"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Non-homologous of chromosome Y</a:t>
            </a:r>
          </a:p>
        </p:txBody>
      </p:sp>
      <p:sp>
        <p:nvSpPr>
          <p:cNvPr id="15" name="Right Brace 14">
            <a:extLst>
              <a:ext uri="{FF2B5EF4-FFF2-40B4-BE49-F238E27FC236}">
                <a16:creationId xmlns:a16="http://schemas.microsoft.com/office/drawing/2014/main" id="{DA3D1E77-6993-4276-8BBE-7BFEDC722939}"/>
              </a:ext>
            </a:extLst>
          </p:cNvPr>
          <p:cNvSpPr/>
          <p:nvPr/>
        </p:nvSpPr>
        <p:spPr>
          <a:xfrm rot="16200000">
            <a:off x="2822714" y="2470276"/>
            <a:ext cx="172278" cy="60127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243540A4-7610-49D7-B6C0-FA03DDB012A3}"/>
              </a:ext>
            </a:extLst>
          </p:cNvPr>
          <p:cNvSpPr txBox="1"/>
          <p:nvPr/>
        </p:nvSpPr>
        <p:spPr>
          <a:xfrm>
            <a:off x="1974575" y="1788871"/>
            <a:ext cx="1868555"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Homologous segment of X and Y chromosomes</a:t>
            </a:r>
          </a:p>
        </p:txBody>
      </p:sp>
    </p:spTree>
    <p:extLst>
      <p:ext uri="{BB962C8B-B14F-4D97-AF65-F5344CB8AC3E}">
        <p14:creationId xmlns:p14="http://schemas.microsoft.com/office/powerpoint/2010/main" val="315096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00FF1-F439-4D28-969E-CF81F0FAB89E}"/>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To verify that the localization of the gene is autosomal</a:t>
            </a:r>
            <a:r>
              <a:rPr lang="en-US" sz="2800" b="1" dirty="0">
                <a:latin typeface="Times New Roman" panose="02020603050405020304" pitchFamily="18" charset="0"/>
                <a:cs typeface="Times New Roman" panose="02020603050405020304" pitchFamily="18" charset="0"/>
                <a:sym typeface="Wingdings" panose="05000000000000000000" pitchFamily="2" charset="2"/>
              </a:rPr>
              <a:t> (Copy):</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9CCC3F2-C25E-4E36-8A6A-FF8088DED7E8}"/>
              </a:ext>
            </a:extLst>
          </p:cNvPr>
          <p:cNvSpPr>
            <a:spLocks noGrp="1"/>
          </p:cNvSpPr>
          <p:nvPr>
            <p:ph idx="1"/>
          </p:nvPr>
        </p:nvSpPr>
        <p:spPr>
          <a:xfrm>
            <a:off x="838200" y="1417983"/>
            <a:ext cx="10515600" cy="4758980"/>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1</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Neglet</a:t>
            </a:r>
            <a:r>
              <a:rPr lang="en-US" sz="1600" dirty="0">
                <a:latin typeface="Times New Roman" panose="02020603050405020304" pitchFamily="18" charset="0"/>
                <a:cs typeface="Times New Roman" panose="02020603050405020304" pitchFamily="18" charset="0"/>
              </a:rPr>
              <a:t> gene localization on non-Homologous chromosome of X:</a:t>
            </a:r>
          </a:p>
          <a:p>
            <a:pPr marL="0" indent="0">
              <a:buNone/>
            </a:pPr>
            <a:r>
              <a:rPr lang="en-US" sz="1600" dirty="0">
                <a:latin typeface="Times New Roman" panose="02020603050405020304" pitchFamily="18" charset="0"/>
                <a:cs typeface="Times New Roman" panose="02020603050405020304" pitchFamily="18" charset="0"/>
              </a:rPr>
              <a:t>(note that: genes located on non-homologous segment of X chromosome exist in one copy in males and two copies in females).</a:t>
            </a:r>
          </a:p>
          <a:p>
            <a:pPr marL="0" indent="0">
              <a:buNone/>
            </a:pPr>
            <a:r>
              <a:rPr lang="en-US" sz="1600" dirty="0">
                <a:latin typeface="Times New Roman" panose="02020603050405020304" pitchFamily="18" charset="0"/>
                <a:cs typeface="Times New Roman" panose="02020603050405020304" pitchFamily="18" charset="0"/>
              </a:rPr>
              <a:t>2. </a:t>
            </a:r>
            <a:r>
              <a:rPr lang="en-US" sz="1600" dirty="0" err="1">
                <a:latin typeface="Times New Roman" panose="02020603050405020304" pitchFamily="18" charset="0"/>
                <a:cs typeface="Times New Roman" panose="02020603050405020304" pitchFamily="18" charset="0"/>
              </a:rPr>
              <a:t>Neglet</a:t>
            </a:r>
            <a:r>
              <a:rPr lang="en-US" sz="1600" dirty="0">
                <a:latin typeface="Times New Roman" panose="02020603050405020304" pitchFamily="18" charset="0"/>
                <a:cs typeface="Times New Roman" panose="02020603050405020304" pitchFamily="18" charset="0"/>
              </a:rPr>
              <a:t> gene localization of non-homologous segment of chromosome of Y.</a:t>
            </a:r>
          </a:p>
          <a:p>
            <a:pPr marL="0" indent="0">
              <a:buNone/>
            </a:pPr>
            <a:r>
              <a:rPr lang="en-US" sz="1600" dirty="0">
                <a:latin typeface="Times New Roman" panose="02020603050405020304" pitchFamily="18" charset="0"/>
                <a:cs typeface="Times New Roman" panose="02020603050405020304" pitchFamily="18" charset="0"/>
              </a:rPr>
              <a:t>(note that: genes located on the non-homologous segment of chromosome Y are expressed in one copy in males and are not expressed in females).</a:t>
            </a:r>
          </a:p>
          <a:p>
            <a:pPr marL="0" indent="0">
              <a:buNone/>
            </a:pPr>
            <a:r>
              <a:rPr lang="en-US" sz="1600" dirty="0">
                <a:latin typeface="Times New Roman" panose="02020603050405020304" pitchFamily="18" charset="0"/>
                <a:cs typeface="Times New Roman" panose="02020603050405020304" pitchFamily="18" charset="0"/>
              </a:rPr>
              <a:t>3. </a:t>
            </a:r>
            <a:r>
              <a:rPr lang="en-US" sz="1600" dirty="0" err="1">
                <a:latin typeface="Times New Roman" panose="02020603050405020304" pitchFamily="18" charset="0"/>
                <a:cs typeface="Times New Roman" panose="02020603050405020304" pitchFamily="18" charset="0"/>
              </a:rPr>
              <a:t>Neglet</a:t>
            </a:r>
            <a:r>
              <a:rPr lang="en-US" sz="1600" dirty="0">
                <a:latin typeface="Times New Roman" panose="02020603050405020304" pitchFamily="18" charset="0"/>
                <a:cs typeface="Times New Roman" panose="02020603050405020304" pitchFamily="18" charset="0"/>
              </a:rPr>
              <a:t> gene localization on homologous segment of chromosomes X and Y.</a:t>
            </a:r>
          </a:p>
          <a:p>
            <a:pPr marL="0" indent="0">
              <a:buNone/>
            </a:pPr>
            <a:r>
              <a:rPr lang="en-US" sz="1600" dirty="0">
                <a:latin typeface="Times New Roman" panose="02020603050405020304" pitchFamily="18" charset="0"/>
                <a:cs typeface="Times New Roman" panose="02020603050405020304" pitchFamily="18" charset="0"/>
              </a:rPr>
              <a:t>(note that: genes located on homologous segments of X and Y have two alleles both in males and females and thus behave as autosomal).</a:t>
            </a:r>
          </a:p>
        </p:txBody>
      </p:sp>
      <p:sp>
        <p:nvSpPr>
          <p:cNvPr id="5" name="TextBox 4">
            <a:extLst>
              <a:ext uri="{FF2B5EF4-FFF2-40B4-BE49-F238E27FC236}">
                <a16:creationId xmlns:a16="http://schemas.microsoft.com/office/drawing/2014/main" id="{0F2E8285-402E-4C92-9D64-D320C6B0E8FB}"/>
              </a:ext>
            </a:extLst>
          </p:cNvPr>
          <p:cNvSpPr txBox="1"/>
          <p:nvPr/>
        </p:nvSpPr>
        <p:spPr>
          <a:xfrm>
            <a:off x="838200" y="4262087"/>
            <a:ext cx="10161104"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(Take a boy and a girl who are affected by the disease and have a normal father as in the case below).</a:t>
            </a:r>
            <a:endParaRPr kumimoji="0" lang="en-US" altLang="en-US" sz="1800" b="1" i="0" u="sng" strike="noStrike" cap="none" normalizeH="0" baseline="0" dirty="0">
              <a:ln>
                <a:noFill/>
              </a:ln>
              <a:solidFill>
                <a:schemeClr val="tx1"/>
              </a:solidFill>
              <a:effectLst/>
              <a:latin typeface="Arial" panose="020B0604020202020204" pitchFamily="34" charset="0"/>
            </a:endParaRPr>
          </a:p>
        </p:txBody>
      </p:sp>
      <p:sp>
        <p:nvSpPr>
          <p:cNvPr id="6" name="Text Box 2">
            <a:extLst>
              <a:ext uri="{FF2B5EF4-FFF2-40B4-BE49-F238E27FC236}">
                <a16:creationId xmlns:a16="http://schemas.microsoft.com/office/drawing/2014/main" id="{772A7D60-9DB6-42A9-A941-468177E73C83}"/>
              </a:ext>
            </a:extLst>
          </p:cNvPr>
          <p:cNvSpPr txBox="1">
            <a:spLocks noChangeArrowheads="1"/>
          </p:cNvSpPr>
          <p:nvPr/>
        </p:nvSpPr>
        <p:spPr bwMode="auto">
          <a:xfrm>
            <a:off x="3289853" y="4840859"/>
            <a:ext cx="4475922" cy="133610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8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X Y </a:t>
            </a:r>
            <a:endParaRPr kumimoji="0" lang="en-US" altLang="en-US" sz="8800" b="0" i="0" u="none" strike="noStrike" cap="none" normalizeH="0" baseline="0" dirty="0">
              <a:ln>
                <a:noFill/>
              </a:ln>
              <a:solidFill>
                <a:schemeClr val="tx1"/>
              </a:solidFill>
              <a:effectLst/>
              <a:latin typeface="Arial" panose="020B0604020202020204" pitchFamily="34" charset="0"/>
            </a:endParaRPr>
          </a:p>
        </p:txBody>
      </p:sp>
      <p:sp>
        <p:nvSpPr>
          <p:cNvPr id="7" name="Text Box 9">
            <a:extLst>
              <a:ext uri="{FF2B5EF4-FFF2-40B4-BE49-F238E27FC236}">
                <a16:creationId xmlns:a16="http://schemas.microsoft.com/office/drawing/2014/main" id="{40965C08-B016-4C42-8EC2-8FCB4B7EE6DB}"/>
              </a:ext>
            </a:extLst>
          </p:cNvPr>
          <p:cNvSpPr txBox="1">
            <a:spLocks noChangeArrowheads="1"/>
          </p:cNvSpPr>
          <p:nvPr/>
        </p:nvSpPr>
        <p:spPr bwMode="auto">
          <a:xfrm>
            <a:off x="6376160" y="4935247"/>
            <a:ext cx="1200150" cy="400050"/>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Non-Homologous of chromosome 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 Box 10">
            <a:extLst>
              <a:ext uri="{FF2B5EF4-FFF2-40B4-BE49-F238E27FC236}">
                <a16:creationId xmlns:a16="http://schemas.microsoft.com/office/drawing/2014/main" id="{F7A8B44E-DF80-4C18-90AF-F8D9E92AF977}"/>
              </a:ext>
            </a:extLst>
          </p:cNvPr>
          <p:cNvSpPr txBox="1">
            <a:spLocks noChangeArrowheads="1"/>
          </p:cNvSpPr>
          <p:nvPr/>
        </p:nvSpPr>
        <p:spPr bwMode="auto">
          <a:xfrm>
            <a:off x="3492569" y="5738758"/>
            <a:ext cx="1152525" cy="361950"/>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Non-Homologous of chromosome X</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 Box 11">
            <a:extLst>
              <a:ext uri="{FF2B5EF4-FFF2-40B4-BE49-F238E27FC236}">
                <a16:creationId xmlns:a16="http://schemas.microsoft.com/office/drawing/2014/main" id="{FF95376D-8425-4F70-8089-96D6D033BFEB}"/>
              </a:ext>
            </a:extLst>
          </p:cNvPr>
          <p:cNvSpPr txBox="1">
            <a:spLocks noChangeArrowheads="1"/>
          </p:cNvSpPr>
          <p:nvPr/>
        </p:nvSpPr>
        <p:spPr bwMode="auto">
          <a:xfrm>
            <a:off x="6246951" y="5440017"/>
            <a:ext cx="971550" cy="371475"/>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Homologous of X and 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28D9D19-A954-488E-9C44-CFA65E187231}"/>
              </a:ext>
            </a:extLst>
          </p:cNvPr>
          <p:cNvSpPr/>
          <p:nvPr/>
        </p:nvSpPr>
        <p:spPr>
          <a:xfrm>
            <a:off x="4808676" y="5539645"/>
            <a:ext cx="1438275" cy="1238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Right Brace 10">
            <a:extLst>
              <a:ext uri="{FF2B5EF4-FFF2-40B4-BE49-F238E27FC236}">
                <a16:creationId xmlns:a16="http://schemas.microsoft.com/office/drawing/2014/main" id="{0C5BDAAD-9583-41A0-A2CD-A5D0952F3308}"/>
              </a:ext>
            </a:extLst>
          </p:cNvPr>
          <p:cNvSpPr/>
          <p:nvPr/>
        </p:nvSpPr>
        <p:spPr>
          <a:xfrm rot="10800000">
            <a:off x="4686818" y="5734797"/>
            <a:ext cx="163168" cy="27622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Right Brace 11">
            <a:extLst>
              <a:ext uri="{FF2B5EF4-FFF2-40B4-BE49-F238E27FC236}">
                <a16:creationId xmlns:a16="http://schemas.microsoft.com/office/drawing/2014/main" id="{C0B12FCF-0414-4ED7-95B1-26532735B169}"/>
              </a:ext>
            </a:extLst>
          </p:cNvPr>
          <p:cNvSpPr/>
          <p:nvPr/>
        </p:nvSpPr>
        <p:spPr>
          <a:xfrm>
            <a:off x="6208022" y="5101684"/>
            <a:ext cx="163168" cy="27622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pic>
        <p:nvPicPr>
          <p:cNvPr id="13" name="Picture 12">
            <a:extLst>
              <a:ext uri="{FF2B5EF4-FFF2-40B4-BE49-F238E27FC236}">
                <a16:creationId xmlns:a16="http://schemas.microsoft.com/office/drawing/2014/main" id="{02AB7A60-4FFD-4E49-9D70-0062BF5B4CE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615466" y="4834233"/>
            <a:ext cx="2899740" cy="1399540"/>
          </a:xfrm>
          <a:prstGeom prst="rect">
            <a:avLst/>
          </a:prstGeom>
          <a:noFill/>
          <a:ln>
            <a:noFill/>
          </a:ln>
        </p:spPr>
      </p:pic>
      <p:sp>
        <p:nvSpPr>
          <p:cNvPr id="14" name="Oval 13">
            <a:extLst>
              <a:ext uri="{FF2B5EF4-FFF2-40B4-BE49-F238E27FC236}">
                <a16:creationId xmlns:a16="http://schemas.microsoft.com/office/drawing/2014/main" id="{38AF6525-0894-4EF8-95E8-315FC67A9778}"/>
              </a:ext>
            </a:extLst>
          </p:cNvPr>
          <p:cNvSpPr/>
          <p:nvPr/>
        </p:nvSpPr>
        <p:spPr>
          <a:xfrm>
            <a:off x="10304809" y="5316204"/>
            <a:ext cx="418064" cy="89247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5088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603</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Symbol</vt:lpstr>
      <vt:lpstr>Times New Roman</vt:lpstr>
      <vt:lpstr>Wingdings</vt:lpstr>
      <vt:lpstr>Office Theme</vt:lpstr>
      <vt:lpstr>Chapter 5 Human genetics</vt:lpstr>
      <vt:lpstr>Pedigree: symbols:</vt:lpstr>
      <vt:lpstr>Autosomal gene:</vt:lpstr>
      <vt:lpstr>Case of autosomal disease:(copy) </vt:lpstr>
      <vt:lpstr>Recessive autosomal disease:(copy) </vt:lpstr>
      <vt:lpstr>Signs that indicate that the localization of the studied gene is sex-linked (gonosomal):</vt:lpstr>
      <vt:lpstr>Schematic representation of X and Y chromosomes (Copy):</vt:lpstr>
      <vt:lpstr>To verify that the localization of the gene is autosomal (Copy):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Amani Kayed</dc:creator>
  <cp:lastModifiedBy>Amani Kayed</cp:lastModifiedBy>
  <cp:revision>23</cp:revision>
  <dcterms:created xsi:type="dcterms:W3CDTF">2021-02-01T20:57:58Z</dcterms:created>
  <dcterms:modified xsi:type="dcterms:W3CDTF">2023-12-16T12:49:52Z</dcterms:modified>
</cp:coreProperties>
</file>