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314" r:id="rId4"/>
    <p:sldId id="310" r:id="rId5"/>
    <p:sldId id="319" r:id="rId6"/>
    <p:sldId id="315" r:id="rId7"/>
    <p:sldId id="316" r:id="rId8"/>
    <p:sldId id="317" r:id="rId9"/>
    <p:sldId id="305" r:id="rId10"/>
    <p:sldId id="306" r:id="rId11"/>
    <p:sldId id="307" r:id="rId12"/>
    <p:sldId id="308" r:id="rId13"/>
    <p:sldId id="309" r:id="rId14"/>
    <p:sldId id="299" r:id="rId15"/>
    <p:sldId id="302" r:id="rId16"/>
    <p:sldId id="303" r:id="rId17"/>
    <p:sldId id="304" r:id="rId18"/>
    <p:sldId id="270" r:id="rId19"/>
    <p:sldId id="300"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Fira Sans" panose="020B0503050000020004" pitchFamily="34" charset="0"/>
      <p:regular r:id="rId26"/>
      <p:bold r:id="rId27"/>
      <p:italic r:id="rId28"/>
      <p:boldItalic r:id="rId29"/>
    </p:embeddedFont>
    <p:embeddedFont>
      <p:font typeface="Fira Sans Extra Condensed" panose="020B0503050000020004" pitchFamily="34" charset="0"/>
      <p:regular r:id="rId30"/>
      <p:bold r:id="rId31"/>
      <p:italic r:id="rId32"/>
      <p:boldItalic r:id="rId33"/>
    </p:embeddedFont>
    <p:embeddedFont>
      <p:font typeface="Fira Sans Extra Condensed SemiBold" panose="020B060402020202020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9B27"/>
    <a:srgbClr val="ABD9FB"/>
    <a:srgbClr val="499CDB"/>
    <a:srgbClr val="EA4827"/>
    <a:srgbClr val="26EAB8"/>
    <a:srgbClr val="4EFFD2"/>
    <a:srgbClr val="9467BD"/>
    <a:srgbClr val="912A5B"/>
    <a:srgbClr val="8027EA"/>
    <a:srgbClr val="247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085B06-B998-4E5A-BEFE-B583D98F026B}">
  <a:tblStyle styleId="{F9085B06-B998-4E5A-BEFE-B583D98F02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8"/>
    <p:restoredTop sz="79698"/>
  </p:normalViewPr>
  <p:slideViewPr>
    <p:cSldViewPr snapToGrid="0">
      <p:cViewPr varScale="1">
        <p:scale>
          <a:sx n="91" d="100"/>
          <a:sy n="91" d="100"/>
        </p:scale>
        <p:origin x="14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i gupta" userId="090d1d0cbe7f1774" providerId="LiveId" clId="{2CA358FB-DCCE-431C-B711-9410CDE66C7C}"/>
    <pc:docChg chg="undo custSel addSld delSld modSld">
      <pc:chgData name="gauri gupta" userId="090d1d0cbe7f1774" providerId="LiveId" clId="{2CA358FB-DCCE-431C-B711-9410CDE66C7C}" dt="2023-04-18T21:38:01.905" v="214" actId="6549"/>
      <pc:docMkLst>
        <pc:docMk/>
      </pc:docMkLst>
      <pc:sldChg chg="modSp mod">
        <pc:chgData name="gauri gupta" userId="090d1d0cbe7f1774" providerId="LiveId" clId="{2CA358FB-DCCE-431C-B711-9410CDE66C7C}" dt="2023-04-18T21:29:07.293" v="208" actId="14734"/>
        <pc:sldMkLst>
          <pc:docMk/>
          <pc:sldMk cId="220476584" sldId="270"/>
        </pc:sldMkLst>
        <pc:graphicFrameChg chg="modGraphic">
          <ac:chgData name="gauri gupta" userId="090d1d0cbe7f1774" providerId="LiveId" clId="{2CA358FB-DCCE-431C-B711-9410CDE66C7C}" dt="2023-04-18T21:29:07.293" v="208" actId="14734"/>
          <ac:graphicFrameMkLst>
            <pc:docMk/>
            <pc:sldMk cId="220476584" sldId="270"/>
            <ac:graphicFrameMk id="1185" creationId="{00000000-0000-0000-0000-000000000000}"/>
          </ac:graphicFrameMkLst>
        </pc:graphicFrameChg>
      </pc:sldChg>
      <pc:sldChg chg="addSp delSp modSp mod">
        <pc:chgData name="gauri gupta" userId="090d1d0cbe7f1774" providerId="LiveId" clId="{2CA358FB-DCCE-431C-B711-9410CDE66C7C}" dt="2023-04-18T20:32:52.234" v="16" actId="1076"/>
        <pc:sldMkLst>
          <pc:docMk/>
          <pc:sldMk cId="2271492397" sldId="305"/>
        </pc:sldMkLst>
        <pc:picChg chg="add mod">
          <ac:chgData name="gauri gupta" userId="090d1d0cbe7f1774" providerId="LiveId" clId="{2CA358FB-DCCE-431C-B711-9410CDE66C7C}" dt="2023-04-18T20:32:52.234" v="16" actId="1076"/>
          <ac:picMkLst>
            <pc:docMk/>
            <pc:sldMk cId="2271492397" sldId="305"/>
            <ac:picMk id="4" creationId="{0420F1E7-0DB0-CEC9-48FD-3DD92B36074F}"/>
          </ac:picMkLst>
        </pc:picChg>
        <pc:picChg chg="del">
          <ac:chgData name="gauri gupta" userId="090d1d0cbe7f1774" providerId="LiveId" clId="{2CA358FB-DCCE-431C-B711-9410CDE66C7C}" dt="2023-04-18T20:32:47.525" v="13" actId="478"/>
          <ac:picMkLst>
            <pc:docMk/>
            <pc:sldMk cId="2271492397" sldId="305"/>
            <ac:picMk id="5" creationId="{5E828C9B-BB77-4DB1-728D-46EE95BB9F33}"/>
          </ac:picMkLst>
        </pc:picChg>
      </pc:sldChg>
      <pc:sldChg chg="addSp delSp modSp mod">
        <pc:chgData name="gauri gupta" userId="090d1d0cbe7f1774" providerId="LiveId" clId="{2CA358FB-DCCE-431C-B711-9410CDE66C7C}" dt="2023-04-18T21:34:43.522" v="210" actId="1076"/>
        <pc:sldMkLst>
          <pc:docMk/>
          <pc:sldMk cId="2350767188" sldId="310"/>
        </pc:sldMkLst>
        <pc:spChg chg="add del">
          <ac:chgData name="gauri gupta" userId="090d1d0cbe7f1774" providerId="LiveId" clId="{2CA358FB-DCCE-431C-B711-9410CDE66C7C}" dt="2023-04-18T20:31:15.034" v="2"/>
          <ac:spMkLst>
            <pc:docMk/>
            <pc:sldMk cId="2350767188" sldId="310"/>
            <ac:spMk id="2" creationId="{EBED6282-11F7-7DA7-D3DA-EA1F0751A767}"/>
          </ac:spMkLst>
        </pc:spChg>
        <pc:spChg chg="add del mod">
          <ac:chgData name="gauri gupta" userId="090d1d0cbe7f1774" providerId="LiveId" clId="{2CA358FB-DCCE-431C-B711-9410CDE66C7C}" dt="2023-04-18T20:31:29.483" v="6" actId="478"/>
          <ac:spMkLst>
            <pc:docMk/>
            <pc:sldMk cId="2350767188" sldId="310"/>
            <ac:spMk id="3" creationId="{86320DF8-D33E-244C-F37A-CB4397A44646}"/>
          </ac:spMkLst>
        </pc:spChg>
        <pc:picChg chg="mod">
          <ac:chgData name="gauri gupta" userId="090d1d0cbe7f1774" providerId="LiveId" clId="{2CA358FB-DCCE-431C-B711-9410CDE66C7C}" dt="2023-04-18T21:34:41.360" v="209" actId="1076"/>
          <ac:picMkLst>
            <pc:docMk/>
            <pc:sldMk cId="2350767188" sldId="310"/>
            <ac:picMk id="6" creationId="{19FDC402-51F9-89EE-9875-38358165CFF8}"/>
          </ac:picMkLst>
        </pc:picChg>
        <pc:picChg chg="add mod">
          <ac:chgData name="gauri gupta" userId="090d1d0cbe7f1774" providerId="LiveId" clId="{2CA358FB-DCCE-431C-B711-9410CDE66C7C}" dt="2023-04-18T21:34:43.522" v="210" actId="1076"/>
          <ac:picMkLst>
            <pc:docMk/>
            <pc:sldMk cId="2350767188" sldId="310"/>
            <ac:picMk id="7" creationId="{7466FCAE-05D5-A246-9D0B-C768C6D40094}"/>
          </ac:picMkLst>
        </pc:picChg>
        <pc:picChg chg="del">
          <ac:chgData name="gauri gupta" userId="090d1d0cbe7f1774" providerId="LiveId" clId="{2CA358FB-DCCE-431C-B711-9410CDE66C7C}" dt="2023-04-18T20:31:11.217" v="0" actId="478"/>
          <ac:picMkLst>
            <pc:docMk/>
            <pc:sldMk cId="2350767188" sldId="310"/>
            <ac:picMk id="8" creationId="{36EC6598-ED95-FE92-2E3B-887CDDD50F87}"/>
          </ac:picMkLst>
        </pc:picChg>
      </pc:sldChg>
      <pc:sldChg chg="modNotesTx">
        <pc:chgData name="gauri gupta" userId="090d1d0cbe7f1774" providerId="LiveId" clId="{2CA358FB-DCCE-431C-B711-9410CDE66C7C}" dt="2023-04-18T21:36:07.587" v="211"/>
        <pc:sldMkLst>
          <pc:docMk/>
          <pc:sldMk cId="3499608204" sldId="315"/>
        </pc:sldMkLst>
      </pc:sldChg>
      <pc:sldChg chg="modNotesTx">
        <pc:chgData name="gauri gupta" userId="090d1d0cbe7f1774" providerId="LiveId" clId="{2CA358FB-DCCE-431C-B711-9410CDE66C7C}" dt="2023-04-18T21:37:09.051" v="212"/>
        <pc:sldMkLst>
          <pc:docMk/>
          <pc:sldMk cId="5765181" sldId="316"/>
        </pc:sldMkLst>
      </pc:sldChg>
      <pc:sldChg chg="modNotesTx">
        <pc:chgData name="gauri gupta" userId="090d1d0cbe7f1774" providerId="LiveId" clId="{2CA358FB-DCCE-431C-B711-9410CDE66C7C}" dt="2023-04-18T21:37:45.565" v="213"/>
        <pc:sldMkLst>
          <pc:docMk/>
          <pc:sldMk cId="1670477023" sldId="317"/>
        </pc:sldMkLst>
      </pc:sldChg>
      <pc:sldChg chg="modSp new del mod">
        <pc:chgData name="gauri gupta" userId="090d1d0cbe7f1774" providerId="LiveId" clId="{2CA358FB-DCCE-431C-B711-9410CDE66C7C}" dt="2023-04-18T21:19:30.497" v="23" actId="47"/>
        <pc:sldMkLst>
          <pc:docMk/>
          <pc:sldMk cId="1067136633" sldId="318"/>
        </pc:sldMkLst>
        <pc:spChg chg="mod">
          <ac:chgData name="gauri gupta" userId="090d1d0cbe7f1774" providerId="LiveId" clId="{2CA358FB-DCCE-431C-B711-9410CDE66C7C}" dt="2023-04-18T21:19:28.486" v="22" actId="27636"/>
          <ac:spMkLst>
            <pc:docMk/>
            <pc:sldMk cId="1067136633" sldId="318"/>
            <ac:spMk id="2" creationId="{ACCD525A-8FF3-A5A2-0EF0-7A56072E0025}"/>
          </ac:spMkLst>
        </pc:spChg>
      </pc:sldChg>
      <pc:sldChg chg="addSp delSp modSp add mod modNotesTx">
        <pc:chgData name="gauri gupta" userId="090d1d0cbe7f1774" providerId="LiveId" clId="{2CA358FB-DCCE-431C-B711-9410CDE66C7C}" dt="2023-04-18T21:38:01.905" v="214" actId="6549"/>
        <pc:sldMkLst>
          <pc:docMk/>
          <pc:sldMk cId="1908247562" sldId="319"/>
        </pc:sldMkLst>
        <pc:spChg chg="mod">
          <ac:chgData name="gauri gupta" userId="090d1d0cbe7f1774" providerId="LiveId" clId="{2CA358FB-DCCE-431C-B711-9410CDE66C7C}" dt="2023-04-18T21:25:09.293" v="194" actId="1076"/>
          <ac:spMkLst>
            <pc:docMk/>
            <pc:sldMk cId="1908247562" sldId="319"/>
            <ac:spMk id="4" creationId="{7AD435B7-94F2-2431-D078-922ABE4BF426}"/>
          </ac:spMkLst>
        </pc:spChg>
        <pc:picChg chg="add mod modCrop">
          <ac:chgData name="gauri gupta" userId="090d1d0cbe7f1774" providerId="LiveId" clId="{2CA358FB-DCCE-431C-B711-9410CDE66C7C}" dt="2023-04-18T21:26:09.996" v="201" actId="1076"/>
          <ac:picMkLst>
            <pc:docMk/>
            <pc:sldMk cId="1908247562" sldId="319"/>
            <ac:picMk id="3" creationId="{8B38F2F0-BEEF-3D78-6433-770C96F2E595}"/>
          </ac:picMkLst>
        </pc:picChg>
        <pc:picChg chg="del">
          <ac:chgData name="gauri gupta" userId="090d1d0cbe7f1774" providerId="LiveId" clId="{2CA358FB-DCCE-431C-B711-9410CDE66C7C}" dt="2023-04-18T21:20:08.405" v="30" actId="478"/>
          <ac:picMkLst>
            <pc:docMk/>
            <pc:sldMk cId="1908247562" sldId="319"/>
            <ac:picMk id="6" creationId="{19FDC402-51F9-89EE-9875-38358165CFF8}"/>
          </ac:picMkLst>
        </pc:picChg>
        <pc:picChg chg="del">
          <ac:chgData name="gauri gupta" userId="090d1d0cbe7f1774" providerId="LiveId" clId="{2CA358FB-DCCE-431C-B711-9410CDE66C7C}" dt="2023-04-18T21:20:07.655" v="29" actId="478"/>
          <ac:picMkLst>
            <pc:docMk/>
            <pc:sldMk cId="1908247562" sldId="319"/>
            <ac:picMk id="7" creationId="{7466FCAE-05D5-A246-9D0B-C768C6D40094}"/>
          </ac:picMkLst>
        </pc:picChg>
        <pc:picChg chg="add mod modCrop">
          <ac:chgData name="gauri gupta" userId="090d1d0cbe7f1774" providerId="LiveId" clId="{2CA358FB-DCCE-431C-B711-9410CDE66C7C}" dt="2023-04-18T21:27:33.798" v="205" actId="1076"/>
          <ac:picMkLst>
            <pc:docMk/>
            <pc:sldMk cId="1908247562" sldId="319"/>
            <ac:picMk id="8" creationId="{5C10511D-710E-FC6B-51B7-25ED845C2EF1}"/>
          </ac:picMkLst>
        </pc:picChg>
        <pc:picChg chg="del">
          <ac:chgData name="gauri gupta" userId="090d1d0cbe7f1774" providerId="LiveId" clId="{2CA358FB-DCCE-431C-B711-9410CDE66C7C}" dt="2023-04-18T21:19:34.485" v="24" actId="478"/>
          <ac:picMkLst>
            <pc:docMk/>
            <pc:sldMk cId="1908247562" sldId="319"/>
            <ac:picMk id="9" creationId="{5E9F5248-6DFC-288C-4044-9532A331D9D6}"/>
          </ac:picMkLst>
        </pc:picChg>
        <pc:picChg chg="add del mod">
          <ac:chgData name="gauri gupta" userId="090d1d0cbe7f1774" providerId="LiveId" clId="{2CA358FB-DCCE-431C-B711-9410CDE66C7C}" dt="2023-04-18T21:26:07.699" v="199" actId="478"/>
          <ac:picMkLst>
            <pc:docMk/>
            <pc:sldMk cId="1908247562" sldId="319"/>
            <ac:picMk id="11" creationId="{66D95540-6C7E-7AF8-CED0-51A35615064A}"/>
          </ac:picMkLst>
        </pc:picChg>
        <pc:picChg chg="add mod">
          <ac:chgData name="gauri gupta" userId="090d1d0cbe7f1774" providerId="LiveId" clId="{2CA358FB-DCCE-431C-B711-9410CDE66C7C}" dt="2023-04-18T21:27:40.684" v="206" actId="1076"/>
          <ac:picMkLst>
            <pc:docMk/>
            <pc:sldMk cId="1908247562" sldId="319"/>
            <ac:picMk id="13" creationId="{F07CE946-08C4-5F97-25B5-694D015423D6}"/>
          </ac:picMkLst>
        </pc:picChg>
      </pc:sldChg>
      <pc:sldChg chg="add del">
        <pc:chgData name="gauri gupta" userId="090d1d0cbe7f1774" providerId="LiveId" clId="{2CA358FB-DCCE-431C-B711-9410CDE66C7C}" dt="2023-04-18T21:19:39.977" v="26"/>
        <pc:sldMkLst>
          <pc:docMk/>
          <pc:sldMk cId="4063075924"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b="0" i="0" dirty="0">
                <a:solidFill>
                  <a:srgbClr val="1D1C1D"/>
                </a:solidFill>
                <a:effectLst/>
                <a:latin typeface="Slack-Lato"/>
              </a:rPr>
              <a:t>As the last feature engineering, we chose the last day in the training data ( day 84). Then used unsupervised ML ( to be specific k-means (to find the optimal number of clusters) and PCA (to reduce the dimension and as a result it will give us more clean clusters)) . Plotted the results and added the cluster labels column to the original data as another new feature. </a:t>
            </a:r>
            <a:endParaRPr lang="en-US" dirty="0"/>
          </a:p>
        </p:txBody>
      </p:sp>
    </p:spTree>
    <p:extLst>
      <p:ext uri="{BB962C8B-B14F-4D97-AF65-F5344CB8AC3E}">
        <p14:creationId xmlns:p14="http://schemas.microsoft.com/office/powerpoint/2010/main" val="2288152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Merged all 4 transformed data frames into one data frame. Now, the data is ready for model training. </a:t>
            </a:r>
          </a:p>
        </p:txBody>
      </p:sp>
    </p:spTree>
    <p:extLst>
      <p:ext uri="{BB962C8B-B14F-4D97-AF65-F5344CB8AC3E}">
        <p14:creationId xmlns:p14="http://schemas.microsoft.com/office/powerpoint/2010/main" val="3160189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e96fd5876e_0_4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e96fd5876e_0_4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used 3 different ML models  which are RF, XG Boost and DL. </a:t>
            </a:r>
          </a:p>
          <a:p>
            <a:pPr marL="0" lvl="0" indent="0" algn="l" rtl="0">
              <a:spcBef>
                <a:spcPts val="0"/>
              </a:spcBef>
              <a:spcAft>
                <a:spcPts val="0"/>
              </a:spcAft>
              <a:buNone/>
            </a:pPr>
            <a:r>
              <a:rPr lang="en-CA" b="0" i="0" dirty="0">
                <a:solidFill>
                  <a:srgbClr val="1D1C1D"/>
                </a:solidFill>
                <a:effectLst/>
                <a:latin typeface="Slack-Lato"/>
              </a:rPr>
              <a:t>-Classification models such as Logistic Regression would not work in this case since our target variable is numerical.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b="0" i="0" dirty="0">
                <a:solidFill>
                  <a:srgbClr val="1D1C1D"/>
                </a:solidFill>
                <a:effectLst/>
                <a:latin typeface="Slack-Lato"/>
              </a:rPr>
              <a:t>-Also did not experiment with linear regression because this will go very wrong as we were not able to normalize the categorical variables using dummy variables (0 ,1). The reason is that we have over 15000 products to convert. Even we convert them, still linear regression will suffer from dimensional issue. </a:t>
            </a:r>
          </a:p>
          <a:p>
            <a:pPr marL="0" lvl="0" indent="0" algn="l" rtl="0">
              <a:spcBef>
                <a:spcPts val="0"/>
              </a:spcBef>
              <a:spcAft>
                <a:spcPts val="0"/>
              </a:spcAft>
              <a:buNone/>
            </a:pPr>
            <a:r>
              <a:rPr lang="en-CA" b="0" i="0" dirty="0">
                <a:solidFill>
                  <a:srgbClr val="1D1C1D"/>
                </a:solidFill>
                <a:effectLst/>
                <a:latin typeface="Slack-Lato"/>
              </a:rPr>
              <a:t>-For our project, tree based models work better as they do not depend on data normalization.  These models consider each regressor independently unlike linear regression which regressors will have interdependency with each other where data normalization is necessary.</a:t>
            </a:r>
            <a:endParaRPr dirty="0"/>
          </a:p>
        </p:txBody>
      </p:sp>
    </p:spTree>
    <p:extLst>
      <p:ext uri="{BB962C8B-B14F-4D97-AF65-F5344CB8AC3E}">
        <p14:creationId xmlns:p14="http://schemas.microsoft.com/office/powerpoint/2010/main" val="2752021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6961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323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5988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9259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b="0" i="0" dirty="0">
                <a:solidFill>
                  <a:srgbClr val="1D1C1D"/>
                </a:solidFill>
                <a:effectLst/>
                <a:latin typeface="Slack-Lato"/>
              </a:rPr>
              <a:t>any given product have multiple positions</a:t>
            </a:r>
          </a:p>
          <a:p>
            <a:r>
              <a:rPr lang="en-CA" b="0" i="0" dirty="0">
                <a:solidFill>
                  <a:srgbClr val="1D1C1D"/>
                </a:solidFill>
                <a:effectLst/>
                <a:latin typeface="Slack-Lato"/>
              </a:rPr>
              <a:t>multiple products belong to a certain block</a:t>
            </a:r>
          </a:p>
          <a:p>
            <a:r>
              <a:rPr lang="en-CA" b="0" i="0" dirty="0">
                <a:solidFill>
                  <a:srgbClr val="1D1C1D"/>
                </a:solidFill>
                <a:effectLst/>
                <a:latin typeface="Slack-Lato"/>
              </a:rPr>
              <a:t>Some stats for the datasets </a:t>
            </a:r>
          </a:p>
          <a:p>
            <a:endParaRPr lang="en-US" dirty="0"/>
          </a:p>
        </p:txBody>
      </p:sp>
    </p:spTree>
    <p:extLst>
      <p:ext uri="{BB962C8B-B14F-4D97-AF65-F5344CB8AC3E}">
        <p14:creationId xmlns:p14="http://schemas.microsoft.com/office/powerpoint/2010/main" val="215338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45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there has been a consistent increase in sales over time, indicating a positive trend. However, the most recent three weeks have shown a sudden decrease in sales. This sudden decrease is a cause for concern and would require further investigation to identify the underlying causes.</a:t>
            </a:r>
          </a:p>
          <a:p>
            <a:pPr algn="l"/>
            <a:r>
              <a:rPr lang="en-US" b="0" i="0" dirty="0">
                <a:solidFill>
                  <a:srgbClr val="374151"/>
                </a:solidFill>
                <a:effectLst/>
                <a:latin typeface="Söhne"/>
              </a:rPr>
              <a:t>To better understand the trend in sales, the team could perform a time-series analysis to visualize sales data over time and identify any seasonality or trends. They could also segment the data by product, location, or other relevant factors to identify any patterns or relationships between variables.</a:t>
            </a:r>
          </a:p>
          <a:p>
            <a:pPr algn="l"/>
            <a:r>
              <a:rPr lang="en-US" b="0" i="0" dirty="0">
                <a:solidFill>
                  <a:srgbClr val="374151"/>
                </a:solidFill>
                <a:effectLst/>
                <a:latin typeface="Söhne"/>
              </a:rPr>
              <a:t>The sudden decrease in sales in the last three weeks may be due to a variety of factors, such as changes in consumer behavior, increased competition, or supply chain disruptions. It would be essential to gather additional data and conduct further analysis to understand the root cause of the decline in sales.</a:t>
            </a:r>
          </a:p>
        </p:txBody>
      </p:sp>
    </p:spTree>
    <p:extLst>
      <p:ext uri="{BB962C8B-B14F-4D97-AF65-F5344CB8AC3E}">
        <p14:creationId xmlns:p14="http://schemas.microsoft.com/office/powerpoint/2010/main" val="3817929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level of stock is closely related to the level of sales, indicating that when stock is high, sales tend to be high as well. However, the analysis did not find any significant correlation between sales and other variables, which may suggest that stock is the most critical factor influencing sales. It is worth noting that while there may be no significant correlation with other variables in the current dataset, there could be additional variables outside of this dataset that may have an impact on sales. Therefore, it is important to continue exploring and analyzing data to identify all the relevant factors that affect sales.</a:t>
            </a:r>
            <a:endParaRPr lang="en-US" dirty="0"/>
          </a:p>
        </p:txBody>
      </p:sp>
    </p:spTree>
    <p:extLst>
      <p:ext uri="{BB962C8B-B14F-4D97-AF65-F5344CB8AC3E}">
        <p14:creationId xmlns:p14="http://schemas.microsoft.com/office/powerpoint/2010/main" val="4066179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statement suggests that there are specific price points for products that have the largest stock, with prices of $29.95 and $25.95 being the most common. This information can be used to develop pricing strategies that take advantage of the popularity of these price points and to optimize inventory management to ensure that there is sufficient stock of products at these price points to meet customer demand.</a:t>
            </a:r>
            <a:endParaRPr lang="en-US" dirty="0"/>
          </a:p>
        </p:txBody>
      </p:sp>
    </p:spTree>
    <p:extLst>
      <p:ext uri="{BB962C8B-B14F-4D97-AF65-F5344CB8AC3E}">
        <p14:creationId xmlns:p14="http://schemas.microsoft.com/office/powerpoint/2010/main" val="334022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b="0" i="0" dirty="0">
                <a:solidFill>
                  <a:srgbClr val="1D1C1D"/>
                </a:solidFill>
                <a:effectLst/>
                <a:latin typeface="Slack-Lato"/>
              </a:rPr>
              <a:t>EDA shows that any given product have multiple positions. So we decided to aggregate the position . Added the several aggregation results into the original data as additional features.</a:t>
            </a:r>
            <a:endParaRPr lang="en-US" dirty="0"/>
          </a:p>
        </p:txBody>
      </p:sp>
    </p:spTree>
    <p:extLst>
      <p:ext uri="{BB962C8B-B14F-4D97-AF65-F5344CB8AC3E}">
        <p14:creationId xmlns:p14="http://schemas.microsoft.com/office/powerpoint/2010/main" val="17648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CA" b="0" i="0" dirty="0">
                <a:solidFill>
                  <a:srgbClr val="1D1C1D"/>
                </a:solidFill>
                <a:effectLst/>
                <a:latin typeface="Slack-Lato"/>
              </a:rPr>
              <a:t>Similarly, for the block column, EDA shows multiple products belong to a certain block. So again, we decided to aggregate the data and added new columns as </a:t>
            </a:r>
            <a:r>
              <a:rPr lang="en-CA" b="0" i="0" dirty="0" err="1">
                <a:solidFill>
                  <a:srgbClr val="1D1C1D"/>
                </a:solidFill>
                <a:effectLst/>
                <a:latin typeface="Slack-Lato"/>
              </a:rPr>
              <a:t>num_items</a:t>
            </a:r>
            <a:r>
              <a:rPr lang="en-CA" b="0" i="0" dirty="0">
                <a:solidFill>
                  <a:srgbClr val="1D1C1D"/>
                </a:solidFill>
                <a:effectLst/>
                <a:latin typeface="Slack-Lato"/>
              </a:rPr>
              <a:t> (new feature).</a:t>
            </a:r>
            <a:br>
              <a:rPr lang="en-CA" dirty="0"/>
            </a:br>
            <a:endParaRPr lang="en-US" dirty="0"/>
          </a:p>
        </p:txBody>
      </p:sp>
    </p:spTree>
    <p:extLst>
      <p:ext uri="{BB962C8B-B14F-4D97-AF65-F5344CB8AC3E}">
        <p14:creationId xmlns:p14="http://schemas.microsoft.com/office/powerpoint/2010/main" val="3988133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1595013267"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2678677" y="211101"/>
            <a:ext cx="6188877" cy="315355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Fira Sans" panose="020B0503050000020004" pitchFamily="34" charset="0"/>
                <a:cs typeface="Calibri" panose="020F0502020204030204" pitchFamily="34" charset="0"/>
              </a:rPr>
              <a:t>Zara Fashion Trends  Prediction Model</a:t>
            </a:r>
            <a:endParaRPr dirty="0">
              <a:latin typeface="Fira Sans" panose="020B0503050000020004" pitchFamily="34" charset="0"/>
              <a:cs typeface="Calibri" panose="020F0502020204030204" pitchFamily="34" charset="0"/>
            </a:endParaRPr>
          </a:p>
        </p:txBody>
      </p:sp>
      <p:sp>
        <p:nvSpPr>
          <p:cNvPr id="47" name="Google Shape;47;p15"/>
          <p:cNvSpPr txBox="1">
            <a:spLocks noGrp="1"/>
          </p:cNvSpPr>
          <p:nvPr>
            <p:ph type="subTitle" idx="1"/>
          </p:nvPr>
        </p:nvSpPr>
        <p:spPr>
          <a:xfrm>
            <a:off x="5999199" y="3616438"/>
            <a:ext cx="2868354" cy="127840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b="1" i="0" dirty="0">
                <a:solidFill>
                  <a:srgbClr val="1D1C1D"/>
                </a:solidFill>
                <a:effectLst/>
                <a:latin typeface="Fira Sans" panose="020B0503050000020004" pitchFamily="34" charset="0"/>
                <a:cs typeface="Calibri" panose="020F0502020204030204" pitchFamily="34" charset="0"/>
              </a:rPr>
              <a:t>Elsa Figueroa</a:t>
            </a:r>
            <a:endParaRPr lang="en" dirty="0">
              <a:latin typeface="Fira Sans" panose="020B0503050000020004" pitchFamily="34" charset="0"/>
              <a:cs typeface="Calibri" panose="020F0502020204030204" pitchFamily="34" charset="0"/>
            </a:endParaRPr>
          </a:p>
          <a:p>
            <a:pPr marL="0" lvl="0" indent="0" algn="r" rtl="0">
              <a:spcBef>
                <a:spcPts val="0"/>
              </a:spcBef>
              <a:spcAft>
                <a:spcPts val="0"/>
              </a:spcAft>
              <a:buNone/>
            </a:pPr>
            <a:r>
              <a:rPr lang="en" b="1" dirty="0">
                <a:solidFill>
                  <a:srgbClr val="1D1C1D"/>
                </a:solidFill>
                <a:latin typeface="Fira Sans" panose="020B0503050000020004" pitchFamily="34" charset="0"/>
                <a:cs typeface="Calibri" panose="020F0502020204030204" pitchFamily="34" charset="0"/>
              </a:rPr>
              <a:t>Gauri Gupta</a:t>
            </a:r>
          </a:p>
          <a:p>
            <a:pPr marL="0" lvl="0" indent="0" algn="r" rtl="0">
              <a:spcBef>
                <a:spcPts val="0"/>
              </a:spcBef>
              <a:spcAft>
                <a:spcPts val="0"/>
              </a:spcAft>
              <a:buNone/>
            </a:pPr>
            <a:r>
              <a:rPr lang="en-US" b="1" i="0" dirty="0" err="1">
                <a:solidFill>
                  <a:srgbClr val="1D1C1D"/>
                </a:solidFill>
                <a:effectLst/>
                <a:latin typeface="Fira Sans" panose="020B0503050000020004" pitchFamily="34" charset="0"/>
                <a:cs typeface="Calibri" panose="020F0502020204030204" pitchFamily="34" charset="0"/>
              </a:rPr>
              <a:t>Miga</a:t>
            </a:r>
            <a:r>
              <a:rPr lang="en-US" b="1" i="0" dirty="0">
                <a:solidFill>
                  <a:srgbClr val="1D1C1D"/>
                </a:solidFill>
                <a:effectLst/>
                <a:latin typeface="Fira Sans" panose="020B0503050000020004" pitchFamily="34" charset="0"/>
                <a:cs typeface="Calibri" panose="020F0502020204030204" pitchFamily="34" charset="0"/>
              </a:rPr>
              <a:t> </a:t>
            </a:r>
            <a:r>
              <a:rPr lang="en-US" b="1" i="0" dirty="0" err="1">
                <a:solidFill>
                  <a:srgbClr val="1D1C1D"/>
                </a:solidFill>
                <a:effectLst/>
                <a:latin typeface="Fira Sans" panose="020B0503050000020004" pitchFamily="34" charset="0"/>
                <a:cs typeface="Calibri" panose="020F0502020204030204" pitchFamily="34" charset="0"/>
              </a:rPr>
              <a:t>Budaasuren</a:t>
            </a:r>
            <a:endParaRPr lang="en-US" b="1" i="0" dirty="0">
              <a:solidFill>
                <a:srgbClr val="1D1C1D"/>
              </a:solidFill>
              <a:effectLst/>
              <a:latin typeface="Fira Sans" panose="020B0503050000020004" pitchFamily="34" charset="0"/>
              <a:cs typeface="Calibri" panose="020F0502020204030204" pitchFamily="34" charset="0"/>
            </a:endParaRPr>
          </a:p>
          <a:p>
            <a:pPr marL="0" lvl="0" indent="0" algn="r" rtl="0">
              <a:spcBef>
                <a:spcPts val="0"/>
              </a:spcBef>
              <a:spcAft>
                <a:spcPts val="0"/>
              </a:spcAft>
              <a:buNone/>
            </a:pPr>
            <a:r>
              <a:rPr lang="en-US" b="1" i="0" dirty="0" err="1">
                <a:solidFill>
                  <a:srgbClr val="1D1C1D"/>
                </a:solidFill>
                <a:effectLst/>
                <a:latin typeface="Fira Sans" panose="020B0503050000020004" pitchFamily="34" charset="0"/>
                <a:cs typeface="Calibri" panose="020F0502020204030204" pitchFamily="34" charset="0"/>
              </a:rPr>
              <a:t>Termeh</a:t>
            </a:r>
            <a:r>
              <a:rPr lang="en-US" b="1" i="0" dirty="0">
                <a:solidFill>
                  <a:srgbClr val="1D1C1D"/>
                </a:solidFill>
                <a:effectLst/>
                <a:latin typeface="Fira Sans" panose="020B0503050000020004" pitchFamily="34" charset="0"/>
                <a:cs typeface="Calibri" panose="020F0502020204030204" pitchFamily="34" charset="0"/>
              </a:rPr>
              <a:t> </a:t>
            </a:r>
            <a:r>
              <a:rPr lang="en-US" b="1" i="0" dirty="0" err="1">
                <a:solidFill>
                  <a:srgbClr val="1D1C1D"/>
                </a:solidFill>
                <a:effectLst/>
                <a:latin typeface="Fira Sans" panose="020B0503050000020004" pitchFamily="34" charset="0"/>
                <a:cs typeface="Calibri" panose="020F0502020204030204" pitchFamily="34" charset="0"/>
              </a:rPr>
              <a:t>Mohebbie</a:t>
            </a:r>
            <a:endParaRPr dirty="0">
              <a:latin typeface="Fira Sans" panose="020B0503050000020004" pitchFamily="34" charset="0"/>
              <a:cs typeface="Calibri" panose="020F0502020204030204" pitchFamily="34" charset="0"/>
            </a:endParaRPr>
          </a:p>
        </p:txBody>
      </p:sp>
      <p:grpSp>
        <p:nvGrpSpPr>
          <p:cNvPr id="48" name="Google Shape;48;p15"/>
          <p:cNvGrpSpPr/>
          <p:nvPr/>
        </p:nvGrpSpPr>
        <p:grpSpPr>
          <a:xfrm>
            <a:off x="1" y="409873"/>
            <a:ext cx="4359058"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5A51805-4A83-20CE-2B0F-224F3EEC1F46}"/>
              </a:ext>
            </a:extLst>
          </p:cNvPr>
          <p:cNvSpPr>
            <a:spLocks noGrp="1"/>
          </p:cNvSpPr>
          <p:nvPr>
            <p:ph type="title"/>
          </p:nvPr>
        </p:nvSpPr>
        <p:spPr>
          <a:xfrm>
            <a:off x="457200" y="411475"/>
            <a:ext cx="8229600" cy="371400"/>
          </a:xfrm>
        </p:spPr>
        <p:txBody>
          <a:bodyPr>
            <a:normAutofit fontScale="90000"/>
          </a:bodyPr>
          <a:lstStyle/>
          <a:p>
            <a:r>
              <a:rPr lang="en-US" sz="2800" b="1" dirty="0">
                <a:solidFill>
                  <a:schemeClr val="bg1"/>
                </a:solidFill>
                <a:latin typeface="Fira Sans" panose="020B0503050000020004" pitchFamily="34" charset="0"/>
              </a:rPr>
              <a:t>Engineering Engineering</a:t>
            </a:r>
            <a:endParaRPr lang="en-US" dirty="0"/>
          </a:p>
        </p:txBody>
      </p:sp>
      <p:sp>
        <p:nvSpPr>
          <p:cNvPr id="4" name="Google Shape;925;p25">
            <a:extLst>
              <a:ext uri="{FF2B5EF4-FFF2-40B4-BE49-F238E27FC236}">
                <a16:creationId xmlns:a16="http://schemas.microsoft.com/office/drawing/2014/main" id="{2296D973-17F0-4B6C-6291-CEE39B573EB6}"/>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pic>
        <p:nvPicPr>
          <p:cNvPr id="6" name="Picture 5" descr="Table&#10;&#10;Description automatically generated">
            <a:extLst>
              <a:ext uri="{FF2B5EF4-FFF2-40B4-BE49-F238E27FC236}">
                <a16:creationId xmlns:a16="http://schemas.microsoft.com/office/drawing/2014/main" id="{DAE97BA9-7211-C401-7782-0CA444D2D066}"/>
              </a:ext>
            </a:extLst>
          </p:cNvPr>
          <p:cNvPicPr>
            <a:picLocks noChangeAspect="1"/>
          </p:cNvPicPr>
          <p:nvPr/>
        </p:nvPicPr>
        <p:blipFill>
          <a:blip r:embed="rId3"/>
          <a:stretch>
            <a:fillRect/>
          </a:stretch>
        </p:blipFill>
        <p:spPr>
          <a:xfrm>
            <a:off x="1020618" y="1450292"/>
            <a:ext cx="2564246" cy="2185555"/>
          </a:xfrm>
          <a:prstGeom prst="rect">
            <a:avLst/>
          </a:prstGeom>
        </p:spPr>
      </p:pic>
      <p:pic>
        <p:nvPicPr>
          <p:cNvPr id="8" name="Picture 7" descr="Table&#10;&#10;Description automatically generated">
            <a:extLst>
              <a:ext uri="{FF2B5EF4-FFF2-40B4-BE49-F238E27FC236}">
                <a16:creationId xmlns:a16="http://schemas.microsoft.com/office/drawing/2014/main" id="{21EB8D89-43F6-A09A-B6DD-B39268F1A810}"/>
              </a:ext>
            </a:extLst>
          </p:cNvPr>
          <p:cNvPicPr>
            <a:picLocks noChangeAspect="1"/>
          </p:cNvPicPr>
          <p:nvPr/>
        </p:nvPicPr>
        <p:blipFill>
          <a:blip r:embed="rId4"/>
          <a:stretch>
            <a:fillRect/>
          </a:stretch>
        </p:blipFill>
        <p:spPr>
          <a:xfrm>
            <a:off x="4808682" y="1553047"/>
            <a:ext cx="3314700" cy="2082800"/>
          </a:xfrm>
          <a:prstGeom prst="rect">
            <a:avLst/>
          </a:prstGeom>
        </p:spPr>
      </p:pic>
      <p:sp>
        <p:nvSpPr>
          <p:cNvPr id="9" name="Curved Up Arrow 8">
            <a:extLst>
              <a:ext uri="{FF2B5EF4-FFF2-40B4-BE49-F238E27FC236}">
                <a16:creationId xmlns:a16="http://schemas.microsoft.com/office/drawing/2014/main" id="{A7249E8A-A000-76A6-1AA8-B9C18F671C05}"/>
              </a:ext>
            </a:extLst>
          </p:cNvPr>
          <p:cNvSpPr/>
          <p:nvPr/>
        </p:nvSpPr>
        <p:spPr>
          <a:xfrm>
            <a:off x="2701636" y="3719945"/>
            <a:ext cx="3553691" cy="12638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377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25;p25">
            <a:extLst>
              <a:ext uri="{FF2B5EF4-FFF2-40B4-BE49-F238E27FC236}">
                <a16:creationId xmlns:a16="http://schemas.microsoft.com/office/drawing/2014/main" id="{92D6985C-61AD-2A20-C648-B78171881145}"/>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pic>
        <p:nvPicPr>
          <p:cNvPr id="5" name="Picture 4" descr="Table&#10;&#10;Description automatically generated">
            <a:extLst>
              <a:ext uri="{FF2B5EF4-FFF2-40B4-BE49-F238E27FC236}">
                <a16:creationId xmlns:a16="http://schemas.microsoft.com/office/drawing/2014/main" id="{87C82049-5EEF-32A8-81FB-A34B7F81B64B}"/>
              </a:ext>
            </a:extLst>
          </p:cNvPr>
          <p:cNvPicPr>
            <a:picLocks noChangeAspect="1"/>
          </p:cNvPicPr>
          <p:nvPr/>
        </p:nvPicPr>
        <p:blipFill>
          <a:blip r:embed="rId2"/>
          <a:stretch>
            <a:fillRect/>
          </a:stretch>
        </p:blipFill>
        <p:spPr>
          <a:xfrm>
            <a:off x="1099704" y="1772147"/>
            <a:ext cx="3619500" cy="2171700"/>
          </a:xfrm>
          <a:prstGeom prst="rect">
            <a:avLst/>
          </a:prstGeom>
        </p:spPr>
      </p:pic>
      <p:sp>
        <p:nvSpPr>
          <p:cNvPr id="6" name="TextBox 5">
            <a:extLst>
              <a:ext uri="{FF2B5EF4-FFF2-40B4-BE49-F238E27FC236}">
                <a16:creationId xmlns:a16="http://schemas.microsoft.com/office/drawing/2014/main" id="{730EE766-7E75-090B-A5B0-3C9F66727652}"/>
              </a:ext>
            </a:extLst>
          </p:cNvPr>
          <p:cNvSpPr txBox="1"/>
          <p:nvPr/>
        </p:nvSpPr>
        <p:spPr>
          <a:xfrm>
            <a:off x="5424055" y="1876056"/>
            <a:ext cx="3131548" cy="1569660"/>
          </a:xfrm>
          <a:prstGeom prst="rect">
            <a:avLst/>
          </a:prstGeom>
          <a:noFill/>
        </p:spPr>
        <p:txBody>
          <a:bodyPr wrap="square" rtlCol="0">
            <a:spAutoFit/>
          </a:bodyPr>
          <a:lstStyle/>
          <a:p>
            <a:pPr marL="285750" indent="-285750" algn="l">
              <a:buFont typeface="Arial" panose="020B0604020202020204" pitchFamily="34" charset="0"/>
              <a:buChar char="•"/>
            </a:pPr>
            <a:r>
              <a:rPr lang="en-CA" sz="1600" b="0" i="0" dirty="0">
                <a:solidFill>
                  <a:srgbClr val="1D1C1D"/>
                </a:solidFill>
                <a:effectLst/>
                <a:latin typeface="Fira Sans" panose="020B0503050000020004" pitchFamily="34" charset="0"/>
              </a:rPr>
              <a:t>As we are interested in product level, we removed the </a:t>
            </a:r>
            <a:r>
              <a:rPr lang="en-CA" sz="1600" b="1" i="0" dirty="0" err="1">
                <a:solidFill>
                  <a:srgbClr val="1D1C1D"/>
                </a:solidFill>
                <a:effectLst/>
                <a:latin typeface="Fira Sans" panose="020B0503050000020004" pitchFamily="34" charset="0"/>
              </a:rPr>
              <a:t>color_id</a:t>
            </a:r>
            <a:r>
              <a:rPr lang="en-CA" sz="1600" b="1" i="0" dirty="0">
                <a:solidFill>
                  <a:srgbClr val="1D1C1D"/>
                </a:solidFill>
                <a:effectLst/>
                <a:latin typeface="Fira Sans" panose="020B0503050000020004" pitchFamily="34" charset="0"/>
              </a:rPr>
              <a:t> </a:t>
            </a:r>
            <a:r>
              <a:rPr lang="en-CA" sz="1600" b="0" i="0" dirty="0">
                <a:solidFill>
                  <a:srgbClr val="1D1C1D"/>
                </a:solidFill>
                <a:effectLst/>
                <a:latin typeface="Fira Sans" panose="020B0503050000020004" pitchFamily="34" charset="0"/>
              </a:rPr>
              <a:t>and </a:t>
            </a:r>
            <a:r>
              <a:rPr lang="en-CA" sz="1600" b="1" i="0" dirty="0" err="1">
                <a:solidFill>
                  <a:srgbClr val="1D1C1D"/>
                </a:solidFill>
                <a:effectLst/>
                <a:latin typeface="Fira Sans" panose="020B0503050000020004" pitchFamily="34" charset="0"/>
              </a:rPr>
              <a:t>size_id</a:t>
            </a:r>
            <a:r>
              <a:rPr lang="en-CA" sz="1600" b="1" i="0" dirty="0">
                <a:solidFill>
                  <a:srgbClr val="1D1C1D"/>
                </a:solidFill>
                <a:effectLst/>
                <a:latin typeface="Fira Sans" panose="020B0503050000020004" pitchFamily="34" charset="0"/>
              </a:rPr>
              <a:t> </a:t>
            </a:r>
            <a:r>
              <a:rPr lang="en-CA" sz="1600" b="0" i="0" dirty="0">
                <a:solidFill>
                  <a:srgbClr val="1D1C1D"/>
                </a:solidFill>
                <a:effectLst/>
                <a:latin typeface="Fira Sans" panose="020B0503050000020004" pitchFamily="34" charset="0"/>
              </a:rPr>
              <a:t>columns. Then aggregated the sales and stock columns by product only.</a:t>
            </a:r>
          </a:p>
        </p:txBody>
      </p:sp>
    </p:spTree>
    <p:extLst>
      <p:ext uri="{BB962C8B-B14F-4D97-AF65-F5344CB8AC3E}">
        <p14:creationId xmlns:p14="http://schemas.microsoft.com/office/powerpoint/2010/main" val="95731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9ABF839E-CB41-A667-F945-48446A93FC5F}"/>
              </a:ext>
            </a:extLst>
          </p:cNvPr>
          <p:cNvPicPr>
            <a:picLocks noChangeAspect="1"/>
          </p:cNvPicPr>
          <p:nvPr/>
        </p:nvPicPr>
        <p:blipFill>
          <a:blip r:embed="rId3"/>
          <a:stretch>
            <a:fillRect/>
          </a:stretch>
        </p:blipFill>
        <p:spPr>
          <a:xfrm>
            <a:off x="2224645" y="1062819"/>
            <a:ext cx="4446500" cy="2598541"/>
          </a:xfrm>
          <a:prstGeom prst="rect">
            <a:avLst/>
          </a:prstGeom>
        </p:spPr>
      </p:pic>
      <p:pic>
        <p:nvPicPr>
          <p:cNvPr id="11" name="Picture 10" descr="Table&#10;&#10;Description automatically generated">
            <a:extLst>
              <a:ext uri="{FF2B5EF4-FFF2-40B4-BE49-F238E27FC236}">
                <a16:creationId xmlns:a16="http://schemas.microsoft.com/office/drawing/2014/main" id="{575EBE81-FA33-6E5F-B23E-C2DA269C8525}"/>
              </a:ext>
            </a:extLst>
          </p:cNvPr>
          <p:cNvPicPr>
            <a:picLocks noChangeAspect="1"/>
          </p:cNvPicPr>
          <p:nvPr/>
        </p:nvPicPr>
        <p:blipFill>
          <a:blip r:embed="rId4"/>
          <a:stretch>
            <a:fillRect/>
          </a:stretch>
        </p:blipFill>
        <p:spPr>
          <a:xfrm>
            <a:off x="692123" y="3600185"/>
            <a:ext cx="7772400" cy="1623406"/>
          </a:xfrm>
          <a:prstGeom prst="rect">
            <a:avLst/>
          </a:prstGeom>
        </p:spPr>
      </p:pic>
      <p:sp>
        <p:nvSpPr>
          <p:cNvPr id="2" name="Google Shape;925;p25">
            <a:extLst>
              <a:ext uri="{FF2B5EF4-FFF2-40B4-BE49-F238E27FC236}">
                <a16:creationId xmlns:a16="http://schemas.microsoft.com/office/drawing/2014/main" id="{EC9686BC-3D0F-BB6B-19BD-64E49EA9E55B}"/>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spTree>
    <p:extLst>
      <p:ext uri="{BB962C8B-B14F-4D97-AF65-F5344CB8AC3E}">
        <p14:creationId xmlns:p14="http://schemas.microsoft.com/office/powerpoint/2010/main" val="613467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5;p25">
            <a:extLst>
              <a:ext uri="{FF2B5EF4-FFF2-40B4-BE49-F238E27FC236}">
                <a16:creationId xmlns:a16="http://schemas.microsoft.com/office/drawing/2014/main" id="{16C5435B-2CEC-C226-D1F2-84BF0C2C2A91}"/>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 continues</a:t>
            </a:r>
          </a:p>
        </p:txBody>
      </p:sp>
      <p:pic>
        <p:nvPicPr>
          <p:cNvPr id="6" name="Picture 5" descr="Background pattern&#10;&#10;Description automatically generated with low confidence">
            <a:extLst>
              <a:ext uri="{FF2B5EF4-FFF2-40B4-BE49-F238E27FC236}">
                <a16:creationId xmlns:a16="http://schemas.microsoft.com/office/drawing/2014/main" id="{658DEB6E-0E70-55A3-35D9-D1A9CEB8C022}"/>
              </a:ext>
            </a:extLst>
          </p:cNvPr>
          <p:cNvPicPr>
            <a:picLocks noChangeAspect="1"/>
          </p:cNvPicPr>
          <p:nvPr/>
        </p:nvPicPr>
        <p:blipFill>
          <a:blip r:embed="rId3"/>
          <a:stretch>
            <a:fillRect/>
          </a:stretch>
        </p:blipFill>
        <p:spPr>
          <a:xfrm>
            <a:off x="529936" y="2190914"/>
            <a:ext cx="8177645" cy="1783744"/>
          </a:xfrm>
          <a:prstGeom prst="rect">
            <a:avLst/>
          </a:prstGeom>
        </p:spPr>
      </p:pic>
      <p:sp>
        <p:nvSpPr>
          <p:cNvPr id="9" name="Rectangle 8">
            <a:extLst>
              <a:ext uri="{FF2B5EF4-FFF2-40B4-BE49-F238E27FC236}">
                <a16:creationId xmlns:a16="http://schemas.microsoft.com/office/drawing/2014/main" id="{233E2AFF-F300-6D23-ABB5-89D9313499AE}"/>
              </a:ext>
            </a:extLst>
          </p:cNvPr>
          <p:cNvSpPr/>
          <p:nvPr/>
        </p:nvSpPr>
        <p:spPr>
          <a:xfrm>
            <a:off x="2940626" y="2168385"/>
            <a:ext cx="1631373" cy="1783743"/>
          </a:xfrm>
          <a:prstGeom prst="rect">
            <a:avLst/>
          </a:prstGeom>
          <a:solidFill>
            <a:schemeClr val="accent1">
              <a:alpha val="15909"/>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9B42D7C-9B3E-7F29-9715-CC8D78979856}"/>
              </a:ext>
            </a:extLst>
          </p:cNvPr>
          <p:cNvSpPr/>
          <p:nvPr/>
        </p:nvSpPr>
        <p:spPr>
          <a:xfrm>
            <a:off x="5600699" y="2168386"/>
            <a:ext cx="633845" cy="1783742"/>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B6E321-AACD-7C10-AD15-1B65FD4FA6D0}"/>
              </a:ext>
            </a:extLst>
          </p:cNvPr>
          <p:cNvSpPr/>
          <p:nvPr/>
        </p:nvSpPr>
        <p:spPr>
          <a:xfrm>
            <a:off x="7782791" y="2145853"/>
            <a:ext cx="831273" cy="1783744"/>
          </a:xfrm>
          <a:prstGeom prst="rect">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24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pic>
        <p:nvPicPr>
          <p:cNvPr id="2061" name="Google Shape;2061;p40" title="Gráfico">
            <a:hlinkClick r:id="rId3"/>
          </p:cNvPr>
          <p:cNvPicPr preferRelativeResize="0"/>
          <p:nvPr/>
        </p:nvPicPr>
        <p:blipFill>
          <a:blip r:embed="rId4">
            <a:alphaModFix/>
          </a:blip>
          <a:stretch>
            <a:fillRect/>
          </a:stretch>
        </p:blipFill>
        <p:spPr>
          <a:xfrm>
            <a:off x="1673324" y="1579087"/>
            <a:ext cx="5479301" cy="3387524"/>
          </a:xfrm>
          <a:prstGeom prst="rect">
            <a:avLst/>
          </a:prstGeom>
          <a:noFill/>
          <a:ln>
            <a:noFill/>
          </a:ln>
        </p:spPr>
      </p:pic>
      <p:grpSp>
        <p:nvGrpSpPr>
          <p:cNvPr id="2063" name="Google Shape;2063;p40"/>
          <p:cNvGrpSpPr/>
          <p:nvPr/>
        </p:nvGrpSpPr>
        <p:grpSpPr>
          <a:xfrm>
            <a:off x="3498499" y="2353586"/>
            <a:ext cx="1857600" cy="2354488"/>
            <a:chOff x="3657525" y="1700087"/>
            <a:chExt cx="1857600" cy="2354488"/>
          </a:xfrm>
        </p:grpSpPr>
        <p:sp>
          <p:nvSpPr>
            <p:cNvPr id="2064" name="Google Shape;2064;p40"/>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2065" name="Google Shape;2065;p40"/>
            <p:cNvGrpSpPr/>
            <p:nvPr/>
          </p:nvGrpSpPr>
          <p:grpSpPr>
            <a:xfrm>
              <a:off x="3914644" y="1700087"/>
              <a:ext cx="1314414" cy="2297556"/>
              <a:chOff x="5672100" y="1487825"/>
              <a:chExt cx="1557363" cy="2722223"/>
            </a:xfrm>
          </p:grpSpPr>
          <p:sp>
            <p:nvSpPr>
              <p:cNvPr id="2066" name="Google Shape;2066;p40"/>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7" name="Google Shape;2067;p40"/>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8" name="Google Shape;2068;p40"/>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69" name="Google Shape;2069;p40"/>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0" name="Google Shape;2070;p40"/>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1" name="Google Shape;2071;p40"/>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2" name="Google Shape;2072;p40"/>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3" name="Google Shape;2073;p40"/>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4" name="Google Shape;2074;p40"/>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5" name="Google Shape;2075;p40"/>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6" name="Google Shape;2076;p40"/>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7" name="Google Shape;2077;p40"/>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8" name="Google Shape;2078;p40"/>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79" name="Google Shape;2079;p40"/>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0" name="Google Shape;2080;p40"/>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1" name="Google Shape;2081;p40"/>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2" name="Google Shape;2082;p40"/>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3" name="Google Shape;2083;p40"/>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4" name="Google Shape;2084;p40"/>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5" name="Google Shape;2085;p40"/>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6" name="Google Shape;2086;p40"/>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7" name="Google Shape;2087;p40"/>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8" name="Google Shape;2088;p40"/>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89" name="Google Shape;2089;p40"/>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0" name="Google Shape;2090;p40"/>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1" name="Google Shape;2091;p40"/>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2" name="Google Shape;2092;p40"/>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3" name="Google Shape;2093;p40"/>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4" name="Google Shape;2094;p40"/>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5" name="Google Shape;2095;p40"/>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6" name="Google Shape;2096;p40"/>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7" name="Google Shape;2097;p40"/>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8" name="Google Shape;2098;p40"/>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99" name="Google Shape;2099;p40"/>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0" name="Google Shape;2100;p40"/>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1" name="Google Shape;2101;p40"/>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2" name="Google Shape;2102;p40"/>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3" name="Google Shape;2103;p40"/>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4" name="Google Shape;2104;p40"/>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5" name="Google Shape;2105;p40"/>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6" name="Google Shape;2106;p40"/>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7" name="Google Shape;2107;p40"/>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8" name="Google Shape;2108;p40"/>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09" name="Google Shape;2109;p40"/>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10" name="Google Shape;2110;p40"/>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11" name="Google Shape;2111;p40"/>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grpSp>
      <p:grpSp>
        <p:nvGrpSpPr>
          <p:cNvPr id="2112" name="Google Shape;2112;p40"/>
          <p:cNvGrpSpPr/>
          <p:nvPr/>
        </p:nvGrpSpPr>
        <p:grpSpPr>
          <a:xfrm>
            <a:off x="1340676" y="1534087"/>
            <a:ext cx="2519604" cy="663605"/>
            <a:chOff x="457202" y="1180300"/>
            <a:chExt cx="2519604" cy="663605"/>
          </a:xfrm>
        </p:grpSpPr>
        <p:sp>
          <p:nvSpPr>
            <p:cNvPr id="2114" name="Google Shape;2114;p40"/>
            <p:cNvSpPr txBox="1"/>
            <p:nvPr/>
          </p:nvSpPr>
          <p:spPr>
            <a:xfrm>
              <a:off x="457202" y="1512105"/>
              <a:ext cx="19488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2116" name="Google Shape;2116;p40"/>
            <p:cNvSpPr txBox="1"/>
            <p:nvPr/>
          </p:nvSpPr>
          <p:spPr>
            <a:xfrm>
              <a:off x="457202" y="1180300"/>
              <a:ext cx="2519604" cy="3295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4"/>
                  </a:solidFill>
                  <a:latin typeface="Calibri" panose="020F0502020204030204" pitchFamily="34" charset="0"/>
                  <a:ea typeface="Fira Sans Extra Condensed"/>
                  <a:cs typeface="Calibri" panose="020F0502020204030204" pitchFamily="34" charset="0"/>
                  <a:sym typeface="Fira Sans Extra Condensed"/>
                </a:rPr>
                <a:t>Random forest</a:t>
              </a:r>
              <a:endParaRPr sz="2400" b="1" dirty="0">
                <a:solidFill>
                  <a:schemeClr val="accent4"/>
                </a:solidFill>
                <a:latin typeface="Calibri" panose="020F0502020204030204" pitchFamily="34" charset="0"/>
                <a:ea typeface="Fira Sans Extra Condensed"/>
                <a:cs typeface="Calibri" panose="020F0502020204030204" pitchFamily="34" charset="0"/>
                <a:sym typeface="Fira Sans Extra Condensed"/>
              </a:endParaRPr>
            </a:p>
          </p:txBody>
        </p:sp>
      </p:grpSp>
      <p:sp>
        <p:nvSpPr>
          <p:cNvPr id="2121" name="Google Shape;2121;p40"/>
          <p:cNvSpPr txBox="1"/>
          <p:nvPr/>
        </p:nvSpPr>
        <p:spPr>
          <a:xfrm>
            <a:off x="5028330" y="2031792"/>
            <a:ext cx="3106956"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400" b="1" dirty="0">
                <a:solidFill>
                  <a:schemeClr val="accent1"/>
                </a:solidFill>
                <a:latin typeface="Calibri" panose="020F0502020204030204" pitchFamily="34" charset="0"/>
                <a:ea typeface="Fira Sans Extra Condensed"/>
                <a:cs typeface="Calibri" panose="020F0502020204030204" pitchFamily="34" charset="0"/>
                <a:sym typeface="Fira Sans Extra Condensed"/>
              </a:rPr>
              <a:t> Deep Learning</a:t>
            </a:r>
            <a:endParaRPr sz="2400" b="1" dirty="0">
              <a:solidFill>
                <a:schemeClr val="accent1"/>
              </a:solidFill>
              <a:latin typeface="Calibri" panose="020F0502020204030204" pitchFamily="34" charset="0"/>
              <a:ea typeface="Fira Sans Extra Condensed"/>
              <a:cs typeface="Calibri" panose="020F0502020204030204" pitchFamily="34" charset="0"/>
              <a:sym typeface="Fira Sans Extra Condensed"/>
            </a:endParaRPr>
          </a:p>
        </p:txBody>
      </p:sp>
      <p:grpSp>
        <p:nvGrpSpPr>
          <p:cNvPr id="2122" name="Google Shape;2122;p40"/>
          <p:cNvGrpSpPr/>
          <p:nvPr/>
        </p:nvGrpSpPr>
        <p:grpSpPr>
          <a:xfrm>
            <a:off x="1064160" y="2834846"/>
            <a:ext cx="1948882" cy="688934"/>
            <a:chOff x="457202" y="2930001"/>
            <a:chExt cx="1948882" cy="688934"/>
          </a:xfrm>
        </p:grpSpPr>
        <p:sp>
          <p:nvSpPr>
            <p:cNvPr id="2124" name="Google Shape;2124;p40"/>
            <p:cNvSpPr txBox="1"/>
            <p:nvPr/>
          </p:nvSpPr>
          <p:spPr>
            <a:xfrm>
              <a:off x="457202" y="3287135"/>
              <a:ext cx="19488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2126" name="Google Shape;2126;p40"/>
            <p:cNvSpPr txBox="1"/>
            <p:nvPr/>
          </p:nvSpPr>
          <p:spPr>
            <a:xfrm>
              <a:off x="457202" y="2930001"/>
              <a:ext cx="1651146"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accent3"/>
                  </a:solidFill>
                  <a:latin typeface="Calibri" panose="020F0502020204030204" pitchFamily="34" charset="0"/>
                  <a:ea typeface="Fira Sans Extra Condensed"/>
                  <a:cs typeface="Calibri" panose="020F0502020204030204" pitchFamily="34" charset="0"/>
                  <a:sym typeface="Fira Sans Extra Condensed"/>
                </a:rPr>
                <a:t>XG Boost</a:t>
              </a:r>
              <a:endParaRPr sz="2400" b="1" dirty="0">
                <a:solidFill>
                  <a:schemeClr val="accent3"/>
                </a:solidFill>
                <a:latin typeface="Calibri" panose="020F0502020204030204" pitchFamily="34" charset="0"/>
                <a:ea typeface="Fira Sans Extra Condensed"/>
                <a:cs typeface="Calibri" panose="020F0502020204030204" pitchFamily="34" charset="0"/>
                <a:sym typeface="Fira Sans Extra Condensed"/>
              </a:endParaRPr>
            </a:p>
          </p:txBody>
        </p:sp>
      </p:grpSp>
      <p:sp>
        <p:nvSpPr>
          <p:cNvPr id="2131" name="Google Shape;2131;p40"/>
          <p:cNvSpPr txBox="1"/>
          <p:nvPr/>
        </p:nvSpPr>
        <p:spPr>
          <a:xfrm>
            <a:off x="5762235" y="2927753"/>
            <a:ext cx="3355711"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 sz="2400" b="1" dirty="0">
              <a:solidFill>
                <a:schemeClr val="accent2"/>
              </a:solidFill>
              <a:latin typeface="Calibri" panose="020F0502020204030204" pitchFamily="34" charset="0"/>
              <a:ea typeface="Fira Sans Extra Condensed"/>
              <a:cs typeface="Calibri" panose="020F0502020204030204" pitchFamily="34" charset="0"/>
              <a:sym typeface="Fira Sans Extra Condensed"/>
            </a:endParaRPr>
          </a:p>
        </p:txBody>
      </p:sp>
      <p:sp>
        <p:nvSpPr>
          <p:cNvPr id="4" name="Google Shape;925;p25">
            <a:extLst>
              <a:ext uri="{FF2B5EF4-FFF2-40B4-BE49-F238E27FC236}">
                <a16:creationId xmlns:a16="http://schemas.microsoft.com/office/drawing/2014/main" id="{34468166-26A0-C3BD-D50F-5DD6253A691A}"/>
              </a:ext>
            </a:extLst>
          </p:cNvPr>
          <p:cNvSpPr/>
          <p:nvPr/>
        </p:nvSpPr>
        <p:spPr>
          <a:xfrm>
            <a:off x="1792800" y="252000"/>
            <a:ext cx="5888095" cy="864000"/>
          </a:xfrm>
          <a:prstGeom prst="roundRect">
            <a:avLst>
              <a:gd name="adj" fmla="val 50000"/>
            </a:avLst>
          </a:prstGeom>
          <a:solidFill>
            <a:srgbClr val="E99B27"/>
          </a:solidFill>
          <a:ln>
            <a:solidFill>
              <a:srgbClr val="E99B27"/>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bg1"/>
                </a:solidFill>
                <a:latin typeface="Fira Sans" panose="020B0503050000020004" pitchFamily="34" charset="0"/>
                <a:cs typeface="Calibri" panose="020F0502020204030204" pitchFamily="34" charset="0"/>
              </a:rPr>
              <a:t>Machine Learning Models </a:t>
            </a:r>
            <a:endParaRPr lang="en-US" sz="2800" b="1"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64749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E4DD39A-B2AA-A5E6-9006-8A62C5A52EA0}"/>
              </a:ext>
            </a:extLst>
          </p:cNvPr>
          <p:cNvGraphicFramePr>
            <a:graphicFrameLocks noGrp="1"/>
          </p:cNvGraphicFramePr>
          <p:nvPr>
            <p:extLst>
              <p:ext uri="{D42A27DB-BD31-4B8C-83A1-F6EECF244321}">
                <p14:modId xmlns:p14="http://schemas.microsoft.com/office/powerpoint/2010/main" val="660995268"/>
              </p:ext>
            </p:extLst>
          </p:nvPr>
        </p:nvGraphicFramePr>
        <p:xfrm>
          <a:off x="780017" y="1327917"/>
          <a:ext cx="7723910" cy="3341184"/>
        </p:xfrm>
        <a:graphic>
          <a:graphicData uri="http://schemas.openxmlformats.org/drawingml/2006/table">
            <a:tbl>
              <a:tblPr firstRow="1" bandRow="1">
                <a:tableStyleId>{9D7B26C5-4107-4FEC-AEDC-1716B250A1EF}</a:tableStyleId>
              </a:tblPr>
              <a:tblGrid>
                <a:gridCol w="5064430">
                  <a:extLst>
                    <a:ext uri="{9D8B030D-6E8A-4147-A177-3AD203B41FA5}">
                      <a16:colId xmlns:a16="http://schemas.microsoft.com/office/drawing/2014/main" val="1346372750"/>
                    </a:ext>
                  </a:extLst>
                </a:gridCol>
                <a:gridCol w="2659480">
                  <a:extLst>
                    <a:ext uri="{9D8B030D-6E8A-4147-A177-3AD203B41FA5}">
                      <a16:colId xmlns:a16="http://schemas.microsoft.com/office/drawing/2014/main" val="4015548184"/>
                    </a:ext>
                  </a:extLst>
                </a:gridCol>
              </a:tblGrid>
              <a:tr h="237463">
                <a:tc>
                  <a:txBody>
                    <a:bodyPr/>
                    <a:lstStyle/>
                    <a:p>
                      <a:endParaRPr lang="en-US" sz="1100" dirty="0">
                        <a:latin typeface="Fira Sans" panose="020B0503050000020004" pitchFamily="34" charset="0"/>
                      </a:endParaRPr>
                    </a:p>
                  </a:txBody>
                  <a:tcPr/>
                </a:tc>
                <a:tc>
                  <a:txBody>
                    <a:bodyPr/>
                    <a:lstStyle/>
                    <a:p>
                      <a:r>
                        <a:rPr lang="en-US" sz="1100" dirty="0">
                          <a:latin typeface="Fira Sans" panose="020B0503050000020004" pitchFamily="34" charset="0"/>
                        </a:rPr>
                        <a:t>R score</a:t>
                      </a:r>
                    </a:p>
                  </a:txBody>
                  <a:tcPr/>
                </a:tc>
                <a:extLst>
                  <a:ext uri="{0D108BD9-81ED-4DB2-BD59-A6C34878D82A}">
                    <a16:rowId xmlns:a16="http://schemas.microsoft.com/office/drawing/2014/main" val="368757305"/>
                  </a:ext>
                </a:extLst>
              </a:tr>
              <a:tr h="391116">
                <a:tc>
                  <a:txBody>
                    <a:bodyPr/>
                    <a:lstStyle/>
                    <a:p>
                      <a:r>
                        <a:rPr lang="en-US" sz="1100" b="1" dirty="0">
                          <a:latin typeface="Fira Sans" panose="020B0503050000020004" pitchFamily="34" charset="0"/>
                        </a:rPr>
                        <a:t>Random Forest </a:t>
                      </a:r>
                    </a:p>
                    <a:p>
                      <a:r>
                        <a:rPr lang="en-US" sz="1100" dirty="0">
                          <a:latin typeface="Fira Sans" panose="020B0503050000020004" pitchFamily="34" charset="0"/>
                        </a:rPr>
                        <a:t>n_estimators=100, random_state=42 </a:t>
                      </a:r>
                    </a:p>
                  </a:txBody>
                  <a:tcPr/>
                </a:tc>
                <a:tc>
                  <a:txBody>
                    <a:bodyPr/>
                    <a:lstStyle/>
                    <a:p>
                      <a:r>
                        <a:rPr lang="en-US" sz="1100" dirty="0">
                          <a:latin typeface="Fira Sans" panose="020B0503050000020004" pitchFamily="34" charset="0"/>
                        </a:rPr>
                        <a:t>0.40</a:t>
                      </a:r>
                    </a:p>
                  </a:txBody>
                  <a:tcPr/>
                </a:tc>
                <a:extLst>
                  <a:ext uri="{0D108BD9-81ED-4DB2-BD59-A6C34878D82A}">
                    <a16:rowId xmlns:a16="http://schemas.microsoft.com/office/drawing/2014/main" val="184877216"/>
                  </a:ext>
                </a:extLst>
              </a:tr>
              <a:tr h="391116">
                <a:tc>
                  <a:txBody>
                    <a:bodyPr/>
                    <a:lstStyle/>
                    <a:p>
                      <a:r>
                        <a:rPr lang="en-CA" sz="1100" b="1" u="none" strike="noStrike" cap="none" dirty="0">
                          <a:solidFill>
                            <a:srgbClr val="000000"/>
                          </a:solidFill>
                          <a:effectLst/>
                          <a:latin typeface="Fira Sans" panose="020B0503050000020004" pitchFamily="34" charset="0"/>
                          <a:sym typeface="Arial"/>
                        </a:rPr>
                        <a:t>XGBoost </a:t>
                      </a:r>
                    </a:p>
                    <a:p>
                      <a:r>
                        <a:rPr lang="en-CA" sz="1100" b="0" u="none" strike="noStrike" cap="none" dirty="0">
                          <a:solidFill>
                            <a:srgbClr val="000000"/>
                          </a:solidFill>
                          <a:effectLst/>
                          <a:latin typeface="Fira Sans" panose="020B0503050000020004" pitchFamily="34" charset="0"/>
                          <a:sym typeface="Arial"/>
                        </a:rPr>
                        <a:t>experiment 1: n_estimators=100, max_depth=7</a:t>
                      </a:r>
                      <a:endParaRPr lang="en-US" sz="1100" b="0" dirty="0">
                        <a:latin typeface="Fira Sans" panose="020B0503050000020004" pitchFamily="34" charset="0"/>
                      </a:endParaRPr>
                    </a:p>
                  </a:txBody>
                  <a:tcPr/>
                </a:tc>
                <a:tc>
                  <a:txBody>
                    <a:bodyPr/>
                    <a:lstStyle/>
                    <a:p>
                      <a:r>
                        <a:rPr lang="en-US" sz="1100" dirty="0">
                          <a:latin typeface="Fira Sans" panose="020B0503050000020004" pitchFamily="34" charset="0"/>
                        </a:rPr>
                        <a:t>0.50</a:t>
                      </a:r>
                    </a:p>
                  </a:txBody>
                  <a:tcPr/>
                </a:tc>
                <a:extLst>
                  <a:ext uri="{0D108BD9-81ED-4DB2-BD59-A6C34878D82A}">
                    <a16:rowId xmlns:a16="http://schemas.microsoft.com/office/drawing/2014/main" val="3750749452"/>
                  </a:ext>
                </a:extLst>
              </a:tr>
              <a:tr h="544768">
                <a:tc>
                  <a:txBody>
                    <a:bodyPr/>
                    <a:lstStyle/>
                    <a:p>
                      <a:r>
                        <a:rPr lang="en-CA" sz="1100" b="1" u="none" strike="noStrike" cap="none" dirty="0">
                          <a:solidFill>
                            <a:srgbClr val="000000"/>
                          </a:solidFill>
                          <a:effectLst/>
                          <a:latin typeface="Fira Sans" panose="020B0503050000020004" pitchFamily="34" charset="0"/>
                          <a:sym typeface="Arial"/>
                        </a:rPr>
                        <a:t>XGBoost </a:t>
                      </a:r>
                    </a:p>
                    <a:p>
                      <a:r>
                        <a:rPr lang="en-CA" sz="1100" b="0" u="none" strike="noStrike" cap="none" dirty="0">
                          <a:solidFill>
                            <a:srgbClr val="000000"/>
                          </a:solidFill>
                          <a:effectLst/>
                          <a:latin typeface="Fira Sans" panose="020B0503050000020004" pitchFamily="34" charset="0"/>
                          <a:sym typeface="Arial"/>
                        </a:rPr>
                        <a:t>experiment 2: n_estimators=200, max_depth=10</a:t>
                      </a:r>
                      <a:endParaRPr lang="en-US" sz="1100" b="0" dirty="0">
                        <a:latin typeface="Fira Sans" panose="020B0503050000020004" pitchFamily="34" charset="0"/>
                      </a:endParaRPr>
                    </a:p>
                  </a:txBody>
                  <a:tcPr/>
                </a:tc>
                <a:tc>
                  <a:txBody>
                    <a:bodyPr/>
                    <a:lstStyle/>
                    <a:p>
                      <a:r>
                        <a:rPr lang="en-US" sz="1100" dirty="0">
                          <a:latin typeface="Fira Sans" panose="020B0503050000020004" pitchFamily="34" charset="0"/>
                        </a:rPr>
                        <a:t>0.59</a:t>
                      </a:r>
                    </a:p>
                  </a:txBody>
                  <a:tcPr/>
                </a:tc>
                <a:extLst>
                  <a:ext uri="{0D108BD9-81ED-4DB2-BD59-A6C34878D82A}">
                    <a16:rowId xmlns:a16="http://schemas.microsoft.com/office/drawing/2014/main" val="152425181"/>
                  </a:ext>
                </a:extLst>
              </a:tr>
              <a:tr h="544768">
                <a:tc>
                  <a:txBody>
                    <a:bodyPr/>
                    <a:lstStyle/>
                    <a:p>
                      <a:r>
                        <a:rPr lang="en-CA" sz="1100" b="1" u="none" strike="noStrike" cap="none" dirty="0">
                          <a:solidFill>
                            <a:srgbClr val="000000"/>
                          </a:solidFill>
                          <a:effectLst/>
                          <a:latin typeface="Fira Sans" panose="020B0503050000020004" pitchFamily="34" charset="0"/>
                          <a:sym typeface="Arial"/>
                        </a:rPr>
                        <a:t>XGBoost </a:t>
                      </a:r>
                    </a:p>
                    <a:p>
                      <a:r>
                        <a:rPr lang="en-CA" sz="1100" b="0" u="none" strike="noStrike" cap="none" dirty="0">
                          <a:solidFill>
                            <a:srgbClr val="000000"/>
                          </a:solidFill>
                          <a:effectLst/>
                          <a:latin typeface="Fira Sans" panose="020B0503050000020004" pitchFamily="34" charset="0"/>
                          <a:sym typeface="Arial"/>
                        </a:rPr>
                        <a:t>experiment 3: n_estimators=300, max_depth=10</a:t>
                      </a:r>
                      <a:endParaRPr lang="en-US" sz="1100" b="0" dirty="0">
                        <a:latin typeface="Fira Sans" panose="020B0503050000020004" pitchFamily="34" charset="0"/>
                      </a:endParaRPr>
                    </a:p>
                  </a:txBody>
                  <a:tcPr/>
                </a:tc>
                <a:tc>
                  <a:txBody>
                    <a:bodyPr/>
                    <a:lstStyle/>
                    <a:p>
                      <a:r>
                        <a:rPr lang="en-US" sz="1100" dirty="0">
                          <a:latin typeface="Fira Sans" panose="020B0503050000020004" pitchFamily="34" charset="0"/>
                        </a:rPr>
                        <a:t>0.60</a:t>
                      </a:r>
                    </a:p>
                  </a:txBody>
                  <a:tcPr/>
                </a:tc>
                <a:extLst>
                  <a:ext uri="{0D108BD9-81ED-4DB2-BD59-A6C34878D82A}">
                    <a16:rowId xmlns:a16="http://schemas.microsoft.com/office/drawing/2014/main" val="1612552369"/>
                  </a:ext>
                </a:extLst>
              </a:tr>
              <a:tr h="544768">
                <a:tc>
                  <a:txBody>
                    <a:bodyPr/>
                    <a:lstStyle/>
                    <a:p>
                      <a:r>
                        <a:rPr lang="en-CA" sz="1100" b="1" u="none" strike="noStrike" cap="none" dirty="0">
                          <a:solidFill>
                            <a:srgbClr val="000000"/>
                          </a:solidFill>
                          <a:effectLst/>
                          <a:latin typeface="Fira Sans" panose="020B0503050000020004" pitchFamily="34" charset="0"/>
                          <a:sym typeface="Arial"/>
                        </a:rPr>
                        <a:t>XGBoost  with fewer features</a:t>
                      </a:r>
                    </a:p>
                    <a:p>
                      <a:r>
                        <a:rPr lang="en-CA" sz="1100" b="0" u="none" strike="noStrike" cap="none" dirty="0">
                          <a:solidFill>
                            <a:srgbClr val="000000"/>
                          </a:solidFill>
                          <a:effectLst/>
                          <a:latin typeface="Fira Sans" panose="020B0503050000020004" pitchFamily="34" charset="0"/>
                          <a:sym typeface="Arial"/>
                        </a:rPr>
                        <a:t>experiment 4: n_estimators=300, max_depth=10</a:t>
                      </a:r>
                      <a:endParaRPr lang="en-US" sz="1100" b="0" dirty="0">
                        <a:latin typeface="Fira Sans" panose="020B0503050000020004" pitchFamily="34" charset="0"/>
                      </a:endParaRPr>
                    </a:p>
                  </a:txBody>
                  <a:tcPr/>
                </a:tc>
                <a:tc>
                  <a:txBody>
                    <a:bodyPr/>
                    <a:lstStyle/>
                    <a:p>
                      <a:r>
                        <a:rPr lang="en-US" sz="1100" dirty="0">
                          <a:highlight>
                            <a:srgbClr val="FFFF00"/>
                          </a:highlight>
                          <a:latin typeface="Fira Sans" panose="020B0503050000020004" pitchFamily="34" charset="0"/>
                        </a:rPr>
                        <a:t>0.61</a:t>
                      </a:r>
                    </a:p>
                  </a:txBody>
                  <a:tcPr/>
                </a:tc>
                <a:extLst>
                  <a:ext uri="{0D108BD9-81ED-4DB2-BD59-A6C34878D82A}">
                    <a16:rowId xmlns:a16="http://schemas.microsoft.com/office/drawing/2014/main" val="789058246"/>
                  </a:ext>
                </a:extLst>
              </a:tr>
              <a:tr h="391116">
                <a:tc>
                  <a:txBody>
                    <a:bodyPr/>
                    <a:lstStyle/>
                    <a:p>
                      <a:r>
                        <a:rPr lang="en-US" sz="1100" b="1" dirty="0">
                          <a:latin typeface="Fira Sans" panose="020B0503050000020004" pitchFamily="34" charset="0"/>
                        </a:rPr>
                        <a:t>Deep learning </a:t>
                      </a:r>
                    </a:p>
                    <a:p>
                      <a:r>
                        <a:rPr lang="en-US" sz="1100" dirty="0">
                          <a:latin typeface="Fira Sans" panose="020B0503050000020004" pitchFamily="34" charset="0"/>
                        </a:rPr>
                        <a:t>-2 hidden layers and a total of 50 nodes, 1 output layer</a:t>
                      </a:r>
                    </a:p>
                    <a:p>
                      <a:r>
                        <a:rPr lang="en-US" sz="1100" dirty="0">
                          <a:latin typeface="Fira Sans" panose="020B0503050000020004" pitchFamily="34" charset="0"/>
                        </a:rPr>
                        <a:t>-Activation='relu’ , loss='mse', optimizer='rmsprop’, epoch =10</a:t>
                      </a:r>
                    </a:p>
                  </a:txBody>
                  <a:tcPr/>
                </a:tc>
                <a:tc>
                  <a:txBody>
                    <a:bodyPr/>
                    <a:lstStyle/>
                    <a:p>
                      <a:r>
                        <a:rPr lang="en-CA" sz="1100" dirty="0">
                          <a:latin typeface="Fira Sans" panose="020B0503050000020004" pitchFamily="34" charset="0"/>
                        </a:rPr>
                        <a:t>-3.340532347850811e-06</a:t>
                      </a:r>
                      <a:endParaRPr lang="en-US" sz="1100" dirty="0">
                        <a:latin typeface="Fira Sans" panose="020B0503050000020004" pitchFamily="34" charset="0"/>
                      </a:endParaRPr>
                    </a:p>
                  </a:txBody>
                  <a:tcPr/>
                </a:tc>
                <a:extLst>
                  <a:ext uri="{0D108BD9-81ED-4DB2-BD59-A6C34878D82A}">
                    <a16:rowId xmlns:a16="http://schemas.microsoft.com/office/drawing/2014/main" val="1884460274"/>
                  </a:ext>
                </a:extLst>
              </a:tr>
            </a:tbl>
          </a:graphicData>
        </a:graphic>
      </p:graphicFrame>
      <p:sp>
        <p:nvSpPr>
          <p:cNvPr id="4" name="Google Shape;925;p25">
            <a:extLst>
              <a:ext uri="{FF2B5EF4-FFF2-40B4-BE49-F238E27FC236}">
                <a16:creationId xmlns:a16="http://schemas.microsoft.com/office/drawing/2014/main" id="{9537B135-322D-5BD1-84F3-4E3F5998E1DE}"/>
              </a:ext>
            </a:extLst>
          </p:cNvPr>
          <p:cNvSpPr/>
          <p:nvPr/>
        </p:nvSpPr>
        <p:spPr>
          <a:xfrm>
            <a:off x="2411777" y="252000"/>
            <a:ext cx="4460390" cy="864000"/>
          </a:xfrm>
          <a:prstGeom prst="roundRect">
            <a:avLst>
              <a:gd name="adj" fmla="val 50000"/>
            </a:avLst>
          </a:prstGeom>
          <a:solidFill>
            <a:srgbClr val="499CDB"/>
          </a:solidFill>
          <a:ln>
            <a:solidFill>
              <a:srgbClr val="499CDB"/>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Experiment Results</a:t>
            </a:r>
          </a:p>
        </p:txBody>
      </p:sp>
      <p:sp>
        <p:nvSpPr>
          <p:cNvPr id="6" name="TextBox 5">
            <a:extLst>
              <a:ext uri="{FF2B5EF4-FFF2-40B4-BE49-F238E27FC236}">
                <a16:creationId xmlns:a16="http://schemas.microsoft.com/office/drawing/2014/main" id="{F68694C5-D94B-A944-935F-6FDEF0244F9B}"/>
              </a:ext>
            </a:extLst>
          </p:cNvPr>
          <p:cNvSpPr txBox="1"/>
          <p:nvPr/>
        </p:nvSpPr>
        <p:spPr>
          <a:xfrm>
            <a:off x="2064327" y="755073"/>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51485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235FD5DF-FF0F-2C20-2FB6-618193310EFE}"/>
              </a:ext>
            </a:extLst>
          </p:cNvPr>
          <p:cNvPicPr>
            <a:picLocks noChangeAspect="1"/>
          </p:cNvPicPr>
          <p:nvPr/>
        </p:nvPicPr>
        <p:blipFill>
          <a:blip r:embed="rId2"/>
          <a:stretch>
            <a:fillRect/>
          </a:stretch>
        </p:blipFill>
        <p:spPr>
          <a:xfrm>
            <a:off x="665018" y="1122726"/>
            <a:ext cx="8021782" cy="3823975"/>
          </a:xfrm>
          <a:prstGeom prst="rect">
            <a:avLst/>
          </a:prstGeom>
        </p:spPr>
      </p:pic>
      <p:sp>
        <p:nvSpPr>
          <p:cNvPr id="5" name="Google Shape;925;p25">
            <a:extLst>
              <a:ext uri="{FF2B5EF4-FFF2-40B4-BE49-F238E27FC236}">
                <a16:creationId xmlns:a16="http://schemas.microsoft.com/office/drawing/2014/main" id="{F538A05F-3BF0-ABB3-4D82-5AC853E86655}"/>
              </a:ext>
            </a:extLst>
          </p:cNvPr>
          <p:cNvSpPr/>
          <p:nvPr/>
        </p:nvSpPr>
        <p:spPr>
          <a:xfrm>
            <a:off x="852055" y="252000"/>
            <a:ext cx="7710054" cy="864000"/>
          </a:xfrm>
          <a:prstGeom prst="roundRect">
            <a:avLst>
              <a:gd name="adj" fmla="val 50000"/>
            </a:avLst>
          </a:prstGeom>
          <a:solidFill>
            <a:srgbClr val="ABD9F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bg1"/>
                </a:solidFill>
                <a:latin typeface="Fira Sans" panose="020B0503050000020004" pitchFamily="34" charset="0"/>
              </a:rPr>
              <a:t>The Feature Importance of the XG Boost 3rd Experiment</a:t>
            </a:r>
          </a:p>
        </p:txBody>
      </p:sp>
    </p:spTree>
    <p:extLst>
      <p:ext uri="{BB962C8B-B14F-4D97-AF65-F5344CB8AC3E}">
        <p14:creationId xmlns:p14="http://schemas.microsoft.com/office/powerpoint/2010/main" val="213467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F539B72-77B1-20F9-1B8E-CD236F49B22C}"/>
              </a:ext>
            </a:extLst>
          </p:cNvPr>
          <p:cNvGraphicFramePr>
            <a:graphicFrameLocks noGrp="1"/>
          </p:cNvGraphicFramePr>
          <p:nvPr>
            <p:extLst>
              <p:ext uri="{D42A27DB-BD31-4B8C-83A1-F6EECF244321}">
                <p14:modId xmlns:p14="http://schemas.microsoft.com/office/powerpoint/2010/main" val="2372562708"/>
              </p:ext>
            </p:extLst>
          </p:nvPr>
        </p:nvGraphicFramePr>
        <p:xfrm>
          <a:off x="1409700" y="1719776"/>
          <a:ext cx="6096000" cy="219456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026730331"/>
                    </a:ext>
                  </a:extLst>
                </a:gridCol>
                <a:gridCol w="3048000">
                  <a:extLst>
                    <a:ext uri="{9D8B030D-6E8A-4147-A177-3AD203B41FA5}">
                      <a16:colId xmlns:a16="http://schemas.microsoft.com/office/drawing/2014/main" val="2985314075"/>
                    </a:ext>
                  </a:extLst>
                </a:gridCol>
              </a:tblGrid>
              <a:tr h="0">
                <a:tc>
                  <a:txBody>
                    <a:bodyPr/>
                    <a:lstStyle/>
                    <a:p>
                      <a:r>
                        <a:rPr lang="en-US" sz="1200" dirty="0"/>
                        <a:t>Day </a:t>
                      </a:r>
                    </a:p>
                  </a:txBody>
                  <a:tcPr/>
                </a:tc>
                <a:tc>
                  <a:txBody>
                    <a:bodyPr/>
                    <a:lstStyle/>
                    <a:p>
                      <a:r>
                        <a:rPr lang="en-US" sz="1200" dirty="0"/>
                        <a:t>Accurately Predicted Percentage</a:t>
                      </a:r>
                    </a:p>
                  </a:txBody>
                  <a:tcPr/>
                </a:tc>
                <a:extLst>
                  <a:ext uri="{0D108BD9-81ED-4DB2-BD59-A6C34878D82A}">
                    <a16:rowId xmlns:a16="http://schemas.microsoft.com/office/drawing/2014/main" val="709306506"/>
                  </a:ext>
                </a:extLst>
              </a:tr>
              <a:tr h="269064">
                <a:tc>
                  <a:txBody>
                    <a:bodyPr/>
                    <a:lstStyle/>
                    <a:p>
                      <a:r>
                        <a:rPr lang="en-US" sz="1200" dirty="0"/>
                        <a:t>85</a:t>
                      </a:r>
                    </a:p>
                  </a:txBody>
                  <a:tcPr/>
                </a:tc>
                <a:tc>
                  <a:txBody>
                    <a:bodyPr/>
                    <a:lstStyle/>
                    <a:p>
                      <a:r>
                        <a:rPr lang="en-US" sz="1200" dirty="0"/>
                        <a:t>66%</a:t>
                      </a:r>
                    </a:p>
                  </a:txBody>
                  <a:tcPr/>
                </a:tc>
                <a:extLst>
                  <a:ext uri="{0D108BD9-81ED-4DB2-BD59-A6C34878D82A}">
                    <a16:rowId xmlns:a16="http://schemas.microsoft.com/office/drawing/2014/main" val="4211516267"/>
                  </a:ext>
                </a:extLst>
              </a:tr>
              <a:tr h="269064">
                <a:tc>
                  <a:txBody>
                    <a:bodyPr/>
                    <a:lstStyle/>
                    <a:p>
                      <a:r>
                        <a:rPr lang="en-US" sz="1200" dirty="0"/>
                        <a:t>86</a:t>
                      </a:r>
                    </a:p>
                  </a:txBody>
                  <a:tcPr/>
                </a:tc>
                <a:tc>
                  <a:txBody>
                    <a:bodyPr/>
                    <a:lstStyle/>
                    <a:p>
                      <a:r>
                        <a:rPr lang="en-US" sz="1200" dirty="0"/>
                        <a:t>61%</a:t>
                      </a:r>
                    </a:p>
                  </a:txBody>
                  <a:tcPr/>
                </a:tc>
                <a:extLst>
                  <a:ext uri="{0D108BD9-81ED-4DB2-BD59-A6C34878D82A}">
                    <a16:rowId xmlns:a16="http://schemas.microsoft.com/office/drawing/2014/main" val="3058074197"/>
                  </a:ext>
                </a:extLst>
              </a:tr>
              <a:tr h="269064">
                <a:tc>
                  <a:txBody>
                    <a:bodyPr/>
                    <a:lstStyle/>
                    <a:p>
                      <a:r>
                        <a:rPr lang="en-US" sz="1200" dirty="0"/>
                        <a:t>87</a:t>
                      </a:r>
                    </a:p>
                  </a:txBody>
                  <a:tcPr/>
                </a:tc>
                <a:tc>
                  <a:txBody>
                    <a:bodyPr/>
                    <a:lstStyle/>
                    <a:p>
                      <a:r>
                        <a:rPr lang="en-US" sz="1200" dirty="0"/>
                        <a:t>50%</a:t>
                      </a:r>
                    </a:p>
                  </a:txBody>
                  <a:tcPr/>
                </a:tc>
                <a:extLst>
                  <a:ext uri="{0D108BD9-81ED-4DB2-BD59-A6C34878D82A}">
                    <a16:rowId xmlns:a16="http://schemas.microsoft.com/office/drawing/2014/main" val="2368499977"/>
                  </a:ext>
                </a:extLst>
              </a:tr>
              <a:tr h="269064">
                <a:tc>
                  <a:txBody>
                    <a:bodyPr/>
                    <a:lstStyle/>
                    <a:p>
                      <a:r>
                        <a:rPr lang="en-US" sz="1200" dirty="0"/>
                        <a:t>88</a:t>
                      </a:r>
                    </a:p>
                  </a:txBody>
                  <a:tcPr/>
                </a:tc>
                <a:tc>
                  <a:txBody>
                    <a:bodyPr/>
                    <a:lstStyle/>
                    <a:p>
                      <a:r>
                        <a:rPr lang="en-US" sz="1200" dirty="0"/>
                        <a:t>49%</a:t>
                      </a:r>
                    </a:p>
                  </a:txBody>
                  <a:tcPr/>
                </a:tc>
                <a:extLst>
                  <a:ext uri="{0D108BD9-81ED-4DB2-BD59-A6C34878D82A}">
                    <a16:rowId xmlns:a16="http://schemas.microsoft.com/office/drawing/2014/main" val="2181340649"/>
                  </a:ext>
                </a:extLst>
              </a:tr>
              <a:tr h="269064">
                <a:tc>
                  <a:txBody>
                    <a:bodyPr/>
                    <a:lstStyle/>
                    <a:p>
                      <a:r>
                        <a:rPr lang="en-US" sz="1200" dirty="0"/>
                        <a:t>89</a:t>
                      </a:r>
                    </a:p>
                  </a:txBody>
                  <a:tcPr/>
                </a:tc>
                <a:tc>
                  <a:txBody>
                    <a:bodyPr/>
                    <a:lstStyle/>
                    <a:p>
                      <a:r>
                        <a:rPr lang="en-US" sz="1200" dirty="0"/>
                        <a:t>45%</a:t>
                      </a:r>
                    </a:p>
                  </a:txBody>
                  <a:tcPr/>
                </a:tc>
                <a:extLst>
                  <a:ext uri="{0D108BD9-81ED-4DB2-BD59-A6C34878D82A}">
                    <a16:rowId xmlns:a16="http://schemas.microsoft.com/office/drawing/2014/main" val="2312018533"/>
                  </a:ext>
                </a:extLst>
              </a:tr>
              <a:tr h="269064">
                <a:tc>
                  <a:txBody>
                    <a:bodyPr/>
                    <a:lstStyle/>
                    <a:p>
                      <a:r>
                        <a:rPr lang="en-US" sz="1200" dirty="0"/>
                        <a:t>90</a:t>
                      </a:r>
                    </a:p>
                  </a:txBody>
                  <a:tcPr/>
                </a:tc>
                <a:tc>
                  <a:txBody>
                    <a:bodyPr/>
                    <a:lstStyle/>
                    <a:p>
                      <a:r>
                        <a:rPr lang="en-US" sz="1200" dirty="0"/>
                        <a:t>45%</a:t>
                      </a:r>
                    </a:p>
                  </a:txBody>
                  <a:tcPr/>
                </a:tc>
                <a:extLst>
                  <a:ext uri="{0D108BD9-81ED-4DB2-BD59-A6C34878D82A}">
                    <a16:rowId xmlns:a16="http://schemas.microsoft.com/office/drawing/2014/main" val="252667259"/>
                  </a:ext>
                </a:extLst>
              </a:tr>
              <a:tr h="269064">
                <a:tc>
                  <a:txBody>
                    <a:bodyPr/>
                    <a:lstStyle/>
                    <a:p>
                      <a:r>
                        <a:rPr lang="en-US" sz="1200" dirty="0"/>
                        <a:t>91 </a:t>
                      </a:r>
                    </a:p>
                  </a:txBody>
                  <a:tcPr/>
                </a:tc>
                <a:tc>
                  <a:txBody>
                    <a:bodyPr/>
                    <a:lstStyle/>
                    <a:p>
                      <a:r>
                        <a:rPr lang="en-US" sz="1200" dirty="0"/>
                        <a:t>51%</a:t>
                      </a:r>
                    </a:p>
                  </a:txBody>
                  <a:tcPr/>
                </a:tc>
                <a:extLst>
                  <a:ext uri="{0D108BD9-81ED-4DB2-BD59-A6C34878D82A}">
                    <a16:rowId xmlns:a16="http://schemas.microsoft.com/office/drawing/2014/main" val="1529373487"/>
                  </a:ext>
                </a:extLst>
              </a:tr>
            </a:tbl>
          </a:graphicData>
        </a:graphic>
      </p:graphicFrame>
      <p:sp>
        <p:nvSpPr>
          <p:cNvPr id="6" name="Google Shape;925;p25">
            <a:extLst>
              <a:ext uri="{FF2B5EF4-FFF2-40B4-BE49-F238E27FC236}">
                <a16:creationId xmlns:a16="http://schemas.microsoft.com/office/drawing/2014/main" id="{01B21588-5D62-3FA7-FEFA-4C81810D9C02}"/>
              </a:ext>
            </a:extLst>
          </p:cNvPr>
          <p:cNvSpPr/>
          <p:nvPr/>
        </p:nvSpPr>
        <p:spPr>
          <a:xfrm>
            <a:off x="789710" y="252000"/>
            <a:ext cx="7710054" cy="864000"/>
          </a:xfrm>
          <a:prstGeom prst="roundRect">
            <a:avLst>
              <a:gd name="adj" fmla="val 50000"/>
            </a:avLst>
          </a:prstGeom>
          <a:solidFill>
            <a:srgbClr val="E99B2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CA" sz="2000" b="1" i="0" dirty="0">
              <a:solidFill>
                <a:schemeClr val="bg1"/>
              </a:solidFill>
              <a:effectLst/>
              <a:latin typeface="Fira Sans" panose="020B0503050000020004" pitchFamily="34" charset="0"/>
            </a:endParaRPr>
          </a:p>
          <a:p>
            <a:pPr marL="0" lvl="0" indent="0" algn="ctr" rtl="0">
              <a:spcBef>
                <a:spcPts val="0"/>
              </a:spcBef>
              <a:spcAft>
                <a:spcPts val="0"/>
              </a:spcAft>
              <a:buNone/>
            </a:pPr>
            <a:r>
              <a:rPr lang="en-CA" sz="2000" b="1" i="0" dirty="0">
                <a:solidFill>
                  <a:schemeClr val="bg1"/>
                </a:solidFill>
                <a:effectLst/>
                <a:latin typeface="Fira Sans" panose="020B0503050000020004" pitchFamily="34" charset="0"/>
              </a:rPr>
              <a:t>Accuracy for top 100 products (by revenue) predicted vs actual</a:t>
            </a:r>
            <a:br>
              <a:rPr lang="en-CA" sz="2000" b="1" i="0" dirty="0">
                <a:solidFill>
                  <a:schemeClr val="bg1"/>
                </a:solidFill>
                <a:effectLst/>
                <a:latin typeface="Fira Sans" panose="020B0503050000020004" pitchFamily="34" charset="0"/>
              </a:rPr>
            </a:br>
            <a:endParaRPr lang="en-US" sz="2000" b="1"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976808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2" name="Google Shape;925;p25">
            <a:extLst>
              <a:ext uri="{FF2B5EF4-FFF2-40B4-BE49-F238E27FC236}">
                <a16:creationId xmlns:a16="http://schemas.microsoft.com/office/drawing/2014/main" id="{1252E23B-4001-1E8B-83BF-40DF0C9C29A1}"/>
              </a:ext>
            </a:extLst>
          </p:cNvPr>
          <p:cNvSpPr/>
          <p:nvPr/>
        </p:nvSpPr>
        <p:spPr>
          <a:xfrm>
            <a:off x="2268000" y="252000"/>
            <a:ext cx="4431600" cy="864000"/>
          </a:xfrm>
          <a:prstGeom prst="roundRect">
            <a:avLst>
              <a:gd name="adj" fmla="val 50000"/>
            </a:avLst>
          </a:prstGeom>
          <a:solidFill>
            <a:srgbClr val="EA4827"/>
          </a:solidFill>
          <a:ln>
            <a:solidFill>
              <a:srgbClr val="EA4827"/>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Limitations </a:t>
            </a:r>
            <a:endParaRPr lang="en-US" sz="2000" dirty="0">
              <a:solidFill>
                <a:schemeClr val="bg1"/>
              </a:solidFill>
            </a:endParaRPr>
          </a:p>
        </p:txBody>
      </p:sp>
      <p:graphicFrame>
        <p:nvGraphicFramePr>
          <p:cNvPr id="1185" name="Google Shape;1185;p29"/>
          <p:cNvGraphicFramePr/>
          <p:nvPr>
            <p:extLst>
              <p:ext uri="{D42A27DB-BD31-4B8C-83A1-F6EECF244321}">
                <p14:modId xmlns:p14="http://schemas.microsoft.com/office/powerpoint/2010/main" val="1217324817"/>
              </p:ext>
            </p:extLst>
          </p:nvPr>
        </p:nvGraphicFramePr>
        <p:xfrm>
          <a:off x="457200" y="1192602"/>
          <a:ext cx="4586325" cy="3474480"/>
        </p:xfrm>
        <a:graphic>
          <a:graphicData uri="http://schemas.openxmlformats.org/drawingml/2006/table">
            <a:tbl>
              <a:tblPr>
                <a:noFill/>
                <a:tableStyleId>{F9085B06-B998-4E5A-BEFE-B583D98F026B}</a:tableStyleId>
              </a:tblPr>
              <a:tblGrid>
                <a:gridCol w="449525">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R score is 0.61 and there is a room to improve</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Did not include color and size features which might have an impact on the model performance</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36025">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64025">
                <a:tc>
                  <a:txBody>
                    <a:bodyPr/>
                    <a:lstStyle/>
                    <a:p>
                      <a:pPr marL="0" lvl="0" indent="0" algn="l"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Data confidentiality limitation ( did not provide useful insights to use in a real business world)</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36025">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Only 3 months data </a:t>
                      </a:r>
                      <a:endParaRPr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36025">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1186" name="Google Shape;1186;p29"/>
          <p:cNvGrpSpPr/>
          <p:nvPr/>
        </p:nvGrpSpPr>
        <p:grpSpPr>
          <a:xfrm>
            <a:off x="4572000" y="1036773"/>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47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33" name="Google Shape;925;p25">
            <a:extLst>
              <a:ext uri="{FF2B5EF4-FFF2-40B4-BE49-F238E27FC236}">
                <a16:creationId xmlns:a16="http://schemas.microsoft.com/office/drawing/2014/main" id="{9B7F528C-9EC3-B09A-3C30-3B956434620F}"/>
              </a:ext>
            </a:extLst>
          </p:cNvPr>
          <p:cNvSpPr/>
          <p:nvPr/>
        </p:nvSpPr>
        <p:spPr>
          <a:xfrm>
            <a:off x="2268000" y="252000"/>
            <a:ext cx="4431600" cy="864000"/>
          </a:xfrm>
          <a:prstGeom prst="roundRect">
            <a:avLst>
              <a:gd name="adj" fmla="val 50000"/>
            </a:avLst>
          </a:prstGeom>
          <a:solidFill>
            <a:srgbClr val="26EAB8"/>
          </a:solidFill>
          <a:ln>
            <a:solidFill>
              <a:srgbClr val="26EAB8"/>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Conclusion</a:t>
            </a:r>
            <a:endParaRPr lang="en-US" sz="2000" dirty="0">
              <a:solidFill>
                <a:schemeClr val="bg1"/>
              </a:solidFill>
            </a:endParaRPr>
          </a:p>
        </p:txBody>
      </p:sp>
      <p:graphicFrame>
        <p:nvGraphicFramePr>
          <p:cNvPr id="1185" name="Google Shape;1185;p29"/>
          <p:cNvGraphicFramePr/>
          <p:nvPr>
            <p:extLst>
              <p:ext uri="{D42A27DB-BD31-4B8C-83A1-F6EECF244321}">
                <p14:modId xmlns:p14="http://schemas.microsoft.com/office/powerpoint/2010/main" val="1131595588"/>
              </p:ext>
            </p:extLst>
          </p:nvPr>
        </p:nvGraphicFramePr>
        <p:xfrm>
          <a:off x="571623" y="1331306"/>
          <a:ext cx="6034695" cy="3505080"/>
        </p:xfrm>
        <a:graphic>
          <a:graphicData uri="http://schemas.openxmlformats.org/drawingml/2006/table">
            <a:tbl>
              <a:tblPr>
                <a:noFill/>
                <a:tableStyleId>{F9085B06-B998-4E5A-BEFE-B583D98F026B}</a:tableStyleId>
              </a:tblPr>
              <a:tblGrid>
                <a:gridCol w="591486">
                  <a:extLst>
                    <a:ext uri="{9D8B030D-6E8A-4147-A177-3AD203B41FA5}">
                      <a16:colId xmlns:a16="http://schemas.microsoft.com/office/drawing/2014/main" val="20000"/>
                    </a:ext>
                  </a:extLst>
                </a:gridCol>
                <a:gridCol w="5443209">
                  <a:extLst>
                    <a:ext uri="{9D8B030D-6E8A-4147-A177-3AD203B41FA5}">
                      <a16:colId xmlns:a16="http://schemas.microsoft.com/office/drawing/2014/main" val="20001"/>
                    </a:ext>
                  </a:extLst>
                </a:gridCol>
              </a:tblGrid>
              <a:tr h="678030">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EDA : </a:t>
                      </a:r>
                      <a:r>
                        <a:rPr lang="en-CA" b="0" dirty="0">
                          <a:solidFill>
                            <a:schemeClr val="dk1"/>
                          </a:solidFill>
                          <a:latin typeface="Fira Sans Extra Condensed"/>
                          <a:ea typeface="Fira Sans Extra Condensed"/>
                          <a:cs typeface="Fira Sans Extra Condensed"/>
                          <a:sym typeface="Fira Sans Extra Condensed"/>
                        </a:rPr>
                        <a:t>EDA showed us the complexity of the data. More specifically, the sudden change in the trend and scale of features, etc. This makes the model prediction more difficult. </a:t>
                      </a:r>
                      <a:endParaRPr b="0"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1" dirty="0">
                          <a:solidFill>
                            <a:schemeClr val="accent4"/>
                          </a:solidFill>
                          <a:latin typeface="Fira Sans Extra Condensed"/>
                          <a:ea typeface="Fira Sans Extra Condensed"/>
                          <a:cs typeface="Fira Sans Extra Condensed"/>
                          <a:sym typeface="Fira Sans Extra Condensed"/>
                        </a:rPr>
                        <a:t>02</a:t>
                      </a:r>
                      <a:endParaRPr b="1" dirty="0">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Feature Engineering : </a:t>
                      </a:r>
                      <a:r>
                        <a:rPr lang="en-CA" b="0" dirty="0">
                          <a:solidFill>
                            <a:schemeClr val="dk1"/>
                          </a:solidFill>
                          <a:latin typeface="Fira Sans Extra Condensed"/>
                          <a:ea typeface="Fira Sans Extra Condensed"/>
                          <a:cs typeface="Fira Sans Extra Condensed"/>
                          <a:sym typeface="Fira Sans Extra Condensed"/>
                        </a:rPr>
                        <a:t>Added new features like cluster labels (2</a:t>
                      </a:r>
                      <a:r>
                        <a:rPr lang="en-CA" b="0" baseline="30000" dirty="0">
                          <a:solidFill>
                            <a:schemeClr val="dk1"/>
                          </a:solidFill>
                          <a:latin typeface="Fira Sans Extra Condensed"/>
                          <a:ea typeface="Fira Sans Extra Condensed"/>
                          <a:cs typeface="Fira Sans Extra Condensed"/>
                          <a:sym typeface="Fira Sans Extra Condensed"/>
                        </a:rPr>
                        <a:t>nd</a:t>
                      </a:r>
                      <a:r>
                        <a:rPr lang="en-CA" b="0" dirty="0">
                          <a:solidFill>
                            <a:schemeClr val="dk1"/>
                          </a:solidFill>
                          <a:latin typeface="Fira Sans Extra Condensed"/>
                          <a:ea typeface="Fira Sans Extra Condensed"/>
                          <a:cs typeface="Fira Sans Extra Condensed"/>
                          <a:sym typeface="Fira Sans Extra Condensed"/>
                        </a:rPr>
                        <a:t>), position count (3</a:t>
                      </a:r>
                      <a:r>
                        <a:rPr lang="en-CA" b="0" baseline="30000" dirty="0">
                          <a:solidFill>
                            <a:schemeClr val="dk1"/>
                          </a:solidFill>
                          <a:latin typeface="Fira Sans Extra Condensed"/>
                          <a:ea typeface="Fira Sans Extra Condensed"/>
                          <a:cs typeface="Fira Sans Extra Condensed"/>
                          <a:sym typeface="Fira Sans Extra Condensed"/>
                        </a:rPr>
                        <a:t>rd</a:t>
                      </a:r>
                      <a:r>
                        <a:rPr lang="en-CA" b="0" dirty="0">
                          <a:solidFill>
                            <a:schemeClr val="dk1"/>
                          </a:solidFill>
                          <a:latin typeface="Fira Sans Extra Condensed"/>
                          <a:ea typeface="Fira Sans Extra Condensed"/>
                          <a:cs typeface="Fira Sans Extra Condensed"/>
                          <a:sym typeface="Fira Sans Extra Condensed"/>
                        </a:rPr>
                        <a:t>), number of items (5</a:t>
                      </a:r>
                      <a:r>
                        <a:rPr lang="en-CA" b="0" baseline="30000" dirty="0">
                          <a:solidFill>
                            <a:schemeClr val="dk1"/>
                          </a:solidFill>
                          <a:latin typeface="Fira Sans Extra Condensed"/>
                          <a:ea typeface="Fira Sans Extra Condensed"/>
                          <a:cs typeface="Fira Sans Extra Condensed"/>
                          <a:sym typeface="Fira Sans Extra Condensed"/>
                        </a:rPr>
                        <a:t>th</a:t>
                      </a:r>
                      <a:r>
                        <a:rPr lang="en-CA" b="0" dirty="0">
                          <a:solidFill>
                            <a:schemeClr val="dk1"/>
                          </a:solidFill>
                          <a:latin typeface="Fira Sans Extra Condensed"/>
                          <a:ea typeface="Fira Sans Extra Condensed"/>
                          <a:cs typeface="Fira Sans Extra Condensed"/>
                          <a:sym typeface="Fira Sans Extra Condensed"/>
                        </a:rPr>
                        <a:t>) were shown as very important features.  (Total 13 features)</a:t>
                      </a:r>
                      <a:endParaRPr b="0"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225497">
                <a:tc>
                  <a:txBody>
                    <a:bodyPr/>
                    <a:lstStyle/>
                    <a:p>
                      <a:pPr marL="0" lvl="0" indent="0" algn="l" rtl="0">
                        <a:spcBef>
                          <a:spcPts val="0"/>
                        </a:spcBef>
                        <a:spcAft>
                          <a:spcPts val="0"/>
                        </a:spcAft>
                        <a:buNone/>
                      </a:pPr>
                      <a:r>
                        <a:rPr lang="en" b="1" dirty="0">
                          <a:solidFill>
                            <a:schemeClr val="accent5"/>
                          </a:solidFill>
                          <a:latin typeface="Fira Sans Extra Condensed"/>
                          <a:ea typeface="Fira Sans Extra Condensed"/>
                          <a:cs typeface="Fira Sans Extra Condensed"/>
                          <a:sym typeface="Fira Sans Extra Condensed"/>
                        </a:rPr>
                        <a:t>03</a:t>
                      </a: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CA" b="1" dirty="0">
                          <a:solidFill>
                            <a:schemeClr val="dk1"/>
                          </a:solidFill>
                          <a:latin typeface="Fira Sans Extra Condensed"/>
                          <a:ea typeface="Fira Sans Extra Condensed"/>
                          <a:cs typeface="Fira Sans Extra Condensed"/>
                          <a:sym typeface="Fira Sans Extra Condensed"/>
                        </a:rPr>
                        <a:t>Model Training : </a:t>
                      </a:r>
                      <a:r>
                        <a:rPr lang="en-CA" sz="1400" b="0" i="0" u="none" strike="noStrike" cap="none" dirty="0">
                          <a:solidFill>
                            <a:srgbClr val="000000"/>
                          </a:solidFill>
                          <a:effectLst/>
                          <a:latin typeface="Arial"/>
                          <a:ea typeface="Arial"/>
                          <a:cs typeface="Arial"/>
                          <a:sym typeface="Arial"/>
                        </a:rPr>
                        <a:t> </a:t>
                      </a:r>
                      <a:r>
                        <a:rPr lang="en-CA" sz="1400" b="0" i="0" u="none" strike="noStrike" cap="none" dirty="0">
                          <a:solidFill>
                            <a:srgbClr val="000000"/>
                          </a:solidFill>
                          <a:effectLst/>
                          <a:latin typeface="Fira Sans" panose="020B0503050000020004" pitchFamily="34" charset="0"/>
                          <a:ea typeface="Arial"/>
                          <a:cs typeface="Arial"/>
                          <a:sym typeface="Arial"/>
                        </a:rPr>
                        <a:t>XGBoost provided the best performing model and Deep Learning model was the worst performing model. Random Forest was the medium performing one. Logistic Regression and linear regression will not work for our case.</a:t>
                      </a:r>
                      <a:endParaRPr lang="en-CA" b="1" dirty="0">
                        <a:solidFill>
                          <a:schemeClr val="dk1"/>
                        </a:solidFill>
                        <a:latin typeface="Fira Sans" panose="020B0503050000020004" pitchFamily="34" charset="0"/>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626537">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b="1" dirty="0">
                          <a:solidFill>
                            <a:schemeClr val="dk1"/>
                          </a:solidFill>
                          <a:latin typeface="Fira Sans Extra Condensed"/>
                          <a:ea typeface="Fira Sans Extra Condensed"/>
                          <a:cs typeface="Fira Sans Extra Condensed"/>
                          <a:sym typeface="Fira Sans Extra Condensed"/>
                        </a:rPr>
                        <a:t>Prediction : </a:t>
                      </a:r>
                      <a:r>
                        <a:rPr lang="en-CA" sz="1400" b="0" i="0" u="none" strike="noStrike" cap="none" dirty="0">
                          <a:solidFill>
                            <a:srgbClr val="000000"/>
                          </a:solidFill>
                          <a:effectLst/>
                          <a:latin typeface="Arial"/>
                          <a:ea typeface="Arial"/>
                          <a:cs typeface="Arial"/>
                          <a:sym typeface="Arial"/>
                        </a:rPr>
                        <a:t>About Top 100 best performing products, we predicted 50-60% accurately. The further forecasting horizon, the lower the accuracy.</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pSp>
        <p:nvGrpSpPr>
          <p:cNvPr id="2" name="Google Shape;2277;p44">
            <a:extLst>
              <a:ext uri="{FF2B5EF4-FFF2-40B4-BE49-F238E27FC236}">
                <a16:creationId xmlns:a16="http://schemas.microsoft.com/office/drawing/2014/main" id="{1629A707-D687-6512-17BE-442AE0591850}"/>
              </a:ext>
            </a:extLst>
          </p:cNvPr>
          <p:cNvGrpSpPr/>
          <p:nvPr/>
        </p:nvGrpSpPr>
        <p:grpSpPr>
          <a:xfrm>
            <a:off x="6748163" y="2413587"/>
            <a:ext cx="2189106" cy="2323678"/>
            <a:chOff x="3268225" y="2120225"/>
            <a:chExt cx="1107575" cy="977600"/>
          </a:xfrm>
        </p:grpSpPr>
        <p:sp>
          <p:nvSpPr>
            <p:cNvPr id="3" name="Google Shape;2278;p44">
              <a:extLst>
                <a:ext uri="{FF2B5EF4-FFF2-40B4-BE49-F238E27FC236}">
                  <a16:creationId xmlns:a16="http://schemas.microsoft.com/office/drawing/2014/main" id="{73A7B4D3-013E-FDC1-977A-823BE21AE860}"/>
                </a:ext>
              </a:extLst>
            </p:cNvPr>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79;p44">
              <a:extLst>
                <a:ext uri="{FF2B5EF4-FFF2-40B4-BE49-F238E27FC236}">
                  <a16:creationId xmlns:a16="http://schemas.microsoft.com/office/drawing/2014/main" id="{4A001E71-161A-FB66-4C1F-4108C28846E2}"/>
                </a:ext>
              </a:extLst>
            </p:cNvPr>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80;p44">
              <a:extLst>
                <a:ext uri="{FF2B5EF4-FFF2-40B4-BE49-F238E27FC236}">
                  <a16:creationId xmlns:a16="http://schemas.microsoft.com/office/drawing/2014/main" id="{BA00C151-4259-7098-1228-3D6379F4540B}"/>
                </a:ext>
              </a:extLst>
            </p:cNvPr>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81;p44">
              <a:extLst>
                <a:ext uri="{FF2B5EF4-FFF2-40B4-BE49-F238E27FC236}">
                  <a16:creationId xmlns:a16="http://schemas.microsoft.com/office/drawing/2014/main" id="{650A8C78-9A7D-D195-0B97-D9B1C9808685}"/>
                </a:ext>
              </a:extLst>
            </p:cNvPr>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82;p44">
              <a:extLst>
                <a:ext uri="{FF2B5EF4-FFF2-40B4-BE49-F238E27FC236}">
                  <a16:creationId xmlns:a16="http://schemas.microsoft.com/office/drawing/2014/main" id="{E24DEACB-DE5C-0AFA-5C89-0E3A8B824C53}"/>
                </a:ext>
              </a:extLst>
            </p:cNvPr>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3;p44">
              <a:extLst>
                <a:ext uri="{FF2B5EF4-FFF2-40B4-BE49-F238E27FC236}">
                  <a16:creationId xmlns:a16="http://schemas.microsoft.com/office/drawing/2014/main" id="{32F306EA-1F88-63A7-085A-19B2FDCE8666}"/>
                </a:ext>
              </a:extLst>
            </p:cNvPr>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84;p44">
              <a:extLst>
                <a:ext uri="{FF2B5EF4-FFF2-40B4-BE49-F238E27FC236}">
                  <a16:creationId xmlns:a16="http://schemas.microsoft.com/office/drawing/2014/main" id="{7F5D81F1-C27B-B983-33D5-CD649C57CFDB}"/>
                </a:ext>
              </a:extLst>
            </p:cNvPr>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5;p44">
              <a:extLst>
                <a:ext uri="{FF2B5EF4-FFF2-40B4-BE49-F238E27FC236}">
                  <a16:creationId xmlns:a16="http://schemas.microsoft.com/office/drawing/2014/main" id="{3EBC12C4-099C-42F6-545F-5816B7BF37DC}"/>
                </a:ext>
              </a:extLst>
            </p:cNvPr>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6;p44">
              <a:extLst>
                <a:ext uri="{FF2B5EF4-FFF2-40B4-BE49-F238E27FC236}">
                  <a16:creationId xmlns:a16="http://schemas.microsoft.com/office/drawing/2014/main" id="{80674100-953D-ABF4-82C1-9B1F832263E8}"/>
                </a:ext>
              </a:extLst>
            </p:cNvPr>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7;p44">
              <a:extLst>
                <a:ext uri="{FF2B5EF4-FFF2-40B4-BE49-F238E27FC236}">
                  <a16:creationId xmlns:a16="http://schemas.microsoft.com/office/drawing/2014/main" id="{5C1F9CB0-C00B-F78E-FEE0-FBEAC4B6C1D6}"/>
                </a:ext>
              </a:extLst>
            </p:cNvPr>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8;p44">
              <a:extLst>
                <a:ext uri="{FF2B5EF4-FFF2-40B4-BE49-F238E27FC236}">
                  <a16:creationId xmlns:a16="http://schemas.microsoft.com/office/drawing/2014/main" id="{441D1958-F910-0C00-595D-0F821F9A2BA6}"/>
                </a:ext>
              </a:extLst>
            </p:cNvPr>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9;p44">
              <a:extLst>
                <a:ext uri="{FF2B5EF4-FFF2-40B4-BE49-F238E27FC236}">
                  <a16:creationId xmlns:a16="http://schemas.microsoft.com/office/drawing/2014/main" id="{4B361B66-E4A0-894C-7A96-E0A9B4A43126}"/>
                </a:ext>
              </a:extLst>
            </p:cNvPr>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0;p44">
              <a:extLst>
                <a:ext uri="{FF2B5EF4-FFF2-40B4-BE49-F238E27FC236}">
                  <a16:creationId xmlns:a16="http://schemas.microsoft.com/office/drawing/2014/main" id="{B33975BD-8960-AA5D-C598-682FC38749ED}"/>
                </a:ext>
              </a:extLst>
            </p:cNvPr>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1;p44">
              <a:extLst>
                <a:ext uri="{FF2B5EF4-FFF2-40B4-BE49-F238E27FC236}">
                  <a16:creationId xmlns:a16="http://schemas.microsoft.com/office/drawing/2014/main" id="{6974F798-F924-93A1-2726-9278723F4DA8}"/>
                </a:ext>
              </a:extLst>
            </p:cNvPr>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92;p44">
              <a:extLst>
                <a:ext uri="{FF2B5EF4-FFF2-40B4-BE49-F238E27FC236}">
                  <a16:creationId xmlns:a16="http://schemas.microsoft.com/office/drawing/2014/main" id="{6874E492-6EA9-E95E-64CB-3E167101C0EF}"/>
                </a:ext>
              </a:extLst>
            </p:cNvPr>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293;p44">
              <a:extLst>
                <a:ext uri="{FF2B5EF4-FFF2-40B4-BE49-F238E27FC236}">
                  <a16:creationId xmlns:a16="http://schemas.microsoft.com/office/drawing/2014/main" id="{C8674979-81CB-5CC6-AEA4-B7BA0770E1B0}"/>
                </a:ext>
              </a:extLst>
            </p:cNvPr>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4;p44">
              <a:extLst>
                <a:ext uri="{FF2B5EF4-FFF2-40B4-BE49-F238E27FC236}">
                  <a16:creationId xmlns:a16="http://schemas.microsoft.com/office/drawing/2014/main" id="{38B4CF5D-EC5D-F5EF-8522-EF3A4A8B4A0C}"/>
                </a:ext>
              </a:extLst>
            </p:cNvPr>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95;p44">
              <a:extLst>
                <a:ext uri="{FF2B5EF4-FFF2-40B4-BE49-F238E27FC236}">
                  <a16:creationId xmlns:a16="http://schemas.microsoft.com/office/drawing/2014/main" id="{24F13BB4-CAB6-74B0-ECC3-A7B30D351EC5}"/>
                </a:ext>
              </a:extLst>
            </p:cNvPr>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96;p44">
              <a:extLst>
                <a:ext uri="{FF2B5EF4-FFF2-40B4-BE49-F238E27FC236}">
                  <a16:creationId xmlns:a16="http://schemas.microsoft.com/office/drawing/2014/main" id="{B6331F21-AE2D-2586-B450-1559F43CA9A9}"/>
                </a:ext>
              </a:extLst>
            </p:cNvPr>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97;p44">
              <a:extLst>
                <a:ext uri="{FF2B5EF4-FFF2-40B4-BE49-F238E27FC236}">
                  <a16:creationId xmlns:a16="http://schemas.microsoft.com/office/drawing/2014/main" id="{A92B836A-A493-AF4F-0ABA-20FBA549B76F}"/>
                </a:ext>
              </a:extLst>
            </p:cNvPr>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8;p44">
              <a:extLst>
                <a:ext uri="{FF2B5EF4-FFF2-40B4-BE49-F238E27FC236}">
                  <a16:creationId xmlns:a16="http://schemas.microsoft.com/office/drawing/2014/main" id="{AACE0AED-1D92-E8DF-8E83-AD2317ED9D6D}"/>
                </a:ext>
              </a:extLst>
            </p:cNvPr>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99;p44">
              <a:extLst>
                <a:ext uri="{FF2B5EF4-FFF2-40B4-BE49-F238E27FC236}">
                  <a16:creationId xmlns:a16="http://schemas.microsoft.com/office/drawing/2014/main" id="{71E68718-ED8C-D29B-DE26-946BFB40CF81}"/>
                </a:ext>
              </a:extLst>
            </p:cNvPr>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00;p44">
              <a:extLst>
                <a:ext uri="{FF2B5EF4-FFF2-40B4-BE49-F238E27FC236}">
                  <a16:creationId xmlns:a16="http://schemas.microsoft.com/office/drawing/2014/main" id="{CA47C98D-A5A5-13BC-1650-C1A63861BC7E}"/>
                </a:ext>
              </a:extLst>
            </p:cNvPr>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01;p44">
              <a:extLst>
                <a:ext uri="{FF2B5EF4-FFF2-40B4-BE49-F238E27FC236}">
                  <a16:creationId xmlns:a16="http://schemas.microsoft.com/office/drawing/2014/main" id="{0DC71D49-14BB-E8AF-7DD2-7DC17421299F}"/>
                </a:ext>
              </a:extLst>
            </p:cNvPr>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02;p44">
              <a:extLst>
                <a:ext uri="{FF2B5EF4-FFF2-40B4-BE49-F238E27FC236}">
                  <a16:creationId xmlns:a16="http://schemas.microsoft.com/office/drawing/2014/main" id="{280ACFFD-2632-AEB9-63B8-815B4E89A709}"/>
                </a:ext>
              </a:extLst>
            </p:cNvPr>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3;p44">
              <a:extLst>
                <a:ext uri="{FF2B5EF4-FFF2-40B4-BE49-F238E27FC236}">
                  <a16:creationId xmlns:a16="http://schemas.microsoft.com/office/drawing/2014/main" id="{3143D6E8-981F-CD22-69B0-CBFF5351C247}"/>
                </a:ext>
              </a:extLst>
            </p:cNvPr>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04;p44">
              <a:extLst>
                <a:ext uri="{FF2B5EF4-FFF2-40B4-BE49-F238E27FC236}">
                  <a16:creationId xmlns:a16="http://schemas.microsoft.com/office/drawing/2014/main" id="{285F1831-7074-F26D-4A8D-95A4AC2CBF83}"/>
                </a:ext>
              </a:extLst>
            </p:cNvPr>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5;p44">
              <a:extLst>
                <a:ext uri="{FF2B5EF4-FFF2-40B4-BE49-F238E27FC236}">
                  <a16:creationId xmlns:a16="http://schemas.microsoft.com/office/drawing/2014/main" id="{1B0492CC-C365-1E45-1224-F16E8127A267}"/>
                </a:ext>
              </a:extLst>
            </p:cNvPr>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06;p44">
              <a:extLst>
                <a:ext uri="{FF2B5EF4-FFF2-40B4-BE49-F238E27FC236}">
                  <a16:creationId xmlns:a16="http://schemas.microsoft.com/office/drawing/2014/main" id="{07CDA810-ED56-BB04-32E1-A875A1EE7575}"/>
                </a:ext>
              </a:extLst>
            </p:cNvPr>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7;p44">
              <a:extLst>
                <a:ext uri="{FF2B5EF4-FFF2-40B4-BE49-F238E27FC236}">
                  <a16:creationId xmlns:a16="http://schemas.microsoft.com/office/drawing/2014/main" id="{98BB0C32-9186-B5CA-B3FF-9EFD74375B48}"/>
                </a:ext>
              </a:extLst>
            </p:cNvPr>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214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Google Shape;925;p25">
            <a:extLst>
              <a:ext uri="{FF2B5EF4-FFF2-40B4-BE49-F238E27FC236}">
                <a16:creationId xmlns:a16="http://schemas.microsoft.com/office/drawing/2014/main" id="{CC78E90B-5FB4-02C4-12D4-B5046D157E57}"/>
              </a:ext>
            </a:extLst>
          </p:cNvPr>
          <p:cNvSpPr/>
          <p:nvPr/>
        </p:nvSpPr>
        <p:spPr>
          <a:xfrm>
            <a:off x="2267210" y="251731"/>
            <a:ext cx="4429803" cy="863085"/>
          </a:xfrm>
          <a:prstGeom prst="roundRect">
            <a:avLst>
              <a:gd name="adj" fmla="val 50000"/>
            </a:avLst>
          </a:prstGeom>
          <a:solidFill>
            <a:srgbClr val="8027E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lt1"/>
                </a:solidFill>
                <a:latin typeface="Fira Sans Extra Condensed"/>
                <a:ea typeface="Fira Sans Extra Condensed"/>
                <a:cs typeface="Fira Sans Extra Condensed"/>
                <a:sym typeface="Fira Sans Extra Condensed"/>
              </a:rPr>
              <a:t>Table of Content</a:t>
            </a:r>
            <a:endParaRPr lang="en-US" sz="2000" dirty="0">
              <a:solidFill>
                <a:schemeClr val="lt1"/>
              </a:solidFill>
            </a:endParaRPr>
          </a:p>
        </p:txBody>
      </p:sp>
      <p:grpSp>
        <p:nvGrpSpPr>
          <p:cNvPr id="236" name="Google Shape;236;p16"/>
          <p:cNvGrpSpPr/>
          <p:nvPr/>
        </p:nvGrpSpPr>
        <p:grpSpPr>
          <a:xfrm>
            <a:off x="3297249" y="1624259"/>
            <a:ext cx="2653489" cy="678061"/>
            <a:chOff x="3297249" y="1027913"/>
            <a:chExt cx="2653489" cy="678061"/>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01</a:t>
              </a:r>
              <a:endParaRPr sz="1800">
                <a:solidFill>
                  <a:schemeClr val="lt1"/>
                </a:solidFill>
                <a:latin typeface="Fira Sans" panose="020B0503050000020004" pitchFamily="34" charset="0"/>
                <a:cs typeface="Calibri" panose="020F0502020204030204" pitchFamily="34" charset="0"/>
              </a:endParaRPr>
            </a:p>
          </p:txBody>
        </p:sp>
        <p:sp>
          <p:nvSpPr>
            <p:cNvPr id="239" name="Google Shape;239;p16"/>
            <p:cNvSpPr txBox="1"/>
            <p:nvPr/>
          </p:nvSpPr>
          <p:spPr>
            <a:xfrm>
              <a:off x="3969538" y="1027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Introduction</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panose="020B0503050000020004" pitchFamily="34" charset="0"/>
                <a:cs typeface="Calibri" panose="020F0502020204030204" pitchFamily="34" charset="0"/>
              </a:endParaRPr>
            </a:p>
          </p:txBody>
        </p:sp>
      </p:grpSp>
      <p:grpSp>
        <p:nvGrpSpPr>
          <p:cNvPr id="299" name="Google Shape;299;p16"/>
          <p:cNvGrpSpPr/>
          <p:nvPr/>
        </p:nvGrpSpPr>
        <p:grpSpPr>
          <a:xfrm>
            <a:off x="6033350" y="1624259"/>
            <a:ext cx="2653477" cy="678062"/>
            <a:chOff x="6033350" y="1027913"/>
            <a:chExt cx="2653477" cy="678062"/>
          </a:xfrm>
        </p:grpSpPr>
        <p:sp>
          <p:nvSpPr>
            <p:cNvPr id="301" name="Google Shape;301;p16"/>
            <p:cNvSpPr txBox="1"/>
            <p:nvPr/>
          </p:nvSpPr>
          <p:spPr>
            <a:xfrm>
              <a:off x="6705627" y="1027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Model Training</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04</a:t>
              </a:r>
              <a:endParaRPr sz="1800">
                <a:solidFill>
                  <a:schemeClr val="lt1"/>
                </a:solidFill>
                <a:latin typeface="Fira Sans" panose="020B0503050000020004" pitchFamily="34" charset="0"/>
                <a:cs typeface="Calibri" panose="020F0502020204030204" pitchFamily="34" charset="0"/>
              </a:endParaRPr>
            </a:p>
          </p:txBody>
        </p:sp>
      </p:grpSp>
      <p:grpSp>
        <p:nvGrpSpPr>
          <p:cNvPr id="304" name="Google Shape;304;p16"/>
          <p:cNvGrpSpPr/>
          <p:nvPr/>
        </p:nvGrpSpPr>
        <p:grpSpPr>
          <a:xfrm>
            <a:off x="3297248" y="2836806"/>
            <a:ext cx="2653505" cy="682838"/>
            <a:chOff x="3297248" y="2502860"/>
            <a:chExt cx="2653505" cy="682838"/>
          </a:xfrm>
        </p:grpSpPr>
        <p:sp>
          <p:nvSpPr>
            <p:cNvPr id="306" name="Google Shape;306;p16"/>
            <p:cNvSpPr txBox="1"/>
            <p:nvPr/>
          </p:nvSpPr>
          <p:spPr>
            <a:xfrm>
              <a:off x="3969553" y="250286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rPr>
                <a:t>EDA</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02</a:t>
              </a:r>
              <a:endParaRPr sz="1800">
                <a:solidFill>
                  <a:schemeClr val="lt1"/>
                </a:solidFill>
                <a:latin typeface="Fira Sans" panose="020B0503050000020004" pitchFamily="34" charset="0"/>
                <a:cs typeface="Calibri" panose="020F0502020204030204" pitchFamily="34" charset="0"/>
              </a:endParaRPr>
            </a:p>
          </p:txBody>
        </p:sp>
      </p:grpSp>
      <p:grpSp>
        <p:nvGrpSpPr>
          <p:cNvPr id="309" name="Google Shape;309;p16"/>
          <p:cNvGrpSpPr/>
          <p:nvPr/>
        </p:nvGrpSpPr>
        <p:grpSpPr>
          <a:xfrm>
            <a:off x="3297248" y="3977808"/>
            <a:ext cx="2653505" cy="673315"/>
            <a:chOff x="3297248" y="3977808"/>
            <a:chExt cx="2653505" cy="673315"/>
          </a:xfrm>
        </p:grpSpPr>
        <p:sp>
          <p:nvSpPr>
            <p:cNvPr id="311" name="Google Shape;311;p16"/>
            <p:cNvSpPr txBox="1"/>
            <p:nvPr/>
          </p:nvSpPr>
          <p:spPr>
            <a:xfrm>
              <a:off x="3969553" y="3977808"/>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Data Transformation/Feature Engineering</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03</a:t>
              </a:r>
              <a:endParaRPr sz="1800">
                <a:solidFill>
                  <a:schemeClr val="lt1"/>
                </a:solidFill>
                <a:latin typeface="Fira Sans" panose="020B0503050000020004" pitchFamily="34" charset="0"/>
                <a:cs typeface="Calibri" panose="020F0502020204030204" pitchFamily="34" charset="0"/>
              </a:endParaRPr>
            </a:p>
          </p:txBody>
        </p:sp>
      </p:grpSp>
      <p:grpSp>
        <p:nvGrpSpPr>
          <p:cNvPr id="314" name="Google Shape;314;p16"/>
          <p:cNvGrpSpPr/>
          <p:nvPr/>
        </p:nvGrpSpPr>
        <p:grpSpPr>
          <a:xfrm>
            <a:off x="6033350" y="2835736"/>
            <a:ext cx="2653515" cy="711260"/>
            <a:chOff x="6033350" y="2501790"/>
            <a:chExt cx="2653515" cy="711260"/>
          </a:xfrm>
        </p:grpSpPr>
        <p:sp>
          <p:nvSpPr>
            <p:cNvPr id="316" name="Google Shape;316;p16"/>
            <p:cNvSpPr txBox="1"/>
            <p:nvPr/>
          </p:nvSpPr>
          <p:spPr>
            <a:xfrm>
              <a:off x="6705665" y="250179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Limitations</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05</a:t>
              </a:r>
              <a:endParaRPr sz="1800">
                <a:solidFill>
                  <a:schemeClr val="lt1"/>
                </a:solidFill>
                <a:latin typeface="Fira Sans" panose="020B0503050000020004" pitchFamily="34" charset="0"/>
                <a:cs typeface="Calibri" panose="020F0502020204030204" pitchFamily="34" charset="0"/>
              </a:endParaRPr>
            </a:p>
          </p:txBody>
        </p:sp>
      </p:grpSp>
      <p:grpSp>
        <p:nvGrpSpPr>
          <p:cNvPr id="319" name="Google Shape;319;p16"/>
          <p:cNvGrpSpPr/>
          <p:nvPr/>
        </p:nvGrpSpPr>
        <p:grpSpPr>
          <a:xfrm>
            <a:off x="6033350" y="3977817"/>
            <a:ext cx="2653477" cy="674283"/>
            <a:chOff x="6033350" y="3977817"/>
            <a:chExt cx="2653477" cy="674283"/>
          </a:xfrm>
        </p:grpSpPr>
        <p:sp>
          <p:nvSpPr>
            <p:cNvPr id="321" name="Google Shape;321;p16"/>
            <p:cNvSpPr txBox="1"/>
            <p:nvPr/>
          </p:nvSpPr>
          <p:spPr>
            <a:xfrm>
              <a:off x="6705627" y="3977817"/>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panose="020B0503050000020004" pitchFamily="34" charset="0"/>
                  <a:ea typeface="Fira Sans Extra Condensed"/>
                  <a:cs typeface="Calibri" panose="020F0502020204030204" pitchFamily="34" charset="0"/>
                  <a:sym typeface="Fira Sans Extra Condensed"/>
                </a:rPr>
                <a:t>Conclusion</a:t>
              </a:r>
              <a:endParaRPr sz="1800" b="1" dirty="0">
                <a:solidFill>
                  <a:srgbClr val="000000"/>
                </a:solidFill>
                <a:latin typeface="Fira Sans" panose="020B0503050000020004" pitchFamily="34" charset="0"/>
                <a:ea typeface="Fira Sans Extra Condensed"/>
                <a:cs typeface="Calibri" panose="020F0502020204030204" pitchFamily="34" charset="0"/>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panose="020B0503050000020004" pitchFamily="34" charset="0"/>
                  <a:ea typeface="Fira Sans Extra Condensed"/>
                  <a:cs typeface="Calibri" panose="020F0502020204030204" pitchFamily="34" charset="0"/>
                  <a:sym typeface="Fira Sans Extra Condensed"/>
                </a:rPr>
                <a:t>06</a:t>
              </a:r>
              <a:endParaRPr sz="1800">
                <a:solidFill>
                  <a:schemeClr val="lt1"/>
                </a:solidFill>
                <a:latin typeface="Fira Sans" panose="020B0503050000020004" pitchFamily="34" charset="0"/>
                <a:cs typeface="Calibri" panose="020F0502020204030204" pitchFamily="34" charset="0"/>
              </a:endParaRPr>
            </a:p>
          </p:txBody>
        </p:sp>
      </p:grpSp>
      <p:cxnSp>
        <p:nvCxnSpPr>
          <p:cNvPr id="324" name="Google Shape;324;p16"/>
          <p:cNvCxnSpPr>
            <a:stCxn id="237" idx="4"/>
            <a:endCxn id="308" idx="0"/>
          </p:cNvCxnSpPr>
          <p:nvPr/>
        </p:nvCxnSpPr>
        <p:spPr>
          <a:xfrm flipH="1">
            <a:off x="3595298" y="2302320"/>
            <a:ext cx="1" cy="621224"/>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cxnSpLocks/>
            <a:endCxn id="313" idx="0"/>
          </p:cNvCxnSpPr>
          <p:nvPr/>
        </p:nvCxnSpPr>
        <p:spPr>
          <a:xfrm flipH="1">
            <a:off x="3595298" y="3513853"/>
            <a:ext cx="1" cy="54117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2302321"/>
            <a:ext cx="0" cy="648575"/>
          </a:xfrm>
          <a:prstGeom prst="straightConnector1">
            <a:avLst/>
          </a:prstGeom>
          <a:noFill/>
          <a:ln w="9525" cap="flat" cmpd="sng">
            <a:solidFill>
              <a:schemeClr val="dk2"/>
            </a:solidFill>
            <a:prstDash val="solid"/>
            <a:round/>
            <a:headEnd type="none" w="med" len="med"/>
            <a:tailEnd type="triangle" w="med" len="med"/>
          </a:ln>
        </p:spPr>
      </p:cxnSp>
      <p:cxnSp>
        <p:nvCxnSpPr>
          <p:cNvPr id="6" name="Google Shape;325;p16">
            <a:extLst>
              <a:ext uri="{FF2B5EF4-FFF2-40B4-BE49-F238E27FC236}">
                <a16:creationId xmlns:a16="http://schemas.microsoft.com/office/drawing/2014/main" id="{6CF97111-FD5B-9EDC-D0BD-81C1D3262CB1}"/>
              </a:ext>
            </a:extLst>
          </p:cNvPr>
          <p:cNvCxnSpPr>
            <a:cxnSpLocks/>
          </p:cNvCxnSpPr>
          <p:nvPr/>
        </p:nvCxnSpPr>
        <p:spPr>
          <a:xfrm flipH="1">
            <a:off x="6331400" y="3516308"/>
            <a:ext cx="1" cy="54117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5;p25">
            <a:extLst>
              <a:ext uri="{FF2B5EF4-FFF2-40B4-BE49-F238E27FC236}">
                <a16:creationId xmlns:a16="http://schemas.microsoft.com/office/drawing/2014/main" id="{22BDACFD-42FA-E04F-33CF-9102CAFC4472}"/>
              </a:ext>
            </a:extLst>
          </p:cNvPr>
          <p:cNvSpPr/>
          <p:nvPr/>
        </p:nvSpPr>
        <p:spPr>
          <a:xfrm>
            <a:off x="2267210" y="251731"/>
            <a:ext cx="4429803" cy="863085"/>
          </a:xfrm>
          <a:prstGeom prst="roundRect">
            <a:avLst>
              <a:gd name="adj" fmla="val 50000"/>
            </a:avLst>
          </a:prstGeom>
          <a:solidFill>
            <a:srgbClr val="6D81B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lt1"/>
                </a:solidFill>
                <a:latin typeface="Fira Sans Extra Condensed"/>
                <a:ea typeface="Fira Sans Extra Condensed"/>
                <a:cs typeface="Fira Sans Extra Condensed"/>
                <a:sym typeface="Fira Sans Extra Condensed"/>
              </a:rPr>
              <a:t>Introduction and Goal</a:t>
            </a:r>
            <a:endParaRPr lang="en-US" sz="2000" dirty="0">
              <a:solidFill>
                <a:schemeClr val="lt1"/>
              </a:solidFill>
            </a:endParaRPr>
          </a:p>
        </p:txBody>
      </p:sp>
      <p:pic>
        <p:nvPicPr>
          <p:cNvPr id="5" name="Picture 4">
            <a:extLst>
              <a:ext uri="{FF2B5EF4-FFF2-40B4-BE49-F238E27FC236}">
                <a16:creationId xmlns:a16="http://schemas.microsoft.com/office/drawing/2014/main" id="{5388B42C-041B-479D-1E40-9FEEABE75712}"/>
              </a:ext>
            </a:extLst>
          </p:cNvPr>
          <p:cNvPicPr>
            <a:picLocks noChangeAspect="1"/>
          </p:cNvPicPr>
          <p:nvPr/>
        </p:nvPicPr>
        <p:blipFill>
          <a:blip r:embed="rId2"/>
          <a:stretch>
            <a:fillRect/>
          </a:stretch>
        </p:blipFill>
        <p:spPr>
          <a:xfrm>
            <a:off x="5682180" y="2033150"/>
            <a:ext cx="3461820" cy="3110350"/>
          </a:xfrm>
          <a:prstGeom prst="rect">
            <a:avLst/>
          </a:prstGeom>
        </p:spPr>
      </p:pic>
      <p:sp>
        <p:nvSpPr>
          <p:cNvPr id="6" name="TextBox 5">
            <a:extLst>
              <a:ext uri="{FF2B5EF4-FFF2-40B4-BE49-F238E27FC236}">
                <a16:creationId xmlns:a16="http://schemas.microsoft.com/office/drawing/2014/main" id="{4209196B-CA10-F475-CBBB-E3B81BB1F9DA}"/>
              </a:ext>
            </a:extLst>
          </p:cNvPr>
          <p:cNvSpPr txBox="1"/>
          <p:nvPr/>
        </p:nvSpPr>
        <p:spPr>
          <a:xfrm>
            <a:off x="225467" y="1708876"/>
            <a:ext cx="5110622" cy="2462213"/>
          </a:xfrm>
          <a:prstGeom prst="rect">
            <a:avLst/>
          </a:prstGeom>
          <a:noFill/>
        </p:spPr>
        <p:txBody>
          <a:bodyPr wrap="square" rtlCol="0">
            <a:spAutoFit/>
          </a:bodyPr>
          <a:lstStyle/>
          <a:p>
            <a:pPr marL="360000" indent="-285750">
              <a:spcAft>
                <a:spcPts val="600"/>
              </a:spcAft>
              <a:buFont typeface="Arial" panose="020B0604020202020204" pitchFamily="34" charset="0"/>
              <a:buChar char="•"/>
            </a:pPr>
            <a:r>
              <a:rPr lang="en-US" sz="1600" dirty="0">
                <a:solidFill>
                  <a:srgbClr val="374151"/>
                </a:solidFill>
                <a:latin typeface="Fira Sans" panose="020B0503050000020004" pitchFamily="34" charset="0"/>
              </a:rPr>
              <a:t>The main goal of this analysis is to </a:t>
            </a:r>
            <a:r>
              <a:rPr lang="en-US" sz="1600" b="1" dirty="0">
                <a:solidFill>
                  <a:srgbClr val="6D81BF"/>
                </a:solidFill>
                <a:latin typeface="Fira Sans" panose="020B0503050000020004" pitchFamily="34" charset="0"/>
              </a:rPr>
              <a:t>predict</a:t>
            </a:r>
            <a:r>
              <a:rPr lang="en-US" sz="1600" dirty="0">
                <a:solidFill>
                  <a:srgbClr val="374151"/>
                </a:solidFill>
                <a:latin typeface="Fira Sans" panose="020B0503050000020004" pitchFamily="34" charset="0"/>
              </a:rPr>
              <a:t> the </a:t>
            </a:r>
            <a:r>
              <a:rPr lang="en-US" sz="1600" b="1" dirty="0">
                <a:solidFill>
                  <a:srgbClr val="6D81BF"/>
                </a:solidFill>
                <a:latin typeface="Fira Sans" panose="020B0503050000020004" pitchFamily="34" charset="0"/>
              </a:rPr>
              <a:t>best-performing products </a:t>
            </a:r>
            <a:r>
              <a:rPr lang="en-US" sz="1600" dirty="0">
                <a:solidFill>
                  <a:srgbClr val="374151"/>
                </a:solidFill>
                <a:latin typeface="Fira Sans" panose="020B0503050000020004" pitchFamily="34" charset="0"/>
              </a:rPr>
              <a:t>for the last week in terms of revenue using the previous week’s data.</a:t>
            </a:r>
          </a:p>
          <a:p>
            <a:pPr marL="360000" indent="-285750">
              <a:spcAft>
                <a:spcPts val="600"/>
              </a:spcAft>
              <a:buFont typeface="Arial" panose="020B0604020202020204" pitchFamily="34" charset="0"/>
              <a:buChar char="•"/>
            </a:pPr>
            <a:r>
              <a:rPr lang="en-US" sz="1600" dirty="0">
                <a:solidFill>
                  <a:srgbClr val="374151"/>
                </a:solidFill>
                <a:latin typeface="Fira Sans" panose="020B0503050000020004" pitchFamily="34" charset="0"/>
              </a:rPr>
              <a:t>This dataset is from a real-world Machine Learning Contest from a major retailer, </a:t>
            </a:r>
            <a:r>
              <a:rPr lang="en-US" sz="1600" b="1" dirty="0">
                <a:solidFill>
                  <a:srgbClr val="6D81BF"/>
                </a:solidFill>
                <a:latin typeface="Fira Sans" panose="020B0503050000020004" pitchFamily="34" charset="0"/>
              </a:rPr>
              <a:t>ZARA</a:t>
            </a:r>
            <a:r>
              <a:rPr lang="en-US" sz="1600" dirty="0">
                <a:solidFill>
                  <a:srgbClr val="374151"/>
                </a:solidFill>
                <a:latin typeface="Fira Sans" panose="020B0503050000020004" pitchFamily="34" charset="0"/>
              </a:rPr>
              <a:t>,  in 2019 with a cash prize.</a:t>
            </a:r>
          </a:p>
          <a:p>
            <a:pPr marL="360000" indent="-285750">
              <a:spcAft>
                <a:spcPts val="600"/>
              </a:spcAft>
              <a:buFont typeface="Arial" panose="020B0604020202020204" pitchFamily="34" charset="0"/>
              <a:buChar char="•"/>
            </a:pPr>
            <a:r>
              <a:rPr lang="en-US" sz="1600" dirty="0">
                <a:solidFill>
                  <a:srgbClr val="374151"/>
                </a:solidFill>
                <a:latin typeface="Fira Sans" panose="020B0503050000020004" pitchFamily="34" charset="0"/>
              </a:rPr>
              <a:t>The data includes 3 months worth of sales, stock, and positioning of items for ZARA online store in a specific country.</a:t>
            </a:r>
          </a:p>
        </p:txBody>
      </p:sp>
    </p:spTree>
    <p:extLst>
      <p:ext uri="{BB962C8B-B14F-4D97-AF65-F5344CB8AC3E}">
        <p14:creationId xmlns:p14="http://schemas.microsoft.com/office/powerpoint/2010/main" val="426430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5;p25">
            <a:extLst>
              <a:ext uri="{FF2B5EF4-FFF2-40B4-BE49-F238E27FC236}">
                <a16:creationId xmlns:a16="http://schemas.microsoft.com/office/drawing/2014/main" id="{7AD435B7-94F2-2431-D078-922ABE4BF426}"/>
              </a:ext>
            </a:extLst>
          </p:cNvPr>
          <p:cNvSpPr/>
          <p:nvPr/>
        </p:nvSpPr>
        <p:spPr>
          <a:xfrm>
            <a:off x="2268000" y="252000"/>
            <a:ext cx="4431600" cy="864000"/>
          </a:xfrm>
          <a:prstGeom prst="roundRect">
            <a:avLst>
              <a:gd name="adj" fmla="val 50000"/>
            </a:avLst>
          </a:prstGeom>
          <a:solidFill>
            <a:srgbClr val="ABD9F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ysClr val="windowText" lastClr="000000"/>
                </a:solidFill>
                <a:latin typeface="Fira Sans Extra Condensed"/>
                <a:cs typeface="Fira Sans Extra Condensed"/>
                <a:sym typeface="Fira Sans Extra Condensed"/>
              </a:rPr>
              <a:t>Exploratory Data Analysis</a:t>
            </a:r>
            <a:endParaRPr lang="en-US" sz="2000" dirty="0">
              <a:solidFill>
                <a:sysClr val="windowText" lastClr="000000"/>
              </a:solidFill>
            </a:endParaRPr>
          </a:p>
        </p:txBody>
      </p:sp>
      <p:pic>
        <p:nvPicPr>
          <p:cNvPr id="6" name="Picture 5" descr="Text&#10;&#10;Description automatically generated">
            <a:extLst>
              <a:ext uri="{FF2B5EF4-FFF2-40B4-BE49-F238E27FC236}">
                <a16:creationId xmlns:a16="http://schemas.microsoft.com/office/drawing/2014/main" id="{19FDC402-51F9-89EE-9875-38358165CFF8}"/>
              </a:ext>
            </a:extLst>
          </p:cNvPr>
          <p:cNvPicPr>
            <a:picLocks noChangeAspect="1"/>
          </p:cNvPicPr>
          <p:nvPr/>
        </p:nvPicPr>
        <p:blipFill rotWithShape="1">
          <a:blip r:embed="rId3"/>
          <a:srcRect l="5523" t="3896"/>
          <a:stretch/>
        </p:blipFill>
        <p:spPr>
          <a:xfrm>
            <a:off x="2747948" y="2571750"/>
            <a:ext cx="3071656" cy="1452417"/>
          </a:xfrm>
          <a:prstGeom prst="rect">
            <a:avLst/>
          </a:prstGeom>
        </p:spPr>
      </p:pic>
      <p:pic>
        <p:nvPicPr>
          <p:cNvPr id="9" name="Picture 8" descr="Table&#10;&#10;Description automatically generated">
            <a:extLst>
              <a:ext uri="{FF2B5EF4-FFF2-40B4-BE49-F238E27FC236}">
                <a16:creationId xmlns:a16="http://schemas.microsoft.com/office/drawing/2014/main" id="{5E9F5248-6DFC-288C-4044-9532A331D9D6}"/>
              </a:ext>
            </a:extLst>
          </p:cNvPr>
          <p:cNvPicPr>
            <a:picLocks noChangeAspect="1"/>
          </p:cNvPicPr>
          <p:nvPr/>
        </p:nvPicPr>
        <p:blipFill rotWithShape="1">
          <a:blip r:embed="rId4"/>
          <a:srcRect r="8587"/>
          <a:stretch/>
        </p:blipFill>
        <p:spPr>
          <a:xfrm>
            <a:off x="459757" y="1434795"/>
            <a:ext cx="1946941" cy="2321616"/>
          </a:xfrm>
          <a:prstGeom prst="rect">
            <a:avLst/>
          </a:prstGeom>
        </p:spPr>
      </p:pic>
      <p:pic>
        <p:nvPicPr>
          <p:cNvPr id="7" name="Picture 6">
            <a:extLst>
              <a:ext uri="{FF2B5EF4-FFF2-40B4-BE49-F238E27FC236}">
                <a16:creationId xmlns:a16="http://schemas.microsoft.com/office/drawing/2014/main" id="{7466FCAE-05D5-A246-9D0B-C768C6D40094}"/>
              </a:ext>
            </a:extLst>
          </p:cNvPr>
          <p:cNvPicPr>
            <a:picLocks noChangeAspect="1"/>
          </p:cNvPicPr>
          <p:nvPr/>
        </p:nvPicPr>
        <p:blipFill>
          <a:blip r:embed="rId5"/>
          <a:stretch>
            <a:fillRect/>
          </a:stretch>
        </p:blipFill>
        <p:spPr>
          <a:xfrm>
            <a:off x="2747948" y="1434795"/>
            <a:ext cx="3721789" cy="1095860"/>
          </a:xfrm>
          <a:prstGeom prst="rect">
            <a:avLst/>
          </a:prstGeom>
        </p:spPr>
      </p:pic>
    </p:spTree>
    <p:extLst>
      <p:ext uri="{BB962C8B-B14F-4D97-AF65-F5344CB8AC3E}">
        <p14:creationId xmlns:p14="http://schemas.microsoft.com/office/powerpoint/2010/main" val="235076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5;p25">
            <a:extLst>
              <a:ext uri="{FF2B5EF4-FFF2-40B4-BE49-F238E27FC236}">
                <a16:creationId xmlns:a16="http://schemas.microsoft.com/office/drawing/2014/main" id="{7AD435B7-94F2-2431-D078-922ABE4BF426}"/>
              </a:ext>
            </a:extLst>
          </p:cNvPr>
          <p:cNvSpPr/>
          <p:nvPr/>
        </p:nvSpPr>
        <p:spPr>
          <a:xfrm>
            <a:off x="2356200" y="29668"/>
            <a:ext cx="4431600" cy="864000"/>
          </a:xfrm>
          <a:prstGeom prst="roundRect">
            <a:avLst>
              <a:gd name="adj" fmla="val 50000"/>
            </a:avLst>
          </a:prstGeom>
          <a:solidFill>
            <a:srgbClr val="ABD9F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ysClr val="windowText" lastClr="000000"/>
                </a:solidFill>
                <a:latin typeface="Fira Sans Extra Condensed"/>
                <a:cs typeface="Fira Sans Extra Condensed"/>
                <a:sym typeface="Fira Sans Extra Condensed"/>
              </a:rPr>
              <a:t>Exploratory Data Analysis</a:t>
            </a:r>
            <a:endParaRPr lang="en-US" sz="2000" dirty="0">
              <a:solidFill>
                <a:sysClr val="windowText" lastClr="000000"/>
              </a:solidFill>
            </a:endParaRPr>
          </a:p>
        </p:txBody>
      </p:sp>
      <p:pic>
        <p:nvPicPr>
          <p:cNvPr id="3" name="Picture 2">
            <a:extLst>
              <a:ext uri="{FF2B5EF4-FFF2-40B4-BE49-F238E27FC236}">
                <a16:creationId xmlns:a16="http://schemas.microsoft.com/office/drawing/2014/main" id="{8B38F2F0-BEEF-3D78-6433-770C96F2E595}"/>
              </a:ext>
            </a:extLst>
          </p:cNvPr>
          <p:cNvPicPr>
            <a:picLocks noChangeAspect="1"/>
          </p:cNvPicPr>
          <p:nvPr/>
        </p:nvPicPr>
        <p:blipFill rotWithShape="1">
          <a:blip r:embed="rId3"/>
          <a:srcRect t="4745"/>
          <a:stretch/>
        </p:blipFill>
        <p:spPr>
          <a:xfrm>
            <a:off x="150659" y="983762"/>
            <a:ext cx="3932679" cy="2558642"/>
          </a:xfrm>
          <a:prstGeom prst="rect">
            <a:avLst/>
          </a:prstGeom>
        </p:spPr>
      </p:pic>
      <p:pic>
        <p:nvPicPr>
          <p:cNvPr id="8" name="Picture 7">
            <a:extLst>
              <a:ext uri="{FF2B5EF4-FFF2-40B4-BE49-F238E27FC236}">
                <a16:creationId xmlns:a16="http://schemas.microsoft.com/office/drawing/2014/main" id="{5C10511D-710E-FC6B-51B7-25ED845C2EF1}"/>
              </a:ext>
            </a:extLst>
          </p:cNvPr>
          <p:cNvPicPr>
            <a:picLocks noChangeAspect="1"/>
          </p:cNvPicPr>
          <p:nvPr/>
        </p:nvPicPr>
        <p:blipFill rotWithShape="1">
          <a:blip r:embed="rId4"/>
          <a:srcRect r="13894" b="7895"/>
          <a:stretch/>
        </p:blipFill>
        <p:spPr>
          <a:xfrm>
            <a:off x="5060664" y="893668"/>
            <a:ext cx="2522871" cy="2378453"/>
          </a:xfrm>
          <a:prstGeom prst="rect">
            <a:avLst/>
          </a:prstGeom>
        </p:spPr>
      </p:pic>
      <p:pic>
        <p:nvPicPr>
          <p:cNvPr id="13" name="Picture 12">
            <a:extLst>
              <a:ext uri="{FF2B5EF4-FFF2-40B4-BE49-F238E27FC236}">
                <a16:creationId xmlns:a16="http://schemas.microsoft.com/office/drawing/2014/main" id="{F07CE946-08C4-5F97-25B5-694D015423D6}"/>
              </a:ext>
            </a:extLst>
          </p:cNvPr>
          <p:cNvPicPr>
            <a:picLocks noChangeAspect="1"/>
          </p:cNvPicPr>
          <p:nvPr/>
        </p:nvPicPr>
        <p:blipFill>
          <a:blip r:embed="rId5"/>
          <a:stretch>
            <a:fillRect/>
          </a:stretch>
        </p:blipFill>
        <p:spPr>
          <a:xfrm>
            <a:off x="1998283" y="3542404"/>
            <a:ext cx="4543425" cy="1562100"/>
          </a:xfrm>
          <a:prstGeom prst="rect">
            <a:avLst/>
          </a:prstGeom>
        </p:spPr>
      </p:pic>
    </p:spTree>
    <p:extLst>
      <p:ext uri="{BB962C8B-B14F-4D97-AF65-F5344CB8AC3E}">
        <p14:creationId xmlns:p14="http://schemas.microsoft.com/office/powerpoint/2010/main" val="190824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BD133021-7300-4218-C806-D1FAC64C7FD3}"/>
              </a:ext>
            </a:extLst>
          </p:cNvPr>
          <p:cNvPicPr>
            <a:picLocks noChangeAspect="1"/>
          </p:cNvPicPr>
          <p:nvPr/>
        </p:nvPicPr>
        <p:blipFill>
          <a:blip r:embed="rId3"/>
          <a:stretch>
            <a:fillRect/>
          </a:stretch>
        </p:blipFill>
        <p:spPr>
          <a:xfrm>
            <a:off x="574190" y="1724608"/>
            <a:ext cx="7772400" cy="3406213"/>
          </a:xfrm>
          <a:prstGeom prst="rect">
            <a:avLst/>
          </a:prstGeom>
        </p:spPr>
      </p:pic>
      <p:sp>
        <p:nvSpPr>
          <p:cNvPr id="2" name="Google Shape;925;p25">
            <a:extLst>
              <a:ext uri="{FF2B5EF4-FFF2-40B4-BE49-F238E27FC236}">
                <a16:creationId xmlns:a16="http://schemas.microsoft.com/office/drawing/2014/main" id="{F032ABBD-6E03-9C66-AF45-506396276CCC}"/>
              </a:ext>
            </a:extLst>
          </p:cNvPr>
          <p:cNvSpPr/>
          <p:nvPr/>
        </p:nvSpPr>
        <p:spPr>
          <a:xfrm>
            <a:off x="2268000" y="252000"/>
            <a:ext cx="4431600" cy="864000"/>
          </a:xfrm>
          <a:prstGeom prst="roundRect">
            <a:avLst>
              <a:gd name="adj" fmla="val 50000"/>
            </a:avLst>
          </a:prstGeom>
          <a:solidFill>
            <a:srgbClr val="2478B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Exploratory Data Analysis</a:t>
            </a:r>
            <a:endParaRPr lang="en-US" sz="2000" dirty="0">
              <a:solidFill>
                <a:schemeClr val="bg1"/>
              </a:solidFill>
            </a:endParaRPr>
          </a:p>
        </p:txBody>
      </p:sp>
      <p:sp>
        <p:nvSpPr>
          <p:cNvPr id="5" name="TextBox 4">
            <a:extLst>
              <a:ext uri="{FF2B5EF4-FFF2-40B4-BE49-F238E27FC236}">
                <a16:creationId xmlns:a16="http://schemas.microsoft.com/office/drawing/2014/main" id="{FF453BAC-071B-EAA2-8D17-A11A7AA7D5C2}"/>
              </a:ext>
            </a:extLst>
          </p:cNvPr>
          <p:cNvSpPr txBox="1"/>
          <p:nvPr/>
        </p:nvSpPr>
        <p:spPr>
          <a:xfrm>
            <a:off x="1192696" y="1324498"/>
            <a:ext cx="1963972" cy="523220"/>
          </a:xfrm>
          <a:prstGeom prst="rect">
            <a:avLst/>
          </a:prstGeom>
          <a:noFill/>
        </p:spPr>
        <p:txBody>
          <a:bodyPr wrap="square" rtlCol="0">
            <a:spAutoFit/>
          </a:bodyPr>
          <a:lstStyle/>
          <a:p>
            <a:r>
              <a:rPr lang="en-US" sz="2800" b="1" i="1" dirty="0">
                <a:solidFill>
                  <a:schemeClr val="bg1">
                    <a:lumMod val="50000"/>
                  </a:schemeClr>
                </a:solidFill>
                <a:latin typeface="Fira Sans Extra Condensed"/>
                <a:cs typeface="Fira Sans Extra Condensed"/>
                <a:sym typeface="Fira Sans Extra Condensed"/>
              </a:rPr>
              <a:t>Sales Trend </a:t>
            </a:r>
            <a:endParaRPr lang="en-US" sz="2000" i="1" dirty="0">
              <a:solidFill>
                <a:schemeClr val="bg1">
                  <a:lumMod val="50000"/>
                </a:schemeClr>
              </a:solidFill>
            </a:endParaRPr>
          </a:p>
        </p:txBody>
      </p:sp>
    </p:spTree>
    <p:extLst>
      <p:ext uri="{BB962C8B-B14F-4D97-AF65-F5344CB8AC3E}">
        <p14:creationId xmlns:p14="http://schemas.microsoft.com/office/powerpoint/2010/main" val="349960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605927DC-46E8-CFC9-74D8-29BCCE6E8D83}"/>
              </a:ext>
            </a:extLst>
          </p:cNvPr>
          <p:cNvPicPr>
            <a:picLocks noChangeAspect="1"/>
          </p:cNvPicPr>
          <p:nvPr/>
        </p:nvPicPr>
        <p:blipFill>
          <a:blip r:embed="rId3"/>
          <a:stretch>
            <a:fillRect/>
          </a:stretch>
        </p:blipFill>
        <p:spPr>
          <a:xfrm>
            <a:off x="848139" y="1685677"/>
            <a:ext cx="4807868" cy="3269434"/>
          </a:xfrm>
          <a:prstGeom prst="rect">
            <a:avLst/>
          </a:prstGeom>
        </p:spPr>
      </p:pic>
      <p:sp>
        <p:nvSpPr>
          <p:cNvPr id="2" name="Google Shape;925;p25">
            <a:extLst>
              <a:ext uri="{FF2B5EF4-FFF2-40B4-BE49-F238E27FC236}">
                <a16:creationId xmlns:a16="http://schemas.microsoft.com/office/drawing/2014/main" id="{82879716-DB32-8DF5-AD3F-A5E53804D0CB}"/>
              </a:ext>
            </a:extLst>
          </p:cNvPr>
          <p:cNvSpPr/>
          <p:nvPr/>
        </p:nvSpPr>
        <p:spPr>
          <a:xfrm>
            <a:off x="2268000" y="252000"/>
            <a:ext cx="4431600" cy="864000"/>
          </a:xfrm>
          <a:prstGeom prst="roundRect">
            <a:avLst>
              <a:gd name="adj" fmla="val 50000"/>
            </a:avLst>
          </a:prstGeom>
          <a:solidFill>
            <a:srgbClr val="912A5B"/>
          </a:solidFill>
          <a:ln>
            <a:solidFill>
              <a:srgbClr val="912A5B"/>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Exploratory Data Analysis</a:t>
            </a:r>
            <a:endParaRPr lang="en-US" sz="2000" dirty="0">
              <a:solidFill>
                <a:schemeClr val="bg1"/>
              </a:solidFill>
            </a:endParaRPr>
          </a:p>
        </p:txBody>
      </p:sp>
      <p:sp>
        <p:nvSpPr>
          <p:cNvPr id="3" name="TextBox 2">
            <a:extLst>
              <a:ext uri="{FF2B5EF4-FFF2-40B4-BE49-F238E27FC236}">
                <a16:creationId xmlns:a16="http://schemas.microsoft.com/office/drawing/2014/main" id="{C42B1510-9477-8FD5-92CF-90DFABAB9EC2}"/>
              </a:ext>
            </a:extLst>
          </p:cNvPr>
          <p:cNvSpPr txBox="1"/>
          <p:nvPr/>
        </p:nvSpPr>
        <p:spPr>
          <a:xfrm>
            <a:off x="1186610" y="1288109"/>
            <a:ext cx="2552368" cy="523220"/>
          </a:xfrm>
          <a:prstGeom prst="rect">
            <a:avLst/>
          </a:prstGeom>
          <a:noFill/>
        </p:spPr>
        <p:txBody>
          <a:bodyPr wrap="square" rtlCol="0">
            <a:spAutoFit/>
          </a:bodyPr>
          <a:lstStyle/>
          <a:p>
            <a:r>
              <a:rPr lang="en-US" sz="2800" b="1" i="1" dirty="0">
                <a:solidFill>
                  <a:schemeClr val="bg1">
                    <a:lumMod val="50000"/>
                  </a:schemeClr>
                </a:solidFill>
                <a:latin typeface="Fira Sans Extra Condensed"/>
                <a:cs typeface="Fira Sans Extra Condensed"/>
                <a:sym typeface="Fira Sans Extra Condensed"/>
              </a:rPr>
              <a:t>Correlation Map </a:t>
            </a:r>
            <a:endParaRPr lang="en-US" sz="2800" i="1" dirty="0">
              <a:solidFill>
                <a:schemeClr val="bg1">
                  <a:lumMod val="50000"/>
                </a:schemeClr>
              </a:solidFill>
            </a:endParaRPr>
          </a:p>
        </p:txBody>
      </p:sp>
      <p:sp>
        <p:nvSpPr>
          <p:cNvPr id="6" name="TextBox 5">
            <a:extLst>
              <a:ext uri="{FF2B5EF4-FFF2-40B4-BE49-F238E27FC236}">
                <a16:creationId xmlns:a16="http://schemas.microsoft.com/office/drawing/2014/main" id="{2253720E-DD4C-CEDE-9DE7-89D71C67F5D0}"/>
              </a:ext>
            </a:extLst>
          </p:cNvPr>
          <p:cNvSpPr txBox="1"/>
          <p:nvPr/>
        </p:nvSpPr>
        <p:spPr>
          <a:xfrm>
            <a:off x="6241775" y="1685677"/>
            <a:ext cx="2297927" cy="124649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latin typeface="Fira Sans" panose="020B0503050000020004" pitchFamily="34" charset="0"/>
              </a:rPr>
              <a:t>Strong correlation between </a:t>
            </a:r>
            <a:r>
              <a:rPr lang="en-US" b="1" dirty="0">
                <a:solidFill>
                  <a:srgbClr val="912A5B"/>
                </a:solidFill>
                <a:latin typeface="Fira Sans" panose="020B0503050000020004" pitchFamily="34" charset="0"/>
              </a:rPr>
              <a:t>sales</a:t>
            </a:r>
            <a:r>
              <a:rPr lang="en-US" dirty="0">
                <a:latin typeface="Fira Sans" panose="020B0503050000020004" pitchFamily="34" charset="0"/>
              </a:rPr>
              <a:t> and </a:t>
            </a:r>
            <a:r>
              <a:rPr lang="en-US" b="1" dirty="0">
                <a:solidFill>
                  <a:srgbClr val="912A5B"/>
                </a:solidFill>
                <a:latin typeface="Fira Sans" panose="020B0503050000020004" pitchFamily="34" charset="0"/>
              </a:rPr>
              <a:t>stock</a:t>
            </a:r>
          </a:p>
          <a:p>
            <a:pPr marL="285750" indent="-285750">
              <a:spcAft>
                <a:spcPts val="600"/>
              </a:spcAft>
              <a:buFont typeface="Arial" panose="020B0604020202020204" pitchFamily="34" charset="0"/>
              <a:buChar char="•"/>
            </a:pPr>
            <a:r>
              <a:rPr lang="en-US" dirty="0">
                <a:solidFill>
                  <a:schemeClr val="tx1"/>
                </a:solidFill>
                <a:latin typeface="Fira Sans" panose="020B0503050000020004" pitchFamily="34" charset="0"/>
              </a:rPr>
              <a:t>No other significant correlation</a:t>
            </a:r>
            <a:endParaRPr lang="en-CA" dirty="0">
              <a:solidFill>
                <a:schemeClr val="tx1"/>
              </a:solidFill>
              <a:latin typeface="Fira Sans" panose="020B0503050000020004" pitchFamily="34" charset="0"/>
            </a:endParaRPr>
          </a:p>
        </p:txBody>
      </p:sp>
    </p:spTree>
    <p:extLst>
      <p:ext uri="{BB962C8B-B14F-4D97-AF65-F5344CB8AC3E}">
        <p14:creationId xmlns:p14="http://schemas.microsoft.com/office/powerpoint/2010/main" val="576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pie chart&#10;&#10;Description automatically generated">
            <a:extLst>
              <a:ext uri="{FF2B5EF4-FFF2-40B4-BE49-F238E27FC236}">
                <a16:creationId xmlns:a16="http://schemas.microsoft.com/office/drawing/2014/main" id="{8E182CB2-0AD7-E674-CCC8-DC9ED36D212D}"/>
              </a:ext>
            </a:extLst>
          </p:cNvPr>
          <p:cNvPicPr>
            <a:picLocks noChangeAspect="1"/>
          </p:cNvPicPr>
          <p:nvPr/>
        </p:nvPicPr>
        <p:blipFill>
          <a:blip r:embed="rId3"/>
          <a:stretch>
            <a:fillRect/>
          </a:stretch>
        </p:blipFill>
        <p:spPr>
          <a:xfrm>
            <a:off x="3733859" y="1134188"/>
            <a:ext cx="5260511" cy="3917373"/>
          </a:xfrm>
          <a:prstGeom prst="rect">
            <a:avLst/>
          </a:prstGeom>
        </p:spPr>
      </p:pic>
      <p:sp>
        <p:nvSpPr>
          <p:cNvPr id="2" name="Google Shape;925;p25">
            <a:extLst>
              <a:ext uri="{FF2B5EF4-FFF2-40B4-BE49-F238E27FC236}">
                <a16:creationId xmlns:a16="http://schemas.microsoft.com/office/drawing/2014/main" id="{3513346E-AED7-82F4-69DA-D7BDCD9D6DD7}"/>
              </a:ext>
            </a:extLst>
          </p:cNvPr>
          <p:cNvSpPr/>
          <p:nvPr/>
        </p:nvSpPr>
        <p:spPr>
          <a:xfrm>
            <a:off x="2268000" y="252000"/>
            <a:ext cx="4431600" cy="864000"/>
          </a:xfrm>
          <a:prstGeom prst="roundRect">
            <a:avLst>
              <a:gd name="adj" fmla="val 50000"/>
            </a:avLst>
          </a:prstGeom>
          <a:solidFill>
            <a:srgbClr val="9467BD"/>
          </a:solidFill>
          <a:ln>
            <a:solidFill>
              <a:srgbClr val="9467BD"/>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Extra Condensed"/>
                <a:cs typeface="Fira Sans Extra Condensed"/>
                <a:sym typeface="Fira Sans Extra Condensed"/>
              </a:rPr>
              <a:t>Exploratory Data Analysis</a:t>
            </a:r>
            <a:endParaRPr lang="en-US" sz="2000" dirty="0">
              <a:solidFill>
                <a:schemeClr val="bg1"/>
              </a:solidFill>
            </a:endParaRPr>
          </a:p>
        </p:txBody>
      </p:sp>
      <p:sp>
        <p:nvSpPr>
          <p:cNvPr id="3" name="TextBox 2">
            <a:extLst>
              <a:ext uri="{FF2B5EF4-FFF2-40B4-BE49-F238E27FC236}">
                <a16:creationId xmlns:a16="http://schemas.microsoft.com/office/drawing/2014/main" id="{3FD13C04-5270-C6F0-5F56-14C6F7E6E5AF}"/>
              </a:ext>
            </a:extLst>
          </p:cNvPr>
          <p:cNvSpPr txBox="1"/>
          <p:nvPr/>
        </p:nvSpPr>
        <p:spPr>
          <a:xfrm>
            <a:off x="1216552" y="1311962"/>
            <a:ext cx="3093057" cy="738664"/>
          </a:xfrm>
          <a:prstGeom prst="rect">
            <a:avLst/>
          </a:prstGeom>
          <a:noFill/>
        </p:spPr>
        <p:txBody>
          <a:bodyPr wrap="square" rtlCol="0">
            <a:spAutoFit/>
          </a:bodyPr>
          <a:lstStyle/>
          <a:p>
            <a:r>
              <a:rPr lang="en-US" sz="2800" b="1" i="1" dirty="0">
                <a:solidFill>
                  <a:schemeClr val="bg1">
                    <a:lumMod val="50000"/>
                  </a:schemeClr>
                </a:solidFill>
                <a:latin typeface="Fira Sans Extra Condensed"/>
                <a:cs typeface="Fira Sans Extra Condensed"/>
                <a:sym typeface="Fira Sans Extra Condensed"/>
              </a:rPr>
              <a:t>Stock Level by Price</a:t>
            </a:r>
          </a:p>
          <a:p>
            <a:endParaRPr lang="en-CA" dirty="0"/>
          </a:p>
        </p:txBody>
      </p:sp>
      <p:sp>
        <p:nvSpPr>
          <p:cNvPr id="5" name="TextBox 4">
            <a:extLst>
              <a:ext uri="{FF2B5EF4-FFF2-40B4-BE49-F238E27FC236}">
                <a16:creationId xmlns:a16="http://schemas.microsoft.com/office/drawing/2014/main" id="{79AA4B66-2C4D-03D7-6AB4-7B0C3589702E}"/>
              </a:ext>
            </a:extLst>
          </p:cNvPr>
          <p:cNvSpPr txBox="1"/>
          <p:nvPr/>
        </p:nvSpPr>
        <p:spPr>
          <a:xfrm>
            <a:off x="1201269" y="2287959"/>
            <a:ext cx="2528510" cy="1077218"/>
          </a:xfrm>
          <a:prstGeom prst="rect">
            <a:avLst/>
          </a:prstGeom>
          <a:noFill/>
        </p:spPr>
        <p:txBody>
          <a:bodyPr wrap="square" rtlCol="0">
            <a:spAutoFit/>
          </a:bodyPr>
          <a:lstStyle/>
          <a:p>
            <a:pPr algn="just"/>
            <a:r>
              <a:rPr lang="en-US" sz="1600" dirty="0">
                <a:latin typeface="Fira Sans" panose="020B0503050000020004" pitchFamily="34" charset="0"/>
              </a:rPr>
              <a:t>We can see the price points for products that have the </a:t>
            </a:r>
            <a:r>
              <a:rPr lang="en-US" sz="1600" b="1" dirty="0">
                <a:solidFill>
                  <a:srgbClr val="9467BD"/>
                </a:solidFill>
                <a:latin typeface="Fira Sans" panose="020B0503050000020004" pitchFamily="34" charset="0"/>
              </a:rPr>
              <a:t>largest stock </a:t>
            </a:r>
            <a:r>
              <a:rPr lang="en-US" sz="1600" dirty="0">
                <a:latin typeface="Fira Sans" panose="020B0503050000020004" pitchFamily="34" charset="0"/>
              </a:rPr>
              <a:t>are </a:t>
            </a:r>
            <a:r>
              <a:rPr lang="en-US" sz="1600" b="1" dirty="0">
                <a:solidFill>
                  <a:srgbClr val="9467BD"/>
                </a:solidFill>
                <a:latin typeface="Fira Sans" panose="020B0503050000020004" pitchFamily="34" charset="0"/>
              </a:rPr>
              <a:t>$29.95</a:t>
            </a:r>
            <a:r>
              <a:rPr lang="en-US" sz="1600" dirty="0">
                <a:latin typeface="Fira Sans" panose="020B0503050000020004" pitchFamily="34" charset="0"/>
              </a:rPr>
              <a:t> and </a:t>
            </a:r>
            <a:r>
              <a:rPr lang="en-US" sz="1600" b="1" dirty="0">
                <a:solidFill>
                  <a:srgbClr val="9467BD"/>
                </a:solidFill>
                <a:latin typeface="Fira Sans" panose="020B0503050000020004" pitchFamily="34" charset="0"/>
              </a:rPr>
              <a:t>$25.95</a:t>
            </a:r>
            <a:endParaRPr lang="en-CA" sz="1600" b="1" dirty="0">
              <a:solidFill>
                <a:srgbClr val="9467BD"/>
              </a:solidFill>
              <a:latin typeface="Fira Sans" panose="020B0503050000020004" pitchFamily="34" charset="0"/>
            </a:endParaRPr>
          </a:p>
        </p:txBody>
      </p:sp>
      <p:sp>
        <p:nvSpPr>
          <p:cNvPr id="6" name="Rectangle 5">
            <a:extLst>
              <a:ext uri="{FF2B5EF4-FFF2-40B4-BE49-F238E27FC236}">
                <a16:creationId xmlns:a16="http://schemas.microsoft.com/office/drawing/2014/main" id="{6F1161BF-A3A2-1A23-1B0A-DF6F5994D63C}"/>
              </a:ext>
            </a:extLst>
          </p:cNvPr>
          <p:cNvSpPr/>
          <p:nvPr/>
        </p:nvSpPr>
        <p:spPr>
          <a:xfrm>
            <a:off x="7267495" y="1311962"/>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8.97</a:t>
            </a:r>
            <a:endParaRPr lang="en-CA" sz="700" b="1" dirty="0">
              <a:solidFill>
                <a:schemeClr val="tx1"/>
              </a:solidFill>
              <a:latin typeface="Fira Sans" panose="020B0503050000020004" pitchFamily="34" charset="0"/>
            </a:endParaRPr>
          </a:p>
        </p:txBody>
      </p:sp>
      <p:sp>
        <p:nvSpPr>
          <p:cNvPr id="7" name="Rectangle 6">
            <a:extLst>
              <a:ext uri="{FF2B5EF4-FFF2-40B4-BE49-F238E27FC236}">
                <a16:creationId xmlns:a16="http://schemas.microsoft.com/office/drawing/2014/main" id="{88EE51F2-EF41-CDB1-8C9D-C0223036F685}"/>
              </a:ext>
            </a:extLst>
          </p:cNvPr>
          <p:cNvSpPr/>
          <p:nvPr/>
        </p:nvSpPr>
        <p:spPr>
          <a:xfrm>
            <a:off x="7919499" y="1911478"/>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5.99</a:t>
            </a:r>
            <a:endParaRPr lang="en-CA" sz="700" b="1" dirty="0">
              <a:solidFill>
                <a:schemeClr val="tx1"/>
              </a:solidFill>
              <a:latin typeface="Fira Sans" panose="020B0503050000020004" pitchFamily="34" charset="0"/>
            </a:endParaRPr>
          </a:p>
        </p:txBody>
      </p:sp>
      <p:sp>
        <p:nvSpPr>
          <p:cNvPr id="8" name="Rectangle 7">
            <a:extLst>
              <a:ext uri="{FF2B5EF4-FFF2-40B4-BE49-F238E27FC236}">
                <a16:creationId xmlns:a16="http://schemas.microsoft.com/office/drawing/2014/main" id="{28A6EC8F-E274-289D-1F3E-534A6853BD6D}"/>
              </a:ext>
            </a:extLst>
          </p:cNvPr>
          <p:cNvSpPr/>
          <p:nvPr/>
        </p:nvSpPr>
        <p:spPr>
          <a:xfrm>
            <a:off x="8350195" y="3038622"/>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26D4849-5B8B-0875-460B-117D6C57C6A0}"/>
              </a:ext>
            </a:extLst>
          </p:cNvPr>
          <p:cNvSpPr/>
          <p:nvPr/>
        </p:nvSpPr>
        <p:spPr>
          <a:xfrm>
            <a:off x="4856621" y="1374910"/>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13.99</a:t>
            </a:r>
            <a:endParaRPr lang="en-CA" sz="700" b="1" dirty="0">
              <a:solidFill>
                <a:schemeClr val="tx1"/>
              </a:solidFill>
              <a:latin typeface="Fira Sans" panose="020B0503050000020004" pitchFamily="34" charset="0"/>
            </a:endParaRPr>
          </a:p>
        </p:txBody>
      </p:sp>
      <p:sp>
        <p:nvSpPr>
          <p:cNvPr id="10" name="Rectangle 9">
            <a:extLst>
              <a:ext uri="{FF2B5EF4-FFF2-40B4-BE49-F238E27FC236}">
                <a16:creationId xmlns:a16="http://schemas.microsoft.com/office/drawing/2014/main" id="{4639817C-8423-35AF-BBEB-C48C2CBE431E}"/>
              </a:ext>
            </a:extLst>
          </p:cNvPr>
          <p:cNvSpPr/>
          <p:nvPr/>
        </p:nvSpPr>
        <p:spPr>
          <a:xfrm>
            <a:off x="5867705" y="1203111"/>
            <a:ext cx="508883" cy="125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11.99</a:t>
            </a:r>
            <a:endParaRPr lang="en-CA" sz="700" b="1" dirty="0">
              <a:solidFill>
                <a:schemeClr val="tx1"/>
              </a:solidFill>
              <a:latin typeface="Fira Sans" panose="020B0503050000020004" pitchFamily="34" charset="0"/>
            </a:endParaRPr>
          </a:p>
        </p:txBody>
      </p:sp>
      <p:sp>
        <p:nvSpPr>
          <p:cNvPr id="11" name="Rectangle 10">
            <a:extLst>
              <a:ext uri="{FF2B5EF4-FFF2-40B4-BE49-F238E27FC236}">
                <a16:creationId xmlns:a16="http://schemas.microsoft.com/office/drawing/2014/main" id="{69C9782B-5483-6073-360C-B10AF867FB42}"/>
              </a:ext>
            </a:extLst>
          </p:cNvPr>
          <p:cNvSpPr/>
          <p:nvPr/>
        </p:nvSpPr>
        <p:spPr>
          <a:xfrm>
            <a:off x="4229358" y="4104066"/>
            <a:ext cx="508883" cy="278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19.99</a:t>
            </a:r>
            <a:endParaRPr lang="en-CA" sz="700" b="1" dirty="0">
              <a:solidFill>
                <a:schemeClr val="tx1"/>
              </a:solidFill>
              <a:latin typeface="Fira Sans" panose="020B0503050000020004" pitchFamily="34" charset="0"/>
            </a:endParaRPr>
          </a:p>
        </p:txBody>
      </p:sp>
      <p:sp>
        <p:nvSpPr>
          <p:cNvPr id="12" name="Rectangle 11">
            <a:extLst>
              <a:ext uri="{FF2B5EF4-FFF2-40B4-BE49-F238E27FC236}">
                <a16:creationId xmlns:a16="http://schemas.microsoft.com/office/drawing/2014/main" id="{BF90AFD2-F905-31FB-74CB-1B30C0B8AB69}"/>
              </a:ext>
            </a:extLst>
          </p:cNvPr>
          <p:cNvSpPr/>
          <p:nvPr/>
        </p:nvSpPr>
        <p:spPr>
          <a:xfrm>
            <a:off x="8229597" y="3635068"/>
            <a:ext cx="508883" cy="189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15C1B5DA-E034-0A7B-2C2F-B0EA47145E47}"/>
              </a:ext>
            </a:extLst>
          </p:cNvPr>
          <p:cNvSpPr/>
          <p:nvPr/>
        </p:nvSpPr>
        <p:spPr>
          <a:xfrm>
            <a:off x="8350194" y="3404487"/>
            <a:ext cx="508883" cy="117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C2CBDE-7407-DA7C-5F64-0FBF4BAF1FA4}"/>
              </a:ext>
            </a:extLst>
          </p:cNvPr>
          <p:cNvSpPr/>
          <p:nvPr/>
        </p:nvSpPr>
        <p:spPr>
          <a:xfrm>
            <a:off x="4834392" y="4591633"/>
            <a:ext cx="508883" cy="1314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0A4266D1-9B2B-86E3-BA2B-C238D62799C0}"/>
              </a:ext>
            </a:extLst>
          </p:cNvPr>
          <p:cNvSpPr/>
          <p:nvPr/>
        </p:nvSpPr>
        <p:spPr>
          <a:xfrm>
            <a:off x="7768422" y="4287608"/>
            <a:ext cx="508883" cy="189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35.95</a:t>
            </a:r>
            <a:endParaRPr lang="en-CA" sz="700" b="1" dirty="0">
              <a:solidFill>
                <a:schemeClr val="tx1"/>
              </a:solidFill>
              <a:latin typeface="Fira Sans" panose="020B0503050000020004" pitchFamily="34" charset="0"/>
            </a:endParaRPr>
          </a:p>
        </p:txBody>
      </p:sp>
      <p:sp>
        <p:nvSpPr>
          <p:cNvPr id="16" name="Rectangle 15">
            <a:extLst>
              <a:ext uri="{FF2B5EF4-FFF2-40B4-BE49-F238E27FC236}">
                <a16:creationId xmlns:a16="http://schemas.microsoft.com/office/drawing/2014/main" id="{A3146F1D-FCA5-2590-E80B-4348A4A66C25}"/>
              </a:ext>
            </a:extLst>
          </p:cNvPr>
          <p:cNvSpPr/>
          <p:nvPr/>
        </p:nvSpPr>
        <p:spPr>
          <a:xfrm>
            <a:off x="6321008" y="4909688"/>
            <a:ext cx="508883" cy="160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27.95</a:t>
            </a:r>
            <a:endParaRPr lang="en-CA" sz="700" b="1" dirty="0">
              <a:solidFill>
                <a:schemeClr val="tx1"/>
              </a:solidFill>
              <a:latin typeface="Fira Sans" panose="020B0503050000020004" pitchFamily="34" charset="0"/>
            </a:endParaRPr>
          </a:p>
        </p:txBody>
      </p:sp>
      <p:sp>
        <p:nvSpPr>
          <p:cNvPr id="17" name="Rectangle 16">
            <a:extLst>
              <a:ext uri="{FF2B5EF4-FFF2-40B4-BE49-F238E27FC236}">
                <a16:creationId xmlns:a16="http://schemas.microsoft.com/office/drawing/2014/main" id="{BE081202-462B-C56E-AF1B-5890FD8D6903}"/>
              </a:ext>
            </a:extLst>
          </p:cNvPr>
          <p:cNvSpPr/>
          <p:nvPr/>
        </p:nvSpPr>
        <p:spPr>
          <a:xfrm>
            <a:off x="6251075" y="1205397"/>
            <a:ext cx="422135" cy="125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latin typeface="Fira Sans" panose="020B0503050000020004" pitchFamily="34" charset="0"/>
              </a:rPr>
              <a:t>10.99</a:t>
            </a:r>
            <a:endParaRPr lang="en-CA" sz="700" b="1" dirty="0">
              <a:solidFill>
                <a:schemeClr val="tx1"/>
              </a:solidFill>
              <a:latin typeface="Fira Sans" panose="020B0503050000020004" pitchFamily="34" charset="0"/>
            </a:endParaRPr>
          </a:p>
        </p:txBody>
      </p:sp>
      <p:pic>
        <p:nvPicPr>
          <p:cNvPr id="18" name="Picture 17" descr="Chart, pie chart&#10;&#10;Description automatically generated">
            <a:extLst>
              <a:ext uri="{FF2B5EF4-FFF2-40B4-BE49-F238E27FC236}">
                <a16:creationId xmlns:a16="http://schemas.microsoft.com/office/drawing/2014/main" id="{76E8D65F-2A86-C3C3-3904-18AF6DD35736}"/>
              </a:ext>
            </a:extLst>
          </p:cNvPr>
          <p:cNvPicPr>
            <a:picLocks noChangeAspect="1"/>
          </p:cNvPicPr>
          <p:nvPr/>
        </p:nvPicPr>
        <p:blipFill rotWithShape="1">
          <a:blip r:embed="rId3"/>
          <a:srcRect l="39253" t="34824" r="55270" b="60798"/>
          <a:stretch/>
        </p:blipFill>
        <p:spPr>
          <a:xfrm>
            <a:off x="5565554" y="2196915"/>
            <a:ext cx="333955" cy="198784"/>
          </a:xfrm>
          <a:prstGeom prst="rect">
            <a:avLst/>
          </a:prstGeom>
        </p:spPr>
      </p:pic>
      <p:pic>
        <p:nvPicPr>
          <p:cNvPr id="19" name="Picture 18" descr="Chart, pie chart&#10;&#10;Description automatically generated">
            <a:extLst>
              <a:ext uri="{FF2B5EF4-FFF2-40B4-BE49-F238E27FC236}">
                <a16:creationId xmlns:a16="http://schemas.microsoft.com/office/drawing/2014/main" id="{8324033A-5971-A84F-E45C-8ECBE2AFBAFA}"/>
              </a:ext>
            </a:extLst>
          </p:cNvPr>
          <p:cNvPicPr>
            <a:picLocks noChangeAspect="1"/>
          </p:cNvPicPr>
          <p:nvPr/>
        </p:nvPicPr>
        <p:blipFill rotWithShape="1">
          <a:blip r:embed="rId3"/>
          <a:srcRect l="75556" t="49613" r="19501" b="45459"/>
          <a:stretch/>
        </p:blipFill>
        <p:spPr>
          <a:xfrm>
            <a:off x="7378812" y="3084923"/>
            <a:ext cx="225452" cy="167399"/>
          </a:xfrm>
          <a:prstGeom prst="rect">
            <a:avLst/>
          </a:prstGeom>
        </p:spPr>
      </p:pic>
      <p:pic>
        <p:nvPicPr>
          <p:cNvPr id="20" name="Picture 19" descr="Chart, pie chart&#10;&#10;Description automatically generated">
            <a:extLst>
              <a:ext uri="{FF2B5EF4-FFF2-40B4-BE49-F238E27FC236}">
                <a16:creationId xmlns:a16="http://schemas.microsoft.com/office/drawing/2014/main" id="{786C58B0-2FAA-E7C5-9B01-947719343F66}"/>
              </a:ext>
            </a:extLst>
          </p:cNvPr>
          <p:cNvPicPr>
            <a:picLocks noChangeAspect="1"/>
          </p:cNvPicPr>
          <p:nvPr/>
        </p:nvPicPr>
        <p:blipFill rotWithShape="1">
          <a:blip r:embed="rId3"/>
          <a:srcRect l="45937" t="18934" r="46496" b="75812"/>
          <a:stretch/>
        </p:blipFill>
        <p:spPr>
          <a:xfrm>
            <a:off x="6183765" y="2066529"/>
            <a:ext cx="333955" cy="172734"/>
          </a:xfrm>
          <a:prstGeom prst="rect">
            <a:avLst/>
          </a:prstGeom>
        </p:spPr>
      </p:pic>
      <p:pic>
        <p:nvPicPr>
          <p:cNvPr id="21" name="Picture 20" descr="Chart, pie chart&#10;&#10;Description automatically generated">
            <a:extLst>
              <a:ext uri="{FF2B5EF4-FFF2-40B4-BE49-F238E27FC236}">
                <a16:creationId xmlns:a16="http://schemas.microsoft.com/office/drawing/2014/main" id="{16AE1C6F-8BF0-4DC3-92B9-B3E7004FB057}"/>
              </a:ext>
            </a:extLst>
          </p:cNvPr>
          <p:cNvPicPr>
            <a:picLocks noChangeAspect="1"/>
          </p:cNvPicPr>
          <p:nvPr/>
        </p:nvPicPr>
        <p:blipFill rotWithShape="1">
          <a:blip r:embed="rId3"/>
          <a:srcRect l="68427" t="28868" r="24006" b="65878"/>
          <a:stretch/>
        </p:blipFill>
        <p:spPr>
          <a:xfrm>
            <a:off x="7084612" y="2408036"/>
            <a:ext cx="421419" cy="217974"/>
          </a:xfrm>
          <a:prstGeom prst="rect">
            <a:avLst/>
          </a:prstGeom>
        </p:spPr>
      </p:pic>
      <p:pic>
        <p:nvPicPr>
          <p:cNvPr id="22" name="Picture 21" descr="Chart, pie chart&#10;&#10;Description automatically generated">
            <a:extLst>
              <a:ext uri="{FF2B5EF4-FFF2-40B4-BE49-F238E27FC236}">
                <a16:creationId xmlns:a16="http://schemas.microsoft.com/office/drawing/2014/main" id="{54013584-EB59-07D5-9587-21448B5BAA90}"/>
              </a:ext>
            </a:extLst>
          </p:cNvPr>
          <p:cNvPicPr>
            <a:picLocks noChangeAspect="1"/>
          </p:cNvPicPr>
          <p:nvPr/>
        </p:nvPicPr>
        <p:blipFill rotWithShape="1">
          <a:blip r:embed="rId3"/>
          <a:srcRect l="44750" t="21463" r="53293" b="76611"/>
          <a:stretch/>
        </p:blipFill>
        <p:spPr>
          <a:xfrm>
            <a:off x="6122146" y="2071533"/>
            <a:ext cx="119270" cy="87464"/>
          </a:xfrm>
          <a:prstGeom prst="rect">
            <a:avLst/>
          </a:prstGeom>
        </p:spPr>
      </p:pic>
      <p:pic>
        <p:nvPicPr>
          <p:cNvPr id="23" name="Picture 22" descr="Chart, pie chart&#10;&#10;Description automatically generated">
            <a:extLst>
              <a:ext uri="{FF2B5EF4-FFF2-40B4-BE49-F238E27FC236}">
                <a16:creationId xmlns:a16="http://schemas.microsoft.com/office/drawing/2014/main" id="{07169ABC-0A15-0036-61B6-7BBB445BAE61}"/>
              </a:ext>
            </a:extLst>
          </p:cNvPr>
          <p:cNvPicPr>
            <a:picLocks noChangeAspect="1"/>
          </p:cNvPicPr>
          <p:nvPr/>
        </p:nvPicPr>
        <p:blipFill rotWithShape="1">
          <a:blip r:embed="rId3"/>
          <a:srcRect l="60101" t="21512" r="33113" b="74111"/>
          <a:stretch/>
        </p:blipFill>
        <p:spPr>
          <a:xfrm>
            <a:off x="6799308" y="2131167"/>
            <a:ext cx="359287" cy="172734"/>
          </a:xfrm>
          <a:prstGeom prst="rect">
            <a:avLst/>
          </a:prstGeom>
        </p:spPr>
      </p:pic>
    </p:spTree>
    <p:extLst>
      <p:ext uri="{BB962C8B-B14F-4D97-AF65-F5344CB8AC3E}">
        <p14:creationId xmlns:p14="http://schemas.microsoft.com/office/powerpoint/2010/main" val="167047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25;p25">
            <a:extLst>
              <a:ext uri="{FF2B5EF4-FFF2-40B4-BE49-F238E27FC236}">
                <a16:creationId xmlns:a16="http://schemas.microsoft.com/office/drawing/2014/main" id="{7C845CB6-73AF-4B0F-09DE-5A50A8BFB79F}"/>
              </a:ext>
            </a:extLst>
          </p:cNvPr>
          <p:cNvSpPr/>
          <p:nvPr/>
        </p:nvSpPr>
        <p:spPr>
          <a:xfrm>
            <a:off x="1174173" y="101419"/>
            <a:ext cx="6743700" cy="1038817"/>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bg1"/>
                </a:solidFill>
                <a:latin typeface="Fira Sans" panose="020B0503050000020004" pitchFamily="34" charset="0"/>
              </a:rPr>
              <a:t>Data Transformation &amp; Feature Engineering</a:t>
            </a:r>
          </a:p>
        </p:txBody>
      </p:sp>
      <p:pic>
        <p:nvPicPr>
          <p:cNvPr id="8" name="Picture 7" descr="Table&#10;&#10;Description automatically generated">
            <a:extLst>
              <a:ext uri="{FF2B5EF4-FFF2-40B4-BE49-F238E27FC236}">
                <a16:creationId xmlns:a16="http://schemas.microsoft.com/office/drawing/2014/main" id="{EC74B5AA-75F1-293E-AE01-7AA83762B973}"/>
              </a:ext>
            </a:extLst>
          </p:cNvPr>
          <p:cNvPicPr>
            <a:picLocks noChangeAspect="1"/>
          </p:cNvPicPr>
          <p:nvPr/>
        </p:nvPicPr>
        <p:blipFill>
          <a:blip r:embed="rId3"/>
          <a:stretch>
            <a:fillRect/>
          </a:stretch>
        </p:blipFill>
        <p:spPr>
          <a:xfrm>
            <a:off x="1454728" y="3232420"/>
            <a:ext cx="6005945" cy="1789545"/>
          </a:xfrm>
          <a:prstGeom prst="rect">
            <a:avLst/>
          </a:prstGeom>
        </p:spPr>
      </p:pic>
      <p:sp>
        <p:nvSpPr>
          <p:cNvPr id="11" name="Curved Left Arrow 10">
            <a:extLst>
              <a:ext uri="{FF2B5EF4-FFF2-40B4-BE49-F238E27FC236}">
                <a16:creationId xmlns:a16="http://schemas.microsoft.com/office/drawing/2014/main" id="{DD5E1C3D-3E54-F889-E83B-E10455318969}"/>
              </a:ext>
            </a:extLst>
          </p:cNvPr>
          <p:cNvSpPr/>
          <p:nvPr/>
        </p:nvSpPr>
        <p:spPr>
          <a:xfrm>
            <a:off x="7360468" y="1576801"/>
            <a:ext cx="1392381" cy="25503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0420F1E7-0DB0-CEC9-48FD-3DD92B36074F}"/>
              </a:ext>
            </a:extLst>
          </p:cNvPr>
          <p:cNvPicPr>
            <a:picLocks noChangeAspect="1"/>
          </p:cNvPicPr>
          <p:nvPr/>
        </p:nvPicPr>
        <p:blipFill>
          <a:blip r:embed="rId4"/>
          <a:stretch>
            <a:fillRect/>
          </a:stretch>
        </p:blipFill>
        <p:spPr>
          <a:xfrm>
            <a:off x="1939144" y="1467759"/>
            <a:ext cx="5137312" cy="1512653"/>
          </a:xfrm>
          <a:prstGeom prst="rect">
            <a:avLst/>
          </a:prstGeom>
        </p:spPr>
      </p:pic>
    </p:spTree>
    <p:extLst>
      <p:ext uri="{BB962C8B-B14F-4D97-AF65-F5344CB8AC3E}">
        <p14:creationId xmlns:p14="http://schemas.microsoft.com/office/powerpoint/2010/main" val="2271492397"/>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TotalTime>
  <Words>1266</Words>
  <Application>Microsoft Office PowerPoint</Application>
  <PresentationFormat>On-screen Show (16:9)</PresentationFormat>
  <Paragraphs>126</Paragraphs>
  <Slides>19</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Roboto</vt:lpstr>
      <vt:lpstr>Slack-Lato</vt:lpstr>
      <vt:lpstr>Fira Sans Extra Condensed SemiBold</vt:lpstr>
      <vt:lpstr>Calibri</vt:lpstr>
      <vt:lpstr>Fira Sans</vt:lpstr>
      <vt:lpstr>Söhne</vt:lpstr>
      <vt:lpstr>Arial</vt:lpstr>
      <vt:lpstr>Fira Sans Extra Condensed</vt:lpstr>
      <vt:lpstr>Machine Learning Infographics by Slidesgo</vt:lpstr>
      <vt:lpstr>Zara Fashion Trends  Prediction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Engineering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Zara Fashion Trends – Prediction Model</dc:title>
  <dc:creator>Siyavash Alas</dc:creator>
  <cp:lastModifiedBy>gauri gupta</cp:lastModifiedBy>
  <cp:revision>9</cp:revision>
  <dcterms:modified xsi:type="dcterms:W3CDTF">2023-04-18T21:38:59Z</dcterms:modified>
</cp:coreProperties>
</file>