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7" r:id="rId8"/>
    <p:sldId id="260" r:id="rId9"/>
    <p:sldId id="262" r:id="rId10"/>
    <p:sldId id="263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04.09.2023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225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04.09.2023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892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04.09.2023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481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04.09.2023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991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04.09.2023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39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04.09.2023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827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04.09.2023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88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04.09.2023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983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04.09.2023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094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04.09.2023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028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04.09.2023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157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309C-8E8E-4E60-A612-70E839B733E3}" type="datetimeFigureOut">
              <a:rPr lang="fr-CH" smtClean="0"/>
              <a:t>04.09.2023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8129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POO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Programmation Orientée </a:t>
            </a:r>
            <a:r>
              <a:rPr lang="fr-FR" dirty="0" smtClean="0"/>
              <a:t>Objet =&gt; Compléments 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73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Recommandations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45510"/>
            <a:ext cx="10515600" cy="4351338"/>
          </a:xfrm>
        </p:spPr>
        <p:txBody>
          <a:bodyPr/>
          <a:lstStyle/>
          <a:p>
            <a:r>
              <a:rPr lang="fr-FR" dirty="0" smtClean="0"/>
              <a:t>Attributs/méthodes</a:t>
            </a:r>
            <a:r>
              <a:rPr lang="fr-CH" dirty="0" smtClean="0"/>
              <a:t> : PRIVATE</a:t>
            </a:r>
          </a:p>
          <a:p>
            <a:r>
              <a:rPr lang="fr-FR" dirty="0" smtClean="0"/>
              <a:t>Classe : INTERNAL</a:t>
            </a:r>
          </a:p>
          <a:p>
            <a:endParaRPr lang="fr-FR" dirty="0"/>
          </a:p>
          <a:p>
            <a:r>
              <a:rPr lang="fr-FR" dirty="0" smtClean="0"/>
              <a:t>=&gt; par défaut avec VS</a:t>
            </a:r>
          </a:p>
          <a:p>
            <a:endParaRPr lang="fr-FR" dirty="0"/>
          </a:p>
          <a:p>
            <a:r>
              <a:rPr lang="fr-FR" dirty="0" smtClean="0"/>
              <a:t>Et ajouter des accesseurs/modificateurs à la demande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32" y="4696221"/>
            <a:ext cx="3781953" cy="48584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32" y="5385447"/>
            <a:ext cx="623974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42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Rappel: Réunir </a:t>
            </a:r>
            <a:r>
              <a:rPr lang="fr-FR" dirty="0" smtClean="0"/>
              <a:t>Information et Action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289981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Exemple pour une personne</a:t>
            </a:r>
          </a:p>
          <a:p>
            <a:r>
              <a:rPr lang="fr-FR" dirty="0" smtClean="0"/>
              <a:t>Informations:</a:t>
            </a:r>
          </a:p>
          <a:p>
            <a:pPr lvl="1"/>
            <a:r>
              <a:rPr lang="fr-FR" dirty="0" smtClean="0"/>
              <a:t>Nom</a:t>
            </a:r>
          </a:p>
          <a:p>
            <a:pPr lvl="1"/>
            <a:r>
              <a:rPr lang="fr-FR" dirty="0" smtClean="0"/>
              <a:t>Prénom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  <a:p>
            <a:r>
              <a:rPr lang="fr-FR" dirty="0" smtClean="0"/>
              <a:t>Processus</a:t>
            </a:r>
          </a:p>
          <a:p>
            <a:pPr lvl="1"/>
            <a:r>
              <a:rPr lang="fr-FR" dirty="0" smtClean="0"/>
              <a:t>Engager</a:t>
            </a:r>
          </a:p>
          <a:p>
            <a:pPr lvl="1"/>
            <a:r>
              <a:rPr lang="fr-FR" dirty="0" smtClean="0"/>
              <a:t>Licencier</a:t>
            </a:r>
          </a:p>
          <a:p>
            <a:pPr lvl="1"/>
            <a:r>
              <a:rPr lang="fr-FR" dirty="0" smtClean="0"/>
              <a:t>Verser le salaire</a:t>
            </a:r>
          </a:p>
          <a:p>
            <a:pPr lvl="1"/>
            <a:r>
              <a:rPr lang="fr-FR" dirty="0" smtClean="0"/>
              <a:t>…</a:t>
            </a:r>
            <a:endParaRPr lang="fr-CH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553306" y="1825625"/>
            <a:ext cx="4289981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Exemple pour une fourmi</a:t>
            </a:r>
          </a:p>
          <a:p>
            <a:r>
              <a:rPr lang="fr-FR" dirty="0" smtClean="0"/>
              <a:t>Informations:</a:t>
            </a:r>
          </a:p>
          <a:p>
            <a:pPr lvl="1"/>
            <a:r>
              <a:rPr lang="fr-FR" dirty="0" smtClean="0"/>
              <a:t>Type (éclaireur, …)</a:t>
            </a:r>
          </a:p>
          <a:p>
            <a:pPr lvl="1"/>
            <a:r>
              <a:rPr lang="fr-FR" dirty="0" smtClean="0"/>
              <a:t>Couleur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Processus</a:t>
            </a:r>
          </a:p>
          <a:p>
            <a:pPr lvl="1"/>
            <a:r>
              <a:rPr lang="fr-FR" dirty="0" smtClean="0"/>
              <a:t>Déplacer</a:t>
            </a:r>
          </a:p>
          <a:p>
            <a:pPr lvl="1"/>
            <a:r>
              <a:rPr lang="fr-FR" dirty="0" smtClean="0"/>
              <a:t>Dormir</a:t>
            </a:r>
          </a:p>
          <a:p>
            <a:pPr lvl="1"/>
            <a:r>
              <a:rPr lang="fr-FR" dirty="0" smtClean="0"/>
              <a:t>Manger</a:t>
            </a:r>
          </a:p>
          <a:p>
            <a:pPr lvl="1"/>
            <a:r>
              <a:rPr lang="fr-FR" dirty="0" smtClean="0"/>
              <a:t>…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768" y="2977213"/>
            <a:ext cx="197195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7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36895" y="4739780"/>
            <a:ext cx="6778305" cy="1437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: Termes </a:t>
            </a:r>
            <a:r>
              <a:rPr lang="fr-FR" dirty="0" smtClean="0"/>
              <a:t>pour décrire les éléments OO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Namespace</a:t>
            </a:r>
            <a:r>
              <a:rPr lang="fr-FR" dirty="0" smtClean="0"/>
              <a:t> (espace de nom) :"dossier virtuel" qui regroupe les classes</a:t>
            </a:r>
          </a:p>
          <a:p>
            <a:pPr lvl="1"/>
            <a:r>
              <a:rPr lang="fr-FR" dirty="0"/>
              <a:t>Classe : nom de l’objet, par exemple Personne</a:t>
            </a:r>
          </a:p>
          <a:p>
            <a:pPr lvl="2"/>
            <a:r>
              <a:rPr lang="fr-FR" dirty="0"/>
              <a:t>Attribut : caractéristique de l’objet (nom, prénom, âge) = variable</a:t>
            </a:r>
          </a:p>
          <a:p>
            <a:pPr lvl="2"/>
            <a:r>
              <a:rPr lang="fr-FR" dirty="0"/>
              <a:t>Méthode : processus de l’objet (engager, licencier,…) = </a:t>
            </a:r>
            <a:r>
              <a:rPr lang="fr-FR" dirty="0" smtClean="0"/>
              <a:t>fonction</a:t>
            </a:r>
          </a:p>
          <a:p>
            <a:pPr lvl="1"/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Instance : incarnation d’un objet, par exemple Jean, Bob, </a:t>
            </a:r>
            <a:r>
              <a:rPr lang="fr-FR" dirty="0" smtClean="0"/>
              <a:t>Alice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Visibilité (classe, attribut, méthode)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6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VISIBILITÉ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960303" cy="4351338"/>
          </a:xfrm>
        </p:spPr>
        <p:txBody>
          <a:bodyPr/>
          <a:lstStyle/>
          <a:p>
            <a:r>
              <a:rPr lang="fr-FR" dirty="0" smtClean="0"/>
              <a:t>S’applique aux</a:t>
            </a:r>
          </a:p>
          <a:p>
            <a:pPr lvl="1"/>
            <a:r>
              <a:rPr lang="fr-FR" dirty="0" smtClean="0"/>
              <a:t>Classes</a:t>
            </a:r>
          </a:p>
          <a:p>
            <a:pPr lvl="1"/>
            <a:r>
              <a:rPr lang="fr-FR" dirty="0" smtClean="0"/>
              <a:t>Attributs</a:t>
            </a:r>
          </a:p>
          <a:p>
            <a:pPr lvl="1"/>
            <a:r>
              <a:rPr lang="fr-FR" dirty="0" smtClean="0"/>
              <a:t>Méthodes</a:t>
            </a:r>
          </a:p>
          <a:p>
            <a:pPr lvl="1"/>
            <a:endParaRPr lang="fr-FR" dirty="0"/>
          </a:p>
          <a:p>
            <a:r>
              <a:rPr lang="fr-FR" dirty="0" smtClean="0"/>
              <a:t>3 possibilités standard</a:t>
            </a:r>
          </a:p>
          <a:p>
            <a:pPr lvl="1"/>
            <a:r>
              <a:rPr lang="fr-FR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Private</a:t>
            </a:r>
            <a:endParaRPr lang="fr-FR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fr-FR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Protected</a:t>
            </a:r>
            <a:endParaRPr lang="fr-F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898160" y="1825625"/>
            <a:ext cx="39603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Par défaut en C#</a:t>
            </a:r>
          </a:p>
          <a:p>
            <a:pPr lvl="1"/>
            <a:r>
              <a:rPr lang="fr-FR" dirty="0" smtClean="0"/>
              <a:t>Classes =&gt; INTERNAL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Attributs =&gt; PRIVATE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/>
            <a:r>
              <a:rPr lang="fr-FR" dirty="0" smtClean="0"/>
              <a:t>Méthodes =&gt; PRIVATE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0162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Namespace</a:t>
            </a:r>
            <a:r>
              <a:rPr lang="fr-FR" dirty="0" smtClean="0"/>
              <a:t> et Classe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namespace</a:t>
            </a:r>
            <a:r>
              <a:rPr lang="fr-FR" dirty="0" smtClean="0"/>
              <a:t> </a:t>
            </a:r>
            <a:r>
              <a:rPr lang="fr-FR" dirty="0" err="1" smtClean="0"/>
              <a:t>Erp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{</a:t>
            </a:r>
          </a:p>
          <a:p>
            <a:pPr marL="457200" lvl="1" indent="0">
              <a:buNone/>
            </a:pPr>
            <a:r>
              <a:rPr lang="fr-FR" dirty="0" smtClean="0"/>
              <a:t>class </a:t>
            </a:r>
            <a:r>
              <a:rPr lang="fr-FR" dirty="0"/>
              <a:t>Person</a:t>
            </a:r>
          </a:p>
          <a:p>
            <a:pPr marL="457200" lvl="1" indent="0">
              <a:buNone/>
            </a:pPr>
            <a:r>
              <a:rPr lang="fr-FR" dirty="0"/>
              <a:t>{</a:t>
            </a:r>
          </a:p>
          <a:p>
            <a:pPr marL="457200" lvl="1" indent="0">
              <a:buNone/>
            </a:pPr>
            <a:r>
              <a:rPr lang="fr-FR" dirty="0"/>
              <a:t>	</a:t>
            </a:r>
          </a:p>
          <a:p>
            <a:pPr marL="457200" lvl="1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 smtClean="0"/>
              <a:t>}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311564" y="2272145"/>
            <a:ext cx="2595418" cy="646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823854" y="2137208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Rien de spécifié pour la classe =&gt; INTERNAL</a:t>
            </a:r>
            <a:endParaRPr lang="fr-CH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2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Attribut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chemeClr val="tx1">
                    <a:lumMod val="75000"/>
                  </a:schemeClr>
                </a:solidFill>
              </a:rPr>
              <a:t>n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amespace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Erp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class Person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 smtClean="0"/>
              <a:t>	string </a:t>
            </a:r>
            <a:r>
              <a:rPr lang="fr-FR" dirty="0" err="1"/>
              <a:t>firstname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	string </a:t>
            </a:r>
            <a:r>
              <a:rPr lang="fr-FR" dirty="0" err="1"/>
              <a:t>lastname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age</a:t>
            </a:r>
            <a:r>
              <a:rPr lang="fr-FR" dirty="0" smtClean="0"/>
              <a:t>;</a:t>
            </a:r>
            <a:endParaRPr lang="fr-FR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}}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1810328" y="2789381"/>
            <a:ext cx="2595418" cy="646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322618" y="2654444"/>
            <a:ext cx="411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Rien de spécifié pour l’attribut =&gt; PRIVATE</a:t>
            </a:r>
            <a:endParaRPr lang="fr-CH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0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(fonction / procédure) VOID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class Person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string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firstname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string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lastname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age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	</a:t>
            </a:r>
            <a:endParaRPr lang="fr-FR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</a:schemeClr>
                </a:solidFill>
              </a:rPr>
              <a:t>salary</a:t>
            </a: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fr-FR" dirty="0" smtClean="0"/>
              <a:t>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Hire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salary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   </a:t>
            </a:r>
            <a:r>
              <a:rPr lang="fr-FR" dirty="0" err="1" smtClean="0"/>
              <a:t>this.salary</a:t>
            </a:r>
            <a:r>
              <a:rPr lang="fr-FR" dirty="0" smtClean="0"/>
              <a:t>=</a:t>
            </a:r>
            <a:r>
              <a:rPr lang="fr-FR" dirty="0" err="1" smtClean="0"/>
              <a:t>salary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/>
              <a:t>	 </a:t>
            </a:r>
            <a:r>
              <a:rPr lang="fr-FR" dirty="0" smtClean="0"/>
              <a:t>  </a:t>
            </a:r>
            <a:r>
              <a:rPr lang="fr-FR" dirty="0" err="1" smtClean="0"/>
              <a:t>Console.WriteLine</a:t>
            </a:r>
            <a:r>
              <a:rPr lang="fr-FR" dirty="0" smtClean="0"/>
              <a:t>($"Félicitations {</a:t>
            </a:r>
            <a:r>
              <a:rPr lang="fr-FR" dirty="0" err="1" smtClean="0"/>
              <a:t>firstname</a:t>
            </a:r>
            <a:r>
              <a:rPr lang="fr-FR" dirty="0" smtClean="0"/>
              <a:t>} vous avez été engagé avec un salaire de CHF{</a:t>
            </a:r>
            <a:r>
              <a:rPr lang="fr-FR" dirty="0" err="1" smtClean="0"/>
              <a:t>salary</a:t>
            </a:r>
            <a:r>
              <a:rPr lang="fr-FR" dirty="0" smtClean="0"/>
              <a:t>}.-");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  <a:endParaRPr lang="fr-CH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CH" dirty="0"/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2225965" y="3500581"/>
            <a:ext cx="2595418" cy="646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738255" y="336564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spécifié</a:t>
            </a:r>
            <a:endParaRPr lang="fr-CH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Encapsulation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Donner accès à un attribut privé</a:t>
            </a:r>
          </a:p>
          <a:p>
            <a:pPr lvl="1"/>
            <a:r>
              <a:rPr lang="fr-FR" dirty="0" smtClean="0"/>
              <a:t>AVEC CONTRÔLE si nécessaire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 err="1" smtClean="0"/>
              <a:t>private</a:t>
            </a:r>
            <a:r>
              <a:rPr lang="fr-FR" dirty="0" smtClean="0"/>
              <a:t> string skin;</a:t>
            </a:r>
          </a:p>
          <a:p>
            <a:pPr marL="0" indent="0">
              <a:buNone/>
            </a:pPr>
            <a:r>
              <a:rPr lang="fr-FR" dirty="0" smtClean="0"/>
              <a:t>public string Skin{</a:t>
            </a:r>
          </a:p>
          <a:p>
            <a:pPr marL="0" indent="0">
              <a:buNone/>
            </a:pPr>
            <a:r>
              <a:rPr lang="fr-FR" dirty="0" smtClean="0"/>
              <a:t>  </a:t>
            </a:r>
            <a:r>
              <a:rPr lang="fr-FR" dirty="0" err="1" smtClean="0"/>
              <a:t>get</a:t>
            </a:r>
            <a:r>
              <a:rPr lang="fr-FR" dirty="0" smtClean="0"/>
              <a:t>{ if (skin==</a:t>
            </a:r>
            <a:r>
              <a:rPr lang="fr-FR" dirty="0" err="1" smtClean="0"/>
              <a:t>null</a:t>
            </a:r>
            <a:r>
              <a:rPr lang="fr-FR" dirty="0" smtClean="0"/>
              <a:t>){return "bob";} }</a:t>
            </a:r>
          </a:p>
          <a:p>
            <a:pPr marL="0" indent="0">
              <a:buNone/>
            </a:pPr>
            <a:r>
              <a:rPr lang="fr-FR" dirty="0" smtClean="0"/>
              <a:t>  set{ if (</a:t>
            </a:r>
            <a:r>
              <a:rPr lang="fr-FR" dirty="0" err="1" smtClean="0"/>
              <a:t>value.Length</a:t>
            </a:r>
            <a:r>
              <a:rPr lang="fr-FR" dirty="0" smtClean="0"/>
              <a:t>==3) {skin=value;} </a:t>
            </a:r>
            <a:r>
              <a:rPr lang="fr-FR" dirty="0" err="1" smtClean="0"/>
              <a:t>else</a:t>
            </a:r>
            <a:r>
              <a:rPr lang="fr-FR" dirty="0" smtClean="0"/>
              <a:t> {</a:t>
            </a:r>
            <a:r>
              <a:rPr lang="fr-FR" dirty="0" err="1" smtClean="0"/>
              <a:t>throw</a:t>
            </a:r>
            <a:r>
              <a:rPr lang="fr-FR" dirty="0" smtClean="0"/>
              <a:t> new Exception();}}</a:t>
            </a:r>
          </a:p>
          <a:p>
            <a:pPr marL="0" indent="0">
              <a:buNone/>
            </a:pPr>
            <a:r>
              <a:rPr lang="fr-FR" dirty="0" smtClean="0"/>
              <a:t>}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615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Encapsulation simplifiée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public string Skin {</a:t>
            </a:r>
            <a:r>
              <a:rPr lang="fr-FR" dirty="0" err="1" smtClean="0"/>
              <a:t>get</a:t>
            </a:r>
            <a:r>
              <a:rPr lang="fr-FR" dirty="0" smtClean="0"/>
              <a:t>=&gt;skin;} //</a:t>
            </a:r>
            <a:r>
              <a:rPr lang="fr-FR" dirty="0" err="1" smtClean="0"/>
              <a:t>read-only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public string Skin {set=&gt;skin=value;} //</a:t>
            </a:r>
            <a:r>
              <a:rPr lang="fr-FR" dirty="0" err="1" smtClean="0"/>
              <a:t>write-only</a:t>
            </a:r>
            <a:endParaRPr lang="fr-FR" dirty="0" smtClean="0"/>
          </a:p>
          <a:p>
            <a:pPr marL="0" indent="0">
              <a:buNone/>
            </a:pPr>
            <a:r>
              <a:rPr lang="fr-CH" dirty="0"/>
              <a:t>public string Skin { </a:t>
            </a:r>
            <a:r>
              <a:rPr lang="fr-CH" dirty="0" err="1"/>
              <a:t>get</a:t>
            </a:r>
            <a:r>
              <a:rPr lang="fr-CH" dirty="0"/>
              <a:t> =&gt; skin; set =&gt; skin = value; </a:t>
            </a:r>
            <a:r>
              <a:rPr lang="fr-CH" dirty="0" smtClean="0"/>
              <a:t>} //</a:t>
            </a:r>
            <a:r>
              <a:rPr lang="fr-CH" dirty="0" err="1" smtClean="0"/>
              <a:t>read</a:t>
            </a:r>
            <a:r>
              <a:rPr lang="fr-CH" dirty="0" smtClean="0"/>
              <a:t>/</a:t>
            </a:r>
            <a:r>
              <a:rPr lang="fr-CH" dirty="0" err="1" smtClean="0"/>
              <a:t>write</a:t>
            </a:r>
            <a:endParaRPr lang="fr-CH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Pour ajouter du code, remplacer l’opérateur =&gt; (lambda) par {} (accolade) pour avoir un bloc de code standard: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810" y="4749572"/>
            <a:ext cx="4288379" cy="17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lcf76f155ced4ddcb4097134ff3c332f xmlns="bf2f2df3-a963-4452-b0e7-67dabc627c35">
      <Terms xmlns="http://schemas.microsoft.com/office/infopath/2007/PartnerControls"/>
    </lcf76f155ced4ddcb4097134ff3c332f>
    <TaxCatchAll xmlns="f7d9f5a6-831d-4621-8c77-cbcaf993e40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D9BFFC9E543439C53A2705AE306EF" ma:contentTypeVersion="18" ma:contentTypeDescription="Crée un document." ma:contentTypeScope="" ma:versionID="49fff389824721c569041f6a3d2d54e9">
  <xsd:schema xmlns:xsd="http://www.w3.org/2001/XMLSchema" xmlns:xs="http://www.w3.org/2001/XMLSchema" xmlns:p="http://schemas.microsoft.com/office/2006/metadata/properties" xmlns:ns2="bf2f2df3-a963-4452-b0e7-67dabc627c35" xmlns:ns3="http://schemas.microsoft.com/sharepoint/v4" xmlns:ns4="f7d9f5a6-831d-4621-8c77-cbcaf993e406" targetNamespace="http://schemas.microsoft.com/office/2006/metadata/properties" ma:root="true" ma:fieldsID="9061cd853e653d4991f2824722d07c1b" ns2:_="" ns3:_="" ns4:_="">
    <xsd:import namespace="bf2f2df3-a963-4452-b0e7-67dabc627c35"/>
    <xsd:import namespace="http://schemas.microsoft.com/sharepoint/v4"/>
    <xsd:import namespace="f7d9f5a6-831d-4621-8c77-cbcaf993e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3:IconOverlay" minOccurs="0"/>
                <xsd:element ref="ns4:SharedWithUsers" minOccurs="0"/>
                <xsd:element ref="ns4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f2df3-a963-4452-b0e7-67dabc627c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9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d9f5a6-831d-4621-8c77-cbcaf993e406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fc80727-18a8-4b0a-8429-fccc43b630d6}" ma:internalName="TaxCatchAll" ma:showField="CatchAllData" ma:web="f7d9f5a6-831d-4621-8c77-cbcaf993e4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E070F6-B6E4-4A85-B5F7-0336AE684D7A}">
  <ds:schemaRefs>
    <ds:schemaRef ds:uri="f7d9f5a6-831d-4621-8c77-cbcaf993e406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4"/>
    <ds:schemaRef ds:uri="bf2f2df3-a963-4452-b0e7-67dabc627c3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182078B-F8DF-4D9F-86C3-CA77AFB8B0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62CB57-4EAE-48D7-8AE7-3D11A5DF7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2f2df3-a963-4452-b0e7-67dabc627c35"/>
    <ds:schemaRef ds:uri="http://schemas.microsoft.com/sharepoint/v4"/>
    <ds:schemaRef ds:uri="f7d9f5a6-831d-4621-8c77-cbcaf993e4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398</Words>
  <Application>Microsoft Office PowerPoint</Application>
  <PresentationFormat>Grand écran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POO</vt:lpstr>
      <vt:lpstr>Rappel: Réunir Information et Action</vt:lpstr>
      <vt:lpstr>Rappel : Termes pour décrire les éléments OO</vt:lpstr>
      <vt:lpstr>VISIBILITÉ</vt:lpstr>
      <vt:lpstr>Namespace et Classe</vt:lpstr>
      <vt:lpstr>Attribut</vt:lpstr>
      <vt:lpstr>Méthode (fonction / procédure) VOID</vt:lpstr>
      <vt:lpstr>Encapsulation</vt:lpstr>
      <vt:lpstr>Encapsulation simplifiée</vt:lpstr>
      <vt:lpstr>Recommandations</vt:lpstr>
      <vt:lpstr>Questions ?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Jonathan Melly</dc:creator>
  <cp:lastModifiedBy>Jonathan Melly</cp:lastModifiedBy>
  <cp:revision>11</cp:revision>
  <dcterms:created xsi:type="dcterms:W3CDTF">2023-08-31T11:27:27Z</dcterms:created>
  <dcterms:modified xsi:type="dcterms:W3CDTF">2023-09-04T11:25:04Z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0x0101001ABD9BFFC9E543439C53A2705AE306EF</vt:lpwstr>
  </property>
  <property fmtid="{D5CDD505-2E9C-101B-9397-08002B2CF9AE}" pid="3" name="MediaServiceImageTags">
    <vt:lpwstr/>
  </property>
</Properties>
</file>