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wmf" ContentType="image/x-wmf"/>
  <Override PartName="/ppt/media/image3.png" ContentType="image/png"/>
  <Override PartName="/ppt/media/image4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97F03BF8-4A03-4C34-9D4A-71B276EC420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Light mode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C9451CA-7D04-417E-B9A5-DF43849445B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Dark mode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AE2DCB4-407B-455C-B37D-DC62BB53781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Light mode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7685669-B2DF-4213-A25F-6C262D89DD3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331C5AC-B8F6-4E5D-8C8B-B8CF2A5DCD2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Dark mode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933E7A2-8A8C-43E2-9A36-7DCAF1E8FA0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OPTION 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1BC4F15-A14D-4358-94DA-D51C174AEAA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09EF430-7CD1-4D0B-BE8E-3E8C96D9C27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330B017-8638-4939-8FAE-D6F37E7BAD2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E8D0619-5BA0-4671-8D7C-C6C133376DA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4C70FB4-A736-4924-A2D6-29F5BE9F4E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solusipse/fiche" TargetMode="External"/><Relationship Id="rId2" Type="http://schemas.openxmlformats.org/officeDocument/2006/relationships/hyperlink" Target="https://termbin.com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diafygi/acme-tiny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github.com/terminalmage/saltconf21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1" descr="A picture containing nature&#10;&#10;Description automatically generated"/>
          <p:cNvPicPr/>
          <p:nvPr/>
        </p:nvPicPr>
        <p:blipFill>
          <a:blip r:embed="rId1">
            <a:alphaModFix amt="45000"/>
          </a:blip>
          <a:srcRect l="0" t="13721" r="0" b="11076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9" name="Straight Connector 8"/>
          <p:cNvSpPr/>
          <p:nvPr/>
        </p:nvSpPr>
        <p:spPr>
          <a:xfrm>
            <a:off x="649440" y="5626080"/>
            <a:ext cx="10893240" cy="360"/>
          </a:xfrm>
          <a:prstGeom prst="line">
            <a:avLst/>
          </a:prstGeom>
          <a:ln w="28440">
            <a:solidFill>
              <a:srgbClr val="f0e2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12" descr=""/>
          <p:cNvPicPr/>
          <p:nvPr/>
        </p:nvPicPr>
        <p:blipFill>
          <a:blip r:embed="rId2"/>
          <a:stretch/>
        </p:blipFill>
        <p:spPr>
          <a:xfrm>
            <a:off x="9429120" y="5857920"/>
            <a:ext cx="2111040" cy="275040"/>
          </a:xfrm>
          <a:prstGeom prst="rect">
            <a:avLst/>
          </a:prstGeom>
          <a:ln w="0">
            <a:noFill/>
          </a:ln>
        </p:spPr>
      </p:pic>
      <p:sp>
        <p:nvSpPr>
          <p:cNvPr id="91" name="TextBox 1"/>
          <p:cNvSpPr/>
          <p:nvPr/>
        </p:nvSpPr>
        <p:spPr>
          <a:xfrm>
            <a:off x="557280" y="5883840"/>
            <a:ext cx="6716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0e2d9"/>
                </a:solidFill>
                <a:latin typeface="DM Sans"/>
              </a:rPr>
              <a:t>Erik Johnson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0e2d9"/>
                </a:solidFill>
                <a:latin typeface="DM Sans"/>
              </a:rPr>
              <a:t>Lead Network Automation Engineer, Lumen Technologies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TextBox 2"/>
          <p:cNvSpPr/>
          <p:nvPr/>
        </p:nvSpPr>
        <p:spPr>
          <a:xfrm>
            <a:off x="834840" y="974160"/>
            <a:ext cx="101379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0e2d9"/>
                </a:solidFill>
                <a:latin typeface="DM Sans"/>
              </a:rPr>
              <a:t>Orchestration Use Case: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0e2d9"/>
                </a:solidFill>
                <a:latin typeface="DM Sans"/>
              </a:rPr>
              <a:t>Deploying an Open-Source Pastebin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traight Connector 1"/>
          <p:cNvSpPr/>
          <p:nvPr/>
        </p:nvSpPr>
        <p:spPr>
          <a:xfrm>
            <a:off x="341640" y="40104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Box 15"/>
          <p:cNvSpPr/>
          <p:nvPr/>
        </p:nvSpPr>
        <p:spPr>
          <a:xfrm>
            <a:off x="243360" y="687600"/>
            <a:ext cx="108684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61717"/>
                </a:solidFill>
                <a:latin typeface="DM Sans"/>
              </a:rPr>
              <a:t>Objective: Deploy a pastebin application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TextBox 16"/>
          <p:cNvSpPr/>
          <p:nvPr/>
        </p:nvSpPr>
        <p:spPr>
          <a:xfrm>
            <a:off x="243360" y="2767320"/>
            <a:ext cx="39754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a6099"/>
                </a:solidFill>
                <a:latin typeface="DM Sans"/>
                <a:ea typeface="Tahoma"/>
                <a:hlinkClick r:id="rId1"/>
              </a:rPr>
              <a:t>https://github.com/solusipse/fiche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Open-source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latin typeface="DM Sans"/>
                <a:ea typeface="Tahoma"/>
              </a:rPr>
              <a:t>The software behind </a:t>
            </a:r>
            <a:r>
              <a:rPr b="0" lang="en-US" sz="1600" spc="-1" strike="noStrike">
                <a:solidFill>
                  <a:srgbClr val="2a6099"/>
                </a:solidFill>
                <a:latin typeface="DM Sans"/>
                <a:ea typeface="Tahoma"/>
                <a:hlinkClick r:id="rId2"/>
              </a:rPr>
              <a:t>https://termbin.com/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DM Sans"/>
                <a:ea typeface="Tahoma"/>
              </a:rPr>
              <a:t>Submit your pastes by piping text to </a:t>
            </a:r>
            <a:r>
              <a:rPr b="1" lang="en-US" sz="1600" spc="-1" strike="noStrike">
                <a:latin typeface="DM Sans"/>
                <a:ea typeface="Tahoma"/>
              </a:rPr>
              <a:t>netcat termbin.com 9999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DM Sans"/>
                <a:ea typeface="Tahoma"/>
              </a:rPr>
              <a:t>We will deploy our own instance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" name="TextBox 3"/>
          <p:cNvSpPr/>
          <p:nvPr/>
        </p:nvSpPr>
        <p:spPr>
          <a:xfrm>
            <a:off x="4219920" y="2767320"/>
            <a:ext cx="3975480" cy="31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Run application via docker microservices</a:t>
            </a:r>
            <a:endParaRPr b="0" lang="en-US" sz="1600" spc="-1" strike="noStrike">
              <a:latin typeface="Arial"/>
              <a:ea typeface="Tahoma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Application in one container</a:t>
            </a:r>
            <a:endParaRPr b="0" lang="en-US" sz="1600" spc="-1" strike="noStrike">
              <a:latin typeface="Arial"/>
              <a:ea typeface="Tahoma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Webserver in another container</a:t>
            </a:r>
            <a:endParaRPr b="0" lang="en-US" sz="1600" spc="-1" strike="noStrike">
              <a:latin typeface="Arial"/>
              <a:ea typeface="Tahoma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Docker volumes for persistent storage</a:t>
            </a:r>
            <a:endParaRPr b="0" lang="en-US" sz="1600" spc="-1" strike="noStrike">
              <a:latin typeface="Arial"/>
              <a:ea typeface="Tahoma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Application</a:t>
            </a:r>
            <a:endParaRPr b="0" lang="en-US" sz="1600" spc="-1" strike="noStrike">
              <a:latin typeface="Arial"/>
              <a:ea typeface="Tahoma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SSL certificate</a:t>
            </a:r>
            <a:endParaRPr b="0" lang="en-US" sz="1600" spc="-1" strike="noStrike">
              <a:latin typeface="Arial"/>
              <a:ea typeface="Tahoma"/>
            </a:endParaRPr>
          </a:p>
        </p:txBody>
      </p:sp>
      <p:sp>
        <p:nvSpPr>
          <p:cNvPr id="97" name="TextBox 17"/>
          <p:cNvSpPr/>
          <p:nvPr/>
        </p:nvSpPr>
        <p:spPr>
          <a:xfrm>
            <a:off x="8196480" y="2767320"/>
            <a:ext cx="3975480" cy="31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To secure web traffic, we will use Let’s Encrypt</a:t>
            </a:r>
            <a:endParaRPr b="0" lang="en-US" sz="1600" spc="-1" strike="noStrike">
              <a:latin typeface="Arial"/>
              <a:ea typeface="Tahoma"/>
            </a:endParaRPr>
          </a:p>
          <a:p>
            <a:pPr marL="285840" indent="-2858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Since we need to obtain an SSL certificate, we will do this in two steps</a:t>
            </a:r>
            <a:endParaRPr b="0" lang="en-US" sz="1600" spc="-1" strike="noStrike">
              <a:latin typeface="Arial"/>
              <a:ea typeface="Tahoma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Obtain certificate</a:t>
            </a:r>
            <a:endParaRPr b="0" lang="en-US" sz="1600" spc="-1" strike="noStrike">
              <a:latin typeface="Arial"/>
              <a:ea typeface="Tahoma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Build and deploy application</a:t>
            </a:r>
            <a:endParaRPr b="0" lang="en-US" sz="1600" spc="-1" strike="noStrike">
              <a:latin typeface="Arial"/>
              <a:ea typeface="Tahoma"/>
            </a:endParaRPr>
          </a:p>
          <a:p>
            <a:pPr marL="285840" indent="-2858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  <a:ea typeface="Tahoma"/>
              </a:rPr>
              <a:t>Orchestration used in order to do both steps in a single action</a:t>
            </a:r>
            <a:endParaRPr b="0" lang="en-US" sz="1600" spc="-1" strike="noStrike">
              <a:latin typeface="Arial"/>
              <a:ea typeface="Tahoma"/>
            </a:endParaRPr>
          </a:p>
        </p:txBody>
      </p:sp>
      <p:sp>
        <p:nvSpPr>
          <p:cNvPr id="98" name="Straight Connector 3"/>
          <p:cNvSpPr/>
          <p:nvPr/>
        </p:nvSpPr>
        <p:spPr>
          <a:xfrm>
            <a:off x="341640" y="641376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traight Connector 7"/>
          <p:cNvSpPr/>
          <p:nvPr/>
        </p:nvSpPr>
        <p:spPr>
          <a:xfrm>
            <a:off x="341640" y="40104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Box 5"/>
          <p:cNvSpPr/>
          <p:nvPr/>
        </p:nvSpPr>
        <p:spPr>
          <a:xfrm>
            <a:off x="273960" y="2407320"/>
            <a:ext cx="1164384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0e2d9"/>
                </a:solidFill>
                <a:latin typeface="DM Sans"/>
              </a:rPr>
              <a:t>This demo requires a machine accessible to the internet, with Salt installed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0e2d9"/>
                </a:solidFill>
                <a:latin typeface="DM Sans"/>
              </a:rPr>
              <a:t>Additionally, a DNS A record is necessary to use as the FQDN for the pastebin application, </a:t>
            </a:r>
            <a:r>
              <a:rPr b="0" lang="en-US" sz="1800" spc="-1" strike="noStrike">
                <a:solidFill>
                  <a:srgbClr val="f0e2d9"/>
                </a:solidFill>
                <a:latin typeface="DM Sans"/>
              </a:rPr>
              <a:t>and that A record must be pointed at the machine’s IP address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0e2d9"/>
                </a:solidFill>
                <a:latin typeface="DM Sans"/>
              </a:rPr>
              <a:t>For this demo, I will be using a VPS on which I have: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0e2d9"/>
                </a:solidFill>
                <a:latin typeface="DM Sans"/>
              </a:rPr>
              <a:t>Installed Salt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0e2d9"/>
                </a:solidFill>
                <a:latin typeface="DM Sans"/>
              </a:rPr>
              <a:t>Moved SSHD to a different port (yeah, security through obscurity, but whatever)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0e2d9"/>
                </a:solidFill>
                <a:latin typeface="DM Sans"/>
              </a:rPr>
              <a:t>Configured a firewall to permit inbound traffic on my SSH port, as well as 443 and 9999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Box 11"/>
          <p:cNvSpPr/>
          <p:nvPr/>
        </p:nvSpPr>
        <p:spPr>
          <a:xfrm>
            <a:off x="243360" y="687600"/>
            <a:ext cx="108684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0e2d9"/>
                </a:solidFill>
                <a:latin typeface="DM Sans"/>
              </a:rPr>
              <a:t>Before We Start</a:t>
            </a:r>
            <a:endParaRPr b="0" lang="en-US" sz="40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02" name="Straight Connector 6"/>
          <p:cNvSpPr/>
          <p:nvPr/>
        </p:nvSpPr>
        <p:spPr>
          <a:xfrm>
            <a:off x="341640" y="641340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9"/>
          <p:cNvSpPr/>
          <p:nvPr/>
        </p:nvSpPr>
        <p:spPr>
          <a:xfrm>
            <a:off x="243360" y="2021400"/>
            <a:ext cx="6843240" cy="39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161717"/>
                </a:solidFill>
                <a:latin typeface="DM Sans"/>
              </a:rPr>
              <a:t>Free, automated certificate authority (CA)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161717"/>
                </a:solidFill>
                <a:latin typeface="DM Sans"/>
              </a:rPr>
              <a:t>Certificates are obtained by interacting with the Let’s Encrypt API and proving that you own the domain, usually by creating a file at a specific path relative to the TLD.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161717"/>
                </a:solidFill>
                <a:latin typeface="DM Sans"/>
              </a:rPr>
              <a:t>We will use a Let’s Encrypt script from </a:t>
            </a:r>
            <a:r>
              <a:rPr b="0" lang="en-US" sz="1600" spc="-1" strike="noStrike">
                <a:solidFill>
                  <a:srgbClr val="2a6099"/>
                </a:solidFill>
                <a:latin typeface="DM Sans"/>
                <a:hlinkClick r:id="rId1"/>
              </a:rPr>
              <a:t>https://github.com/diafygi/acme-tiny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 to make the request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The </a:t>
            </a:r>
            <a:r>
              <a:rPr b="1" lang="en-US" sz="1600" spc="-1" strike="noStrike">
                <a:solidFill>
                  <a:srgbClr val="000000"/>
                </a:solidFill>
                <a:latin typeface="DM Sans"/>
              </a:rPr>
              <a:t>docker_container.run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 state will be used to run a shell script that runs acme-tiny.py, and then exits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DM Sans"/>
              </a:rPr>
              <a:t>docker_container.run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 is designed to run containers that exit, so it is perfect for this task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6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A docker volume will be mounted to the certificate destination directory, and will then be reused for the pastebin application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7299720" y="1978920"/>
            <a:ext cx="4511880" cy="2900160"/>
          </a:xfrm>
          <a:prstGeom prst="rect">
            <a:avLst/>
          </a:prstGeom>
          <a:ln w="0">
            <a:noFill/>
          </a:ln>
        </p:spPr>
      </p:pic>
      <p:sp>
        <p:nvSpPr>
          <p:cNvPr id="105" name="Straight Connector 2"/>
          <p:cNvSpPr/>
          <p:nvPr/>
        </p:nvSpPr>
        <p:spPr>
          <a:xfrm>
            <a:off x="341640" y="40140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Box 23"/>
          <p:cNvSpPr/>
          <p:nvPr/>
        </p:nvSpPr>
        <p:spPr>
          <a:xfrm>
            <a:off x="243360" y="687600"/>
            <a:ext cx="108684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61717"/>
                </a:solidFill>
                <a:latin typeface="DM Sans"/>
              </a:rPr>
              <a:t>Let’s Encrypt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7" name="Straight Connector 5"/>
          <p:cNvSpPr/>
          <p:nvPr/>
        </p:nvSpPr>
        <p:spPr>
          <a:xfrm>
            <a:off x="341640" y="641376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traight Connector 4"/>
          <p:cNvSpPr/>
          <p:nvPr/>
        </p:nvSpPr>
        <p:spPr>
          <a:xfrm>
            <a:off x="341640" y="40104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Box 21"/>
          <p:cNvSpPr/>
          <p:nvPr/>
        </p:nvSpPr>
        <p:spPr>
          <a:xfrm>
            <a:off x="243360" y="2767320"/>
            <a:ext cx="5471640" cy="32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</a:rPr>
              <a:t>The Dockerfile for the application container handles cloning and building fiche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</a:rPr>
              <a:t>The Docker image runs the application in the foreground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</a:rPr>
              <a:t>Two Docker volumes are used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</a:rPr>
              <a:t>The volume containing the SSL certificate generated earlier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</a:rPr>
              <a:t>Another volume to provide persistent storage for the submitted pastes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" name="TextBox 22"/>
          <p:cNvSpPr/>
          <p:nvPr/>
        </p:nvSpPr>
        <p:spPr>
          <a:xfrm>
            <a:off x="6435360" y="2767320"/>
            <a:ext cx="5471640" cy="22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</a:rPr>
              <a:t>The Dockerfile for the web container installs nginx and adds a minimal config file which enables and configures SSL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</a:rPr>
              <a:t>The Docker image runs nginx in the foreground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0e2d9"/>
                </a:solidFill>
                <a:latin typeface="DM Sans"/>
              </a:rPr>
              <a:t>The volume containing the SSL certificate generated earlier is used to make the cert available to nginx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TextBox 18"/>
          <p:cNvSpPr/>
          <p:nvPr/>
        </p:nvSpPr>
        <p:spPr>
          <a:xfrm>
            <a:off x="243360" y="687600"/>
            <a:ext cx="108684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0e2d9"/>
                </a:solidFill>
                <a:latin typeface="DM Sans"/>
              </a:rPr>
              <a:t>Application and Web Containers</a:t>
            </a:r>
            <a:endParaRPr b="0" lang="en-US" sz="40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12" name="Straight Connector 11"/>
          <p:cNvSpPr/>
          <p:nvPr/>
        </p:nvSpPr>
        <p:spPr>
          <a:xfrm>
            <a:off x="341640" y="641412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5"/>
          <p:cNvSpPr/>
          <p:nvPr/>
        </p:nvSpPr>
        <p:spPr>
          <a:xfrm>
            <a:off x="6218280" y="878400"/>
            <a:ext cx="5678640" cy="5678640"/>
          </a:xfrm>
          <a:prstGeom prst="rect">
            <a:avLst/>
          </a:prstGeom>
          <a:solidFill>
            <a:srgbClr val="552d8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Rectangle 8"/>
          <p:cNvSpPr/>
          <p:nvPr/>
        </p:nvSpPr>
        <p:spPr>
          <a:xfrm>
            <a:off x="5945400" y="573480"/>
            <a:ext cx="5678640" cy="5678640"/>
          </a:xfrm>
          <a:prstGeom prst="rect">
            <a:avLst/>
          </a:prstGeom>
          <a:solidFill>
            <a:srgbClr val="00b4a2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Box 29"/>
          <p:cNvSpPr/>
          <p:nvPr/>
        </p:nvSpPr>
        <p:spPr>
          <a:xfrm>
            <a:off x="243360" y="687600"/>
            <a:ext cx="54716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DM Sans"/>
              </a:rPr>
              <a:t>Orchestration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Straight Connector 10"/>
          <p:cNvSpPr/>
          <p:nvPr/>
        </p:nvSpPr>
        <p:spPr>
          <a:xfrm>
            <a:off x="341640" y="401760"/>
            <a:ext cx="11508480" cy="36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Box 6"/>
          <p:cNvSpPr/>
          <p:nvPr/>
        </p:nvSpPr>
        <p:spPr>
          <a:xfrm>
            <a:off x="243360" y="2045880"/>
            <a:ext cx="5471640" cy="276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To do this all in a single run, a 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simple orchestration 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configuration will separately 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run the </a:t>
            </a:r>
            <a:r>
              <a:rPr b="1" lang="en-US" sz="1600" spc="-1" strike="noStrike">
                <a:solidFill>
                  <a:srgbClr val="000000"/>
                </a:solidFill>
                <a:latin typeface="DM Sans"/>
              </a:rPr>
              <a:t>fiche.letsencrypt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and </a:t>
            </a:r>
            <a:r>
              <a:rPr b="1" lang="en-US" sz="1600" spc="-1" strike="noStrike">
                <a:solidFill>
                  <a:srgbClr val="000000"/>
                </a:solidFill>
                <a:latin typeface="DM Sans"/>
              </a:rPr>
              <a:t>fiche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 SLS targets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To reiterate: this is a very 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simple orchestration which 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barely scratches the surface 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of what Salt’s orchestration 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can do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0e2d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To learn more about Salt’s 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orchestration support, check </a:t>
            </a:r>
            <a:r>
              <a:rPr b="0" lang="en-US" sz="1600" spc="-1" strike="noStrike">
                <a:solidFill>
                  <a:srgbClr val="000000"/>
                </a:solidFill>
                <a:latin typeface="DM Sans"/>
              </a:rPr>
              <a:t>the documentation page titled </a:t>
            </a:r>
            <a:r>
              <a:rPr b="1" lang="en-US" sz="1600" spc="-1" strike="noStrike">
                <a:solidFill>
                  <a:srgbClr val="000000"/>
                </a:solidFill>
                <a:latin typeface="DM Sans"/>
              </a:rPr>
              <a:t>Orchestrate Runner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26"/>
          <p:cNvSpPr/>
          <p:nvPr/>
        </p:nvSpPr>
        <p:spPr>
          <a:xfrm>
            <a:off x="6255360" y="1802160"/>
            <a:ext cx="5126040" cy="32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get_ssl_cert:</a:t>
            </a:r>
            <a:endParaRPr b="1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salt.function:</a:t>
            </a:r>
            <a:endParaRPr b="1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- name: state.apply</a:t>
            </a:r>
            <a:endParaRPr b="1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- tgt: fichedemo</a:t>
            </a:r>
            <a:endParaRPr b="1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- arg:</a:t>
            </a:r>
            <a:endParaRPr b="1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  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- fiche.letsencrypt</a:t>
            </a:r>
            <a:endParaRPr b="1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endParaRPr b="1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run_app:</a:t>
            </a:r>
            <a:endParaRPr b="1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salt.function:</a:t>
            </a:r>
            <a:endParaRPr b="1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- name: state.apply</a:t>
            </a:r>
            <a:endParaRPr b="1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- tgt: fichedemo</a:t>
            </a:r>
            <a:endParaRPr b="1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- arg:</a:t>
            </a:r>
            <a:endParaRPr b="1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      </a:t>
            </a:r>
            <a:r>
              <a:rPr b="1" lang="en-US" sz="1600" spc="-1" strike="noStrike">
                <a:solidFill>
                  <a:srgbClr val="f0e2d9"/>
                </a:solidFill>
                <a:latin typeface="Courier New"/>
              </a:rPr>
              <a:t>- fiche</a:t>
            </a:r>
            <a:endParaRPr b="1" lang="en-US" sz="1600" spc="-1" strike="noStrike">
              <a:latin typeface="Courier New"/>
            </a:endParaRPr>
          </a:p>
        </p:txBody>
      </p:sp>
      <p:sp>
        <p:nvSpPr>
          <p:cNvPr id="119" name="Straight Connector 9"/>
          <p:cNvSpPr/>
          <p:nvPr/>
        </p:nvSpPr>
        <p:spPr>
          <a:xfrm>
            <a:off x="341640" y="6413760"/>
            <a:ext cx="5373360" cy="0"/>
          </a:xfrm>
          <a:prstGeom prst="line">
            <a:avLst/>
          </a:prstGeom>
          <a:ln w="28440">
            <a:solidFill>
              <a:srgbClr val="00b4a2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"/>
          <p:cNvPicPr/>
          <p:nvPr/>
        </p:nvPicPr>
        <p:blipFill>
          <a:blip r:embed="rId1">
            <a:alphaModFix amt="55000"/>
          </a:blip>
          <a:srcRect l="0" t="0" r="11109" b="0"/>
          <a:stretch/>
        </p:blipFill>
        <p:spPr>
          <a:xfrm>
            <a:off x="0" y="0"/>
            <a:ext cx="6095520" cy="6857640"/>
          </a:xfrm>
          <a:prstGeom prst="rect">
            <a:avLst/>
          </a:prstGeom>
          <a:ln w="0">
            <a:noFill/>
          </a:ln>
        </p:spPr>
      </p:pic>
      <p:sp>
        <p:nvSpPr>
          <p:cNvPr id="121" name="TextBox 7"/>
          <p:cNvSpPr/>
          <p:nvPr/>
        </p:nvSpPr>
        <p:spPr>
          <a:xfrm>
            <a:off x="6414120" y="974160"/>
            <a:ext cx="54262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0e2d9"/>
                </a:solidFill>
                <a:latin typeface="DM Sans"/>
              </a:rPr>
              <a:t>Erik Johnson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TextBox 8"/>
          <p:cNvSpPr/>
          <p:nvPr/>
        </p:nvSpPr>
        <p:spPr>
          <a:xfrm>
            <a:off x="6446160" y="1774800"/>
            <a:ext cx="5408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0e2d9"/>
                </a:solidFill>
                <a:latin typeface="DM Sans"/>
              </a:rPr>
              <a:t>LEAD NETWORK AUTOMATION ENGINEER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0e2d9"/>
                </a:solidFill>
                <a:latin typeface="DM Sans"/>
              </a:rPr>
              <a:t>Lumen Technologies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TextBox 9"/>
          <p:cNvSpPr/>
          <p:nvPr/>
        </p:nvSpPr>
        <p:spPr>
          <a:xfrm>
            <a:off x="7029720" y="6150600"/>
            <a:ext cx="16106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0e2d9"/>
                </a:solidFill>
                <a:latin typeface="DM Sans"/>
              </a:rPr>
              <a:t>@terminalmage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4" name="Picture 20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6611400" y="6119640"/>
            <a:ext cx="446040" cy="365400"/>
          </a:xfrm>
          <a:prstGeom prst="rect">
            <a:avLst/>
          </a:prstGeom>
          <a:ln w="0">
            <a:noFill/>
          </a:ln>
        </p:spPr>
      </p:pic>
      <p:sp>
        <p:nvSpPr>
          <p:cNvPr id="125" name="Straight Connector 22"/>
          <p:cNvSpPr/>
          <p:nvPr/>
        </p:nvSpPr>
        <p:spPr>
          <a:xfrm>
            <a:off x="6611040" y="5626080"/>
            <a:ext cx="5037480" cy="360"/>
          </a:xfrm>
          <a:prstGeom prst="line">
            <a:avLst/>
          </a:prstGeom>
          <a:ln w="28440">
            <a:solidFill>
              <a:srgbClr val="f0e2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1195920" y="1626480"/>
            <a:ext cx="3605040" cy="3605040"/>
          </a:xfrm>
          <a:prstGeom prst="rect">
            <a:avLst/>
          </a:prstGeom>
          <a:ln w="0">
            <a:noFill/>
          </a:ln>
        </p:spPr>
      </p:pic>
      <p:sp>
        <p:nvSpPr>
          <p:cNvPr id="127" name="TextBox 4"/>
          <p:cNvSpPr/>
          <p:nvPr/>
        </p:nvSpPr>
        <p:spPr>
          <a:xfrm>
            <a:off x="6522840" y="3018960"/>
            <a:ext cx="526212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0e2d9"/>
                </a:solidFill>
                <a:latin typeface="DM Sans"/>
              </a:rPr>
              <a:t>View the SLS files for this demo</a:t>
            </a:r>
            <a:r>
              <a:rPr b="1" lang="en-US" sz="1600" spc="-1" strike="noStrike">
                <a:solidFill>
                  <a:srgbClr val="f0e2d9"/>
                </a:solidFill>
                <a:latin typeface="DM Sans"/>
              </a:rPr>
              <a:t> at: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4b3f4"/>
                </a:solidFill>
                <a:latin typeface="DM Sans"/>
                <a:hlinkClick r:id="rId4"/>
              </a:rPr>
              <a:t>https://github.com/terminalmage/saltconf21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2021-09-10T14:50:15Z</dcterms:created>
  <dc:creator>Emma Shipley</dc:creator>
  <dc:description/>
  <dc:language>en-US</dc:language>
  <cp:lastModifiedBy/>
  <dcterms:modified xsi:type="dcterms:W3CDTF">2021-10-31T23:59:03Z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12</vt:r8>
  </property>
  <property fmtid="{D5CDD505-2E9C-101B-9397-08002B2CF9AE}" pid="3" name="PresentationFormat">
    <vt:lpwstr>Widescreen</vt:lpwstr>
  </property>
  <property fmtid="{D5CDD505-2E9C-101B-9397-08002B2CF9AE}" pid="4" name="Slides">
    <vt:r8>18</vt:r8>
  </property>
</Properties>
</file>