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wmf" ContentType="image/x-wmf"/>
  <Override PartName="/ppt/media/image3.png" ContentType="image/png"/>
  <Override PartName="/ppt/media/image4.png" ContentType="image/png"/>
  <Override PartName="/ppt/media/image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A848448-C2CE-4398-8884-70DD8A0D055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Light mode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" name="PlaceHolder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DC5C581-C68B-4BC2-8BDB-E1724EC8C87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Light mode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" name="PlaceHolder 3_0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3BE65DF-15D3-455E-B26A-CA09D2F8397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Dark mode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PlaceHolder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651693E-CFB4-43D1-86FE-ECAB6BD4D09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Light mode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PlaceHolder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85F09EE-ADF2-40E3-869B-0A5AED0261E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Dark mode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PlaceHolder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60C0398-578F-48D8-979E-493F1637EC9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Dark mode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PlaceHolder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247AB22-910E-4B45-94F6-BF42CE82CA4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OPTION 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" name="PlaceHolder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4BE1AD3-71F0-43F1-8AFA-B75939E34BD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solusipse/fiche" TargetMode="External"/><Relationship Id="rId2" Type="http://schemas.openxmlformats.org/officeDocument/2006/relationships/hyperlink" Target="https://termbin.com/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diafygi/acme-tiny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hyperlink" Target="https://github.com/terminalmage/saltconf21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11" descr="A picture containing nature&#10;&#10;Description automatically generated"/>
          <p:cNvPicPr/>
          <p:nvPr/>
        </p:nvPicPr>
        <p:blipFill>
          <a:blip r:embed="rId1">
            <a:alphaModFix amt="45000"/>
          </a:blip>
          <a:srcRect l="0" t="13726" r="0" b="11076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5" name="Straight Connector 8"/>
          <p:cNvSpPr/>
          <p:nvPr/>
        </p:nvSpPr>
        <p:spPr>
          <a:xfrm>
            <a:off x="649440" y="5626080"/>
            <a:ext cx="10893240" cy="360"/>
          </a:xfrm>
          <a:prstGeom prst="line">
            <a:avLst/>
          </a:prstGeom>
          <a:ln w="28440">
            <a:solidFill>
              <a:srgbClr val="f0e2d9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Picture 12" descr=""/>
          <p:cNvPicPr/>
          <p:nvPr/>
        </p:nvPicPr>
        <p:blipFill>
          <a:blip r:embed="rId2"/>
          <a:stretch/>
        </p:blipFill>
        <p:spPr>
          <a:xfrm>
            <a:off x="9429120" y="5857920"/>
            <a:ext cx="2110680" cy="274680"/>
          </a:xfrm>
          <a:prstGeom prst="rect">
            <a:avLst/>
          </a:prstGeom>
          <a:ln w="0">
            <a:noFill/>
          </a:ln>
        </p:spPr>
      </p:pic>
      <p:sp>
        <p:nvSpPr>
          <p:cNvPr id="47" name="TextBox 1"/>
          <p:cNvSpPr/>
          <p:nvPr/>
        </p:nvSpPr>
        <p:spPr>
          <a:xfrm>
            <a:off x="557280" y="5883840"/>
            <a:ext cx="671616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0e2d9"/>
                </a:solidFill>
                <a:latin typeface="DM Sans"/>
                <a:ea typeface="DejaVu Sans"/>
              </a:rPr>
              <a:t>Erik Johnson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f0e2d9"/>
                </a:solidFill>
                <a:latin typeface="DM Sans"/>
                <a:ea typeface="DejaVu Sans"/>
              </a:rPr>
              <a:t>Lead Network Automation Engineer, Lumen Technologies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TextBox 2"/>
          <p:cNvSpPr/>
          <p:nvPr/>
        </p:nvSpPr>
        <p:spPr>
          <a:xfrm>
            <a:off x="834840" y="974160"/>
            <a:ext cx="1013760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0e2d9"/>
                </a:solidFill>
                <a:latin typeface="DM Sans"/>
                <a:ea typeface="DejaVu Sans"/>
              </a:rPr>
              <a:t>Orchestration Use Case: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0e2d9"/>
                </a:solidFill>
                <a:latin typeface="DM Sans"/>
                <a:ea typeface="DejaVu Sans"/>
              </a:rPr>
              <a:t>Deploying an Open-Source Pastebin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traight Connector 1"/>
          <p:cNvSpPr/>
          <p:nvPr/>
        </p:nvSpPr>
        <p:spPr>
          <a:xfrm>
            <a:off x="341640" y="401040"/>
            <a:ext cx="11508480" cy="360"/>
          </a:xfrm>
          <a:prstGeom prst="line">
            <a:avLst/>
          </a:prstGeom>
          <a:ln w="28440">
            <a:solidFill>
              <a:srgbClr val="00b4a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TextBox 15"/>
          <p:cNvSpPr/>
          <p:nvPr/>
        </p:nvSpPr>
        <p:spPr>
          <a:xfrm>
            <a:off x="243360" y="687600"/>
            <a:ext cx="108680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61717"/>
                </a:solidFill>
                <a:latin typeface="DM Sans"/>
                <a:ea typeface="DejaVu Sans"/>
              </a:rPr>
              <a:t>Objective: Deploy a pastebin application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1" name="TextBox 16"/>
          <p:cNvSpPr/>
          <p:nvPr/>
        </p:nvSpPr>
        <p:spPr>
          <a:xfrm>
            <a:off x="243360" y="2767320"/>
            <a:ext cx="397512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 u="sng">
                <a:solidFill>
                  <a:srgbClr val="0000ff"/>
                </a:solidFill>
                <a:uFillTx/>
                <a:latin typeface="DM Sans"/>
                <a:ea typeface="Tahoma"/>
                <a:hlinkClick r:id="rId1"/>
              </a:rPr>
              <a:t>https://github.com/solusipse/fiche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Open-source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The software behind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DM Sans"/>
                <a:ea typeface="Tahoma"/>
                <a:hlinkClick r:id="rId2"/>
              </a:rPr>
              <a:t>https://termbin.com/</a:t>
            </a:r>
            <a:endParaRPr b="0" lang="en-US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Submit your pastes by piping text to </a:t>
            </a:r>
            <a:r>
              <a:rPr b="1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netcat termbin.com 9999</a:t>
            </a:r>
            <a:endParaRPr b="0" lang="en-US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We will deploy our own instance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" name="TextBox 3"/>
          <p:cNvSpPr/>
          <p:nvPr/>
        </p:nvSpPr>
        <p:spPr>
          <a:xfrm>
            <a:off x="4219920" y="2767320"/>
            <a:ext cx="3975120" cy="31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Run application via docker microservices</a:t>
            </a:r>
            <a:endParaRPr b="0" lang="en-US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Application in one container</a:t>
            </a:r>
            <a:endParaRPr b="0" lang="en-US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Webserver in another container</a:t>
            </a:r>
            <a:endParaRPr b="0" lang="en-US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Docker volumes for persistent storage</a:t>
            </a:r>
            <a:endParaRPr b="0" lang="en-US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Application</a:t>
            </a:r>
            <a:endParaRPr b="0" lang="en-US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SSL certificate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" name="TextBox 17"/>
          <p:cNvSpPr/>
          <p:nvPr/>
        </p:nvSpPr>
        <p:spPr>
          <a:xfrm>
            <a:off x="8196480" y="2767320"/>
            <a:ext cx="3975120" cy="314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To secure web traffic, we will use Let’s Encrypt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Since we need to obtain an SSL certificate, we will do this in two steps</a:t>
            </a:r>
            <a:endParaRPr b="0" lang="en-US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Obtain certificate</a:t>
            </a:r>
            <a:endParaRPr b="0" lang="en-US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Build and deploy application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Orchestration used in order to do both steps in a single action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" name="Straight Connector 3"/>
          <p:cNvSpPr/>
          <p:nvPr/>
        </p:nvSpPr>
        <p:spPr>
          <a:xfrm>
            <a:off x="341640" y="6413760"/>
            <a:ext cx="11508480" cy="360"/>
          </a:xfrm>
          <a:prstGeom prst="line">
            <a:avLst/>
          </a:prstGeom>
          <a:ln w="28440">
            <a:solidFill>
              <a:srgbClr val="00b4a2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traight Connector 1_0"/>
          <p:cNvSpPr/>
          <p:nvPr/>
        </p:nvSpPr>
        <p:spPr>
          <a:xfrm>
            <a:off x="341640" y="401040"/>
            <a:ext cx="11508480" cy="360"/>
          </a:xfrm>
          <a:prstGeom prst="line">
            <a:avLst/>
          </a:prstGeom>
          <a:ln w="28440">
            <a:solidFill>
              <a:srgbClr val="00b4a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TextBox 15_0"/>
          <p:cNvSpPr/>
          <p:nvPr/>
        </p:nvSpPr>
        <p:spPr>
          <a:xfrm>
            <a:off x="243360" y="687600"/>
            <a:ext cx="108680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61717"/>
                </a:solidFill>
                <a:latin typeface="DM Sans"/>
                <a:ea typeface="DejaVu Sans"/>
              </a:rPr>
              <a:t>Objective: Deploy a pastebin application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7" name="Straight Connector 3_0"/>
          <p:cNvSpPr/>
          <p:nvPr/>
        </p:nvSpPr>
        <p:spPr>
          <a:xfrm>
            <a:off x="341640" y="6413760"/>
            <a:ext cx="11508480" cy="360"/>
          </a:xfrm>
          <a:prstGeom prst="line">
            <a:avLst/>
          </a:prstGeom>
          <a:ln w="28440">
            <a:solidFill>
              <a:srgbClr val="00b4a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2127600" y="2756160"/>
            <a:ext cx="1828800" cy="914400"/>
          </a:xfrm>
          <a:prstGeom prst="rect">
            <a:avLst/>
          </a:prstGeom>
          <a:solidFill>
            <a:srgbClr val="00b4a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letse</a:t>
            </a:r>
            <a:r>
              <a:rPr b="0" lang="en-US" sz="1800" spc="-1" strike="noStrike">
                <a:latin typeface="Arial"/>
              </a:rPr>
              <a:t>ncry</a:t>
            </a:r>
            <a:r>
              <a:rPr b="0" lang="en-US" sz="1800" spc="-1" strike="noStrike">
                <a:latin typeface="Arial"/>
              </a:rPr>
              <a:t>pt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5638680" y="4800600"/>
            <a:ext cx="914400" cy="1143000"/>
          </a:xfrm>
          <a:prstGeom prst="can">
            <a:avLst>
              <a:gd name="adj" fmla="val 25000"/>
            </a:avLst>
          </a:prstGeom>
          <a:solidFill>
            <a:srgbClr val="00b4a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ssl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8713800" y="4800600"/>
            <a:ext cx="914400" cy="1143000"/>
          </a:xfrm>
          <a:prstGeom prst="can">
            <a:avLst>
              <a:gd name="adj" fmla="val 25000"/>
            </a:avLst>
          </a:prstGeom>
          <a:solidFill>
            <a:srgbClr val="00b4a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pastes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6951600" y="2756160"/>
            <a:ext cx="1828800" cy="914400"/>
          </a:xfrm>
          <a:prstGeom prst="rect">
            <a:avLst/>
          </a:prstGeom>
          <a:solidFill>
            <a:srgbClr val="00b4a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web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9543600" y="2756160"/>
            <a:ext cx="1828800" cy="914400"/>
          </a:xfrm>
          <a:prstGeom prst="rect">
            <a:avLst/>
          </a:prstGeom>
          <a:solidFill>
            <a:srgbClr val="00b4a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application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6095880" y="1744200"/>
            <a:ext cx="0" cy="2743200"/>
          </a:xfrm>
          <a:prstGeom prst="line">
            <a:avLst/>
          </a:prstGeom>
          <a:ln w="29160">
            <a:solidFill>
              <a:srgbClr val="161717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4" name=""/>
          <p:cNvGrpSpPr/>
          <p:nvPr/>
        </p:nvGrpSpPr>
        <p:grpSpPr>
          <a:xfrm>
            <a:off x="3043800" y="2057400"/>
            <a:ext cx="1371600" cy="685800"/>
            <a:chOff x="3043800" y="2057400"/>
            <a:chExt cx="1371600" cy="685800"/>
          </a:xfrm>
        </p:grpSpPr>
        <p:sp>
          <p:nvSpPr>
            <p:cNvPr id="65" name=""/>
            <p:cNvSpPr/>
            <p:nvPr/>
          </p:nvSpPr>
          <p:spPr>
            <a:xfrm>
              <a:off x="3043800" y="2057400"/>
              <a:ext cx="0" cy="685800"/>
            </a:xfrm>
            <a:prstGeom prst="line">
              <a:avLst/>
            </a:prstGeom>
            <a:ln w="0">
              <a:solidFill>
                <a:srgbClr val="161717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"/>
            <p:cNvSpPr txBox="1"/>
            <p:nvPr/>
          </p:nvSpPr>
          <p:spPr>
            <a:xfrm>
              <a:off x="3043800" y="2158920"/>
              <a:ext cx="1371600" cy="3556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DM Sans"/>
                </a:rPr>
                <a:t>tcp/80</a:t>
              </a:r>
              <a:endParaRPr b="0" lang="en-US" sz="1800" spc="-1" strike="noStrike">
                <a:latin typeface="DM Sans"/>
              </a:endParaRPr>
            </a:p>
          </p:txBody>
        </p:sp>
      </p:grpSp>
      <p:grpSp>
        <p:nvGrpSpPr>
          <p:cNvPr id="67" name=""/>
          <p:cNvGrpSpPr/>
          <p:nvPr/>
        </p:nvGrpSpPr>
        <p:grpSpPr>
          <a:xfrm>
            <a:off x="7876800" y="2057400"/>
            <a:ext cx="1371600" cy="685800"/>
            <a:chOff x="7876800" y="2057400"/>
            <a:chExt cx="1371600" cy="685800"/>
          </a:xfrm>
        </p:grpSpPr>
        <p:sp>
          <p:nvSpPr>
            <p:cNvPr id="68" name=""/>
            <p:cNvSpPr/>
            <p:nvPr/>
          </p:nvSpPr>
          <p:spPr>
            <a:xfrm>
              <a:off x="7876800" y="2057400"/>
              <a:ext cx="0" cy="685800"/>
            </a:xfrm>
            <a:prstGeom prst="line">
              <a:avLst/>
            </a:prstGeom>
            <a:ln w="0">
              <a:solidFill>
                <a:srgbClr val="161717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"/>
            <p:cNvSpPr txBox="1"/>
            <p:nvPr/>
          </p:nvSpPr>
          <p:spPr>
            <a:xfrm>
              <a:off x="7876800" y="2158920"/>
              <a:ext cx="1371600" cy="3556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DM Sans"/>
                </a:rPr>
                <a:t>tcp/443</a:t>
              </a:r>
              <a:endParaRPr b="0" lang="en-US" sz="1800" spc="-1" strike="noStrike">
                <a:latin typeface="DM Sans"/>
              </a:endParaRPr>
            </a:p>
          </p:txBody>
        </p:sp>
      </p:grpSp>
      <p:grpSp>
        <p:nvGrpSpPr>
          <p:cNvPr id="70" name=""/>
          <p:cNvGrpSpPr/>
          <p:nvPr/>
        </p:nvGrpSpPr>
        <p:grpSpPr>
          <a:xfrm>
            <a:off x="10477800" y="2057400"/>
            <a:ext cx="1371600" cy="685800"/>
            <a:chOff x="10477800" y="2057400"/>
            <a:chExt cx="1371600" cy="685800"/>
          </a:xfrm>
        </p:grpSpPr>
        <p:sp>
          <p:nvSpPr>
            <p:cNvPr id="71" name=""/>
            <p:cNvSpPr/>
            <p:nvPr/>
          </p:nvSpPr>
          <p:spPr>
            <a:xfrm>
              <a:off x="10477800" y="2057400"/>
              <a:ext cx="0" cy="685800"/>
            </a:xfrm>
            <a:prstGeom prst="line">
              <a:avLst/>
            </a:prstGeom>
            <a:ln w="0">
              <a:solidFill>
                <a:srgbClr val="161717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"/>
            <p:cNvSpPr txBox="1"/>
            <p:nvPr/>
          </p:nvSpPr>
          <p:spPr>
            <a:xfrm>
              <a:off x="10477800" y="2158920"/>
              <a:ext cx="1371600" cy="3556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DM Sans"/>
                </a:rPr>
                <a:t>tcp/9999</a:t>
              </a:r>
              <a:endParaRPr b="0" lang="en-US" sz="1800" spc="-1" strike="noStrike">
                <a:latin typeface="DM Sans"/>
              </a:endParaRPr>
            </a:p>
          </p:txBody>
        </p:sp>
      </p:grpSp>
      <p:sp>
        <p:nvSpPr>
          <p:cNvPr id="73" name=""/>
          <p:cNvSpPr/>
          <p:nvPr/>
        </p:nvSpPr>
        <p:spPr>
          <a:xfrm>
            <a:off x="2971800" y="3670560"/>
            <a:ext cx="2666880" cy="1587240"/>
          </a:xfrm>
          <a:prstGeom prst="line">
            <a:avLst/>
          </a:prstGeom>
          <a:ln w="29160">
            <a:solidFill>
              <a:srgbClr val="16171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 flipV="1">
            <a:off x="6553080" y="3670560"/>
            <a:ext cx="990720" cy="1587240"/>
          </a:xfrm>
          <a:prstGeom prst="line">
            <a:avLst/>
          </a:prstGeom>
          <a:ln w="29160">
            <a:solidFill>
              <a:srgbClr val="16171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 flipH="1" flipV="1">
            <a:off x="8229600" y="3670560"/>
            <a:ext cx="484200" cy="1587240"/>
          </a:xfrm>
          <a:prstGeom prst="line">
            <a:avLst/>
          </a:prstGeom>
          <a:ln w="29160">
            <a:solidFill>
              <a:srgbClr val="16171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 flipH="1">
            <a:off x="9628200" y="3670560"/>
            <a:ext cx="887400" cy="1587240"/>
          </a:xfrm>
          <a:prstGeom prst="line">
            <a:avLst/>
          </a:prstGeom>
          <a:ln w="29160">
            <a:solidFill>
              <a:srgbClr val="16171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491040" y="5715000"/>
            <a:ext cx="531360" cy="552600"/>
          </a:xfrm>
          <a:prstGeom prst="can">
            <a:avLst>
              <a:gd name="adj" fmla="val 25000"/>
            </a:avLst>
          </a:prstGeom>
          <a:solidFill>
            <a:srgbClr val="00b4a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>
            <a:off x="399600" y="5029200"/>
            <a:ext cx="743400" cy="441360"/>
          </a:xfrm>
          <a:prstGeom prst="rect">
            <a:avLst/>
          </a:prstGeom>
          <a:solidFill>
            <a:srgbClr val="00b4a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 txBox="1"/>
          <p:nvPr/>
        </p:nvSpPr>
        <p:spPr>
          <a:xfrm>
            <a:off x="1227600" y="5077800"/>
            <a:ext cx="1371600" cy="29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DM Sans"/>
              </a:rPr>
              <a:t>container</a:t>
            </a:r>
            <a:endParaRPr b="0" lang="en-US" sz="1400" spc="-1" strike="noStrike">
              <a:latin typeface="DM Sans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227600" y="5834160"/>
            <a:ext cx="1371600" cy="29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DM Sans"/>
              </a:rPr>
              <a:t>volume</a:t>
            </a:r>
            <a:endParaRPr b="0" lang="en-US" sz="1400" spc="-1" strike="noStrike">
              <a:latin typeface="DM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traight Connector 7"/>
          <p:cNvSpPr/>
          <p:nvPr/>
        </p:nvSpPr>
        <p:spPr>
          <a:xfrm>
            <a:off x="341640" y="401040"/>
            <a:ext cx="11508480" cy="360"/>
          </a:xfrm>
          <a:prstGeom prst="line">
            <a:avLst/>
          </a:prstGeom>
          <a:ln w="28440">
            <a:solidFill>
              <a:srgbClr val="00b4a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TextBox 5"/>
          <p:cNvSpPr/>
          <p:nvPr/>
        </p:nvSpPr>
        <p:spPr>
          <a:xfrm>
            <a:off x="273960" y="2407320"/>
            <a:ext cx="11643480" cy="33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0e2d9"/>
                </a:solidFill>
                <a:latin typeface="DM Sans"/>
                <a:ea typeface="DejaVu Sans"/>
              </a:rPr>
              <a:t>This demo requires a machine accessible to the internet, with Salt installed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0e2d9"/>
                </a:solidFill>
                <a:latin typeface="DM Sans"/>
                <a:ea typeface="DejaVu Sans"/>
              </a:rPr>
              <a:t>Additionally, a DNS A record is necessary to use as the FQDN for the pastebin application, and that A record must be pointed at the machine’s IP address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0e2d9"/>
                </a:solidFill>
                <a:latin typeface="DM Sans"/>
                <a:ea typeface="DejaVu Sans"/>
              </a:rPr>
              <a:t>For this demo, I will be using a VPS on which I have: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0e2d9"/>
                </a:solidFill>
                <a:latin typeface="DM Sans"/>
                <a:ea typeface="DejaVu Sans"/>
              </a:rPr>
              <a:t>Installed Salt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0e2d9"/>
                </a:solidFill>
                <a:latin typeface="DM Sans"/>
                <a:ea typeface="DejaVu Sans"/>
              </a:rPr>
              <a:t>Moved SSHD to a different port (yeah, security through obscurity, but whatever)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0e2d9"/>
                </a:solidFill>
                <a:latin typeface="DM Sans"/>
                <a:ea typeface="DejaVu Sans"/>
              </a:rPr>
              <a:t>Configured a firewall to permit inbound traffic on my SSH port, as well as 443 and 9999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TextBox 11"/>
          <p:cNvSpPr/>
          <p:nvPr/>
        </p:nvSpPr>
        <p:spPr>
          <a:xfrm>
            <a:off x="243360" y="687600"/>
            <a:ext cx="108680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0e2d9"/>
                </a:solidFill>
                <a:latin typeface="DM Sans"/>
                <a:ea typeface="DejaVu Sans"/>
              </a:rPr>
              <a:t>Before We Start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traight Connector 6"/>
          <p:cNvSpPr/>
          <p:nvPr/>
        </p:nvSpPr>
        <p:spPr>
          <a:xfrm>
            <a:off x="341640" y="6413400"/>
            <a:ext cx="11508480" cy="360"/>
          </a:xfrm>
          <a:prstGeom prst="line">
            <a:avLst/>
          </a:prstGeom>
          <a:ln w="28440">
            <a:solidFill>
              <a:srgbClr val="00b4a2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9"/>
          <p:cNvSpPr/>
          <p:nvPr/>
        </p:nvSpPr>
        <p:spPr>
          <a:xfrm>
            <a:off x="243360" y="2021400"/>
            <a:ext cx="6842880" cy="398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161717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161717"/>
                </a:solidFill>
                <a:latin typeface="DM Sans"/>
                <a:ea typeface="DejaVu Sans"/>
              </a:rPr>
              <a:t>Free, automated certificate authority (CA)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61717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161717"/>
                </a:solidFill>
                <a:latin typeface="DM Sans"/>
                <a:ea typeface="DejaVu Sans"/>
              </a:rPr>
              <a:t>Certificates are obtained by interacting with the Let’s Encrypt API and proving that you own the domain, usually by creating a file at a specific path relative to the TLD.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61717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161717"/>
                </a:solidFill>
                <a:latin typeface="DM Sans"/>
                <a:ea typeface="DejaVu Sans"/>
              </a:rPr>
              <a:t>We will use a Let’s Encrypt script from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DM Sans"/>
                <a:ea typeface="DejaVu Sans"/>
                <a:hlinkClick r:id="rId1"/>
              </a:rPr>
              <a:t>https://github.com/diafygi/acme-tiny</a:t>
            </a: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DejaVu Sans"/>
              </a:rPr>
              <a:t> to make the request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61717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DejaVu Sans"/>
              </a:rPr>
              <a:t>The </a:t>
            </a:r>
            <a:r>
              <a:rPr b="1" lang="en-US" sz="1600" spc="-1" strike="noStrike">
                <a:solidFill>
                  <a:srgbClr val="000000"/>
                </a:solidFill>
                <a:latin typeface="DM Sans"/>
                <a:ea typeface="DejaVu Sans"/>
              </a:rPr>
              <a:t>docker_container.run</a:t>
            </a: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DejaVu Sans"/>
              </a:rPr>
              <a:t> state will be used to run a shell script that runs acme-tiny.py, and then exits</a:t>
            </a:r>
            <a:endParaRPr b="0" lang="en-US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DM Sans"/>
                <a:ea typeface="DejaVu Sans"/>
              </a:rPr>
              <a:t>docker_container.run</a:t>
            </a: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DejaVu Sans"/>
              </a:rPr>
              <a:t> is designed to run containers that exit, so it is perfect for this task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61717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DejaVu Sans"/>
              </a:rPr>
              <a:t>A docker volume will be mounted to the certificate destination directory, and will then be reused for the pastebin application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7299720" y="1978920"/>
            <a:ext cx="4511520" cy="2899800"/>
          </a:xfrm>
          <a:prstGeom prst="rect">
            <a:avLst/>
          </a:prstGeom>
          <a:ln w="0">
            <a:noFill/>
          </a:ln>
        </p:spPr>
      </p:pic>
      <p:sp>
        <p:nvSpPr>
          <p:cNvPr id="87" name="Straight Connector 2"/>
          <p:cNvSpPr/>
          <p:nvPr/>
        </p:nvSpPr>
        <p:spPr>
          <a:xfrm>
            <a:off x="341640" y="401400"/>
            <a:ext cx="11508480" cy="360"/>
          </a:xfrm>
          <a:prstGeom prst="line">
            <a:avLst/>
          </a:prstGeom>
          <a:ln w="28440">
            <a:solidFill>
              <a:srgbClr val="00b4a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TextBox 23"/>
          <p:cNvSpPr/>
          <p:nvPr/>
        </p:nvSpPr>
        <p:spPr>
          <a:xfrm>
            <a:off x="243360" y="687600"/>
            <a:ext cx="108680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61717"/>
                </a:solidFill>
                <a:latin typeface="DM Sans"/>
                <a:ea typeface="DejaVu Sans"/>
              </a:rPr>
              <a:t>Let’s Encrypt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9" name="Straight Connector 5"/>
          <p:cNvSpPr/>
          <p:nvPr/>
        </p:nvSpPr>
        <p:spPr>
          <a:xfrm>
            <a:off x="341640" y="6413760"/>
            <a:ext cx="11508480" cy="360"/>
          </a:xfrm>
          <a:prstGeom prst="line">
            <a:avLst/>
          </a:prstGeom>
          <a:ln w="28440">
            <a:solidFill>
              <a:srgbClr val="00b4a2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traight Connector 4"/>
          <p:cNvSpPr/>
          <p:nvPr/>
        </p:nvSpPr>
        <p:spPr>
          <a:xfrm>
            <a:off x="341640" y="401040"/>
            <a:ext cx="11508480" cy="360"/>
          </a:xfrm>
          <a:prstGeom prst="line">
            <a:avLst/>
          </a:prstGeom>
          <a:ln w="28440">
            <a:solidFill>
              <a:srgbClr val="00b4a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TextBox 21"/>
          <p:cNvSpPr/>
          <p:nvPr/>
        </p:nvSpPr>
        <p:spPr>
          <a:xfrm>
            <a:off x="243360" y="2767320"/>
            <a:ext cx="5471280" cy="32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0e2d9"/>
                </a:solidFill>
                <a:latin typeface="DM Sans"/>
                <a:ea typeface="DejaVu Sans"/>
              </a:rPr>
              <a:t>The Dockerfile for the application container handles cloning and building fiche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0e2d9"/>
                </a:solidFill>
                <a:latin typeface="DM Sans"/>
                <a:ea typeface="DejaVu Sans"/>
              </a:rPr>
              <a:t>The Docker image runs the application in the foreground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0e2d9"/>
                </a:solidFill>
                <a:latin typeface="DM Sans"/>
                <a:ea typeface="DejaVu Sans"/>
              </a:rPr>
              <a:t>Two Docker volumes are used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0e2d9"/>
                </a:solidFill>
                <a:latin typeface="DM Sans"/>
                <a:ea typeface="DejaVu Sans"/>
              </a:rPr>
              <a:t>The volume containing the SSL certificate generated earlier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0e2d9"/>
                </a:solidFill>
                <a:latin typeface="DM Sans"/>
                <a:ea typeface="DejaVu Sans"/>
              </a:rPr>
              <a:t>Another volume to provide persistent storage for the submitted pastes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" name="TextBox 22"/>
          <p:cNvSpPr/>
          <p:nvPr/>
        </p:nvSpPr>
        <p:spPr>
          <a:xfrm>
            <a:off x="6435360" y="2767320"/>
            <a:ext cx="5471280" cy="227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0e2d9"/>
                </a:solidFill>
                <a:latin typeface="DM Sans"/>
                <a:ea typeface="DejaVu Sans"/>
              </a:rPr>
              <a:t>The Dockerfile for the web container installs nginx and adds a minimal config file which enables and configures SSL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0e2d9"/>
                </a:solidFill>
                <a:latin typeface="DM Sans"/>
                <a:ea typeface="DejaVu Sans"/>
              </a:rPr>
              <a:t>The Docker image runs nginx in the foreground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0e2d9"/>
                </a:solidFill>
                <a:latin typeface="DM Sans"/>
                <a:ea typeface="DejaVu Sans"/>
              </a:rPr>
              <a:t>The volume containing the SSL certificate generated earlier is used to make the cert available to nginx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3" name="TextBox 18"/>
          <p:cNvSpPr/>
          <p:nvPr/>
        </p:nvSpPr>
        <p:spPr>
          <a:xfrm>
            <a:off x="243360" y="687600"/>
            <a:ext cx="108680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0e2d9"/>
                </a:solidFill>
                <a:latin typeface="DM Sans"/>
                <a:ea typeface="DejaVu Sans"/>
              </a:rPr>
              <a:t>Application and Web Containers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4" name="Straight Connector 11"/>
          <p:cNvSpPr/>
          <p:nvPr/>
        </p:nvSpPr>
        <p:spPr>
          <a:xfrm>
            <a:off x="341640" y="6414120"/>
            <a:ext cx="11508480" cy="360"/>
          </a:xfrm>
          <a:prstGeom prst="line">
            <a:avLst/>
          </a:prstGeom>
          <a:ln w="28440">
            <a:solidFill>
              <a:srgbClr val="00b4a2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5"/>
          <p:cNvSpPr/>
          <p:nvPr/>
        </p:nvSpPr>
        <p:spPr>
          <a:xfrm>
            <a:off x="6218280" y="878400"/>
            <a:ext cx="5678280" cy="5678280"/>
          </a:xfrm>
          <a:prstGeom prst="rect">
            <a:avLst/>
          </a:prstGeom>
          <a:solidFill>
            <a:srgbClr val="552d8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Rectangle 8"/>
          <p:cNvSpPr/>
          <p:nvPr/>
        </p:nvSpPr>
        <p:spPr>
          <a:xfrm>
            <a:off x="5945400" y="573480"/>
            <a:ext cx="5678280" cy="5678280"/>
          </a:xfrm>
          <a:prstGeom prst="rect">
            <a:avLst/>
          </a:prstGeom>
          <a:solidFill>
            <a:srgbClr val="00b4a2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TextBox 29"/>
          <p:cNvSpPr/>
          <p:nvPr/>
        </p:nvSpPr>
        <p:spPr>
          <a:xfrm>
            <a:off x="243360" y="687600"/>
            <a:ext cx="54712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DM Sans"/>
                <a:ea typeface="DejaVu Sans"/>
              </a:rPr>
              <a:t>Orchestration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8" name="Straight Connector 10"/>
          <p:cNvSpPr/>
          <p:nvPr/>
        </p:nvSpPr>
        <p:spPr>
          <a:xfrm>
            <a:off x="341640" y="401760"/>
            <a:ext cx="11508480" cy="360"/>
          </a:xfrm>
          <a:prstGeom prst="line">
            <a:avLst/>
          </a:prstGeom>
          <a:ln w="28440">
            <a:solidFill>
              <a:srgbClr val="00b4a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TextBox 6"/>
          <p:cNvSpPr/>
          <p:nvPr/>
        </p:nvSpPr>
        <p:spPr>
          <a:xfrm>
            <a:off x="243360" y="2045880"/>
            <a:ext cx="5471280" cy="276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DejaVu Sans"/>
              </a:rPr>
              <a:t>To do this all in a single run, a simple orchestration configuration will separately run the </a:t>
            </a:r>
            <a:r>
              <a:rPr b="1" lang="en-US" sz="1600" spc="-1" strike="noStrike">
                <a:solidFill>
                  <a:srgbClr val="000000"/>
                </a:solidFill>
                <a:latin typeface="DM Sans"/>
                <a:ea typeface="DejaVu Sans"/>
              </a:rPr>
              <a:t>fiche.letsencrypt</a:t>
            </a: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DejaVu Sans"/>
              </a:rPr>
              <a:t> and </a:t>
            </a:r>
            <a:r>
              <a:rPr b="1" lang="en-US" sz="1600" spc="-1" strike="noStrike">
                <a:solidFill>
                  <a:srgbClr val="000000"/>
                </a:solidFill>
                <a:latin typeface="DM Sans"/>
                <a:ea typeface="DejaVu Sans"/>
              </a:rPr>
              <a:t>fiche</a:t>
            </a: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DejaVu Sans"/>
              </a:rPr>
              <a:t> SLS targets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DejaVu Sans"/>
              </a:rPr>
              <a:t>To reiterate: this is a very simple orchestration which barely scratches the surface of what Salt’s orchestration can do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DejaVu Sans"/>
              </a:rPr>
              <a:t>To learn more about Salt’s orchestration support, check the documentation page titled </a:t>
            </a:r>
            <a:r>
              <a:rPr b="1" lang="en-US" sz="1600" spc="-1" strike="noStrike">
                <a:solidFill>
                  <a:srgbClr val="000000"/>
                </a:solidFill>
                <a:latin typeface="DM Sans"/>
                <a:ea typeface="DejaVu Sans"/>
              </a:rPr>
              <a:t>Orchestrate Runner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0" name="TextBox 26"/>
          <p:cNvSpPr/>
          <p:nvPr/>
        </p:nvSpPr>
        <p:spPr>
          <a:xfrm>
            <a:off x="6255360" y="1802160"/>
            <a:ext cx="5125680" cy="32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0e2d9"/>
                </a:solidFill>
                <a:latin typeface="Courier New"/>
                <a:ea typeface="DejaVu Sans"/>
              </a:rPr>
              <a:t>get_ssl_cert: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0e2d9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f0e2d9"/>
                </a:solidFill>
                <a:latin typeface="Courier New"/>
                <a:ea typeface="DejaVu Sans"/>
              </a:rPr>
              <a:t>salt.function: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0e2d9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f0e2d9"/>
                </a:solidFill>
                <a:latin typeface="Courier New"/>
                <a:ea typeface="DejaVu Sans"/>
              </a:rPr>
              <a:t>- name: state.apply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0e2d9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f0e2d9"/>
                </a:solidFill>
                <a:latin typeface="Courier New"/>
                <a:ea typeface="DejaVu Sans"/>
              </a:rPr>
              <a:t>- tgt: fichedemo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0e2d9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f0e2d9"/>
                </a:solidFill>
                <a:latin typeface="Courier New"/>
                <a:ea typeface="DejaVu Sans"/>
              </a:rPr>
              <a:t>- arg: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0e2d9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f0e2d9"/>
                </a:solidFill>
                <a:latin typeface="Courier New"/>
                <a:ea typeface="DejaVu Sans"/>
              </a:rPr>
              <a:t>- fiche.letsencrypt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0e2d9"/>
                </a:solidFill>
                <a:latin typeface="Courier New"/>
                <a:ea typeface="DejaVu Sans"/>
              </a:rPr>
              <a:t>run_app: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0e2d9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f0e2d9"/>
                </a:solidFill>
                <a:latin typeface="Courier New"/>
                <a:ea typeface="DejaVu Sans"/>
              </a:rPr>
              <a:t>salt.function: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0e2d9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f0e2d9"/>
                </a:solidFill>
                <a:latin typeface="Courier New"/>
                <a:ea typeface="DejaVu Sans"/>
              </a:rPr>
              <a:t>- name: state.apply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0e2d9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f0e2d9"/>
                </a:solidFill>
                <a:latin typeface="Courier New"/>
                <a:ea typeface="DejaVu Sans"/>
              </a:rPr>
              <a:t>- tgt: fichedemo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0e2d9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f0e2d9"/>
                </a:solidFill>
                <a:latin typeface="Courier New"/>
                <a:ea typeface="DejaVu Sans"/>
              </a:rPr>
              <a:t>- arg: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0e2d9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f0e2d9"/>
                </a:solidFill>
                <a:latin typeface="Courier New"/>
                <a:ea typeface="DejaVu Sans"/>
              </a:rPr>
              <a:t>- fiche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" name="Straight Connector 9"/>
          <p:cNvSpPr/>
          <p:nvPr/>
        </p:nvSpPr>
        <p:spPr>
          <a:xfrm>
            <a:off x="341640" y="6413760"/>
            <a:ext cx="5373360" cy="360"/>
          </a:xfrm>
          <a:prstGeom prst="line">
            <a:avLst/>
          </a:prstGeom>
          <a:ln w="28440">
            <a:solidFill>
              <a:srgbClr val="00b4a2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"/>
          <p:cNvPicPr/>
          <p:nvPr/>
        </p:nvPicPr>
        <p:blipFill>
          <a:blip r:embed="rId1">
            <a:alphaModFix amt="55000"/>
          </a:blip>
          <a:srcRect l="0" t="0" r="11111" b="0"/>
          <a:stretch/>
        </p:blipFill>
        <p:spPr>
          <a:xfrm>
            <a:off x="0" y="0"/>
            <a:ext cx="6095160" cy="6857280"/>
          </a:xfrm>
          <a:prstGeom prst="rect">
            <a:avLst/>
          </a:prstGeom>
          <a:ln w="0">
            <a:noFill/>
          </a:ln>
        </p:spPr>
      </p:pic>
      <p:sp>
        <p:nvSpPr>
          <p:cNvPr id="103" name="TextBox 7"/>
          <p:cNvSpPr/>
          <p:nvPr/>
        </p:nvSpPr>
        <p:spPr>
          <a:xfrm>
            <a:off x="6414120" y="974160"/>
            <a:ext cx="54259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0e2d9"/>
                </a:solidFill>
                <a:latin typeface="DM Sans"/>
                <a:ea typeface="DejaVu Sans"/>
              </a:rPr>
              <a:t>Erik Johnson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4" name="TextBox 8"/>
          <p:cNvSpPr/>
          <p:nvPr/>
        </p:nvSpPr>
        <p:spPr>
          <a:xfrm>
            <a:off x="6446160" y="1774800"/>
            <a:ext cx="540864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0e2d9"/>
                </a:solidFill>
                <a:latin typeface="DM Sans"/>
                <a:ea typeface="DejaVu Sans"/>
              </a:rPr>
              <a:t>LEAD NETWORK AUTOMATION ENGINEER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f0e2d9"/>
                </a:solidFill>
                <a:latin typeface="DM Sans"/>
                <a:ea typeface="DejaVu Sans"/>
              </a:rPr>
              <a:t>Lumen Technologies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TextBox 9"/>
          <p:cNvSpPr/>
          <p:nvPr/>
        </p:nvSpPr>
        <p:spPr>
          <a:xfrm>
            <a:off x="7029720" y="6150600"/>
            <a:ext cx="16106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0e2d9"/>
                </a:solidFill>
                <a:latin typeface="DM Sans"/>
                <a:ea typeface="DejaVu Sans"/>
              </a:rPr>
              <a:t>@terminalmage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6" name="Picture 20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6611400" y="6119640"/>
            <a:ext cx="445680" cy="365040"/>
          </a:xfrm>
          <a:prstGeom prst="rect">
            <a:avLst/>
          </a:prstGeom>
          <a:ln w="0">
            <a:noFill/>
          </a:ln>
        </p:spPr>
      </p:pic>
      <p:sp>
        <p:nvSpPr>
          <p:cNvPr id="107" name="Straight Connector 22"/>
          <p:cNvSpPr/>
          <p:nvPr/>
        </p:nvSpPr>
        <p:spPr>
          <a:xfrm>
            <a:off x="6611040" y="5626080"/>
            <a:ext cx="5037480" cy="360"/>
          </a:xfrm>
          <a:prstGeom prst="line">
            <a:avLst/>
          </a:prstGeom>
          <a:ln w="28440">
            <a:solidFill>
              <a:srgbClr val="f0e2d9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1195920" y="1626480"/>
            <a:ext cx="3604680" cy="3604680"/>
          </a:xfrm>
          <a:prstGeom prst="rect">
            <a:avLst/>
          </a:prstGeom>
          <a:ln w="0">
            <a:noFill/>
          </a:ln>
        </p:spPr>
      </p:pic>
      <p:sp>
        <p:nvSpPr>
          <p:cNvPr id="109" name="TextBox 4"/>
          <p:cNvSpPr/>
          <p:nvPr/>
        </p:nvSpPr>
        <p:spPr>
          <a:xfrm>
            <a:off x="6522840" y="3018960"/>
            <a:ext cx="526176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0e2d9"/>
                </a:solidFill>
                <a:latin typeface="DM Sans"/>
                <a:ea typeface="DejaVu Sans"/>
              </a:rPr>
              <a:t>View the SLS files for this demo at: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 u="sng">
                <a:solidFill>
                  <a:srgbClr val="0000ff"/>
                </a:solidFill>
                <a:uFillTx/>
                <a:latin typeface="DM Sans"/>
                <a:ea typeface="DejaVu Sans"/>
                <a:hlinkClick r:id="rId4"/>
              </a:rPr>
              <a:t>https://github.com/terminalmage/saltconf21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Application>LibreOffice/7.1.5.2$Linux_X86_64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2021-09-10T14:50:15Z</dcterms:created>
  <dc:creator>Emma Shipley</dc:creator>
  <dc:description/>
  <dc:language>en-US</dc:language>
  <cp:lastModifiedBy/>
  <dcterms:modified xsi:type="dcterms:W3CDTF">2021-11-04T07:56:52Z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12</vt:r8>
  </property>
  <property fmtid="{D5CDD505-2E9C-101B-9397-08002B2CF9AE}" pid="3" name="PresentationFormat">
    <vt:lpwstr>Widescreen</vt:lpwstr>
  </property>
  <property fmtid="{D5CDD505-2E9C-101B-9397-08002B2CF9AE}" pid="4" name="Slides">
    <vt:r8>18</vt:r8>
  </property>
</Properties>
</file>