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59" d="100"/>
          <a:sy n="159" d="100"/>
        </p:scale>
        <p:origin x="15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809AE8-458D-4AE2-B1B1-FF99D94A6BC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D2A54D-CC64-4899-9DD1-0FEBCCB7E0D2}">
      <dgm:prSet/>
      <dgm:spPr/>
      <dgm:t>
        <a:bodyPr/>
        <a:lstStyle/>
        <a:p>
          <a:r>
            <a:rPr lang="en-US" baseline="0"/>
            <a:t>1: The product owner defines the product backlog</a:t>
          </a:r>
          <a:endParaRPr lang="en-US"/>
        </a:p>
      </dgm:t>
    </dgm:pt>
    <dgm:pt modelId="{30CBB331-4FB3-42F4-BFF1-46819BDDF2F0}" type="parTrans" cxnId="{5C9F871C-5C88-43CC-8E06-6837E5DB3654}">
      <dgm:prSet/>
      <dgm:spPr/>
      <dgm:t>
        <a:bodyPr/>
        <a:lstStyle/>
        <a:p>
          <a:endParaRPr lang="en-US"/>
        </a:p>
      </dgm:t>
    </dgm:pt>
    <dgm:pt modelId="{F455A45C-4BD7-47C4-A35F-913515143359}" type="sibTrans" cxnId="{5C9F871C-5C88-43CC-8E06-6837E5DB3654}">
      <dgm:prSet/>
      <dgm:spPr/>
      <dgm:t>
        <a:bodyPr/>
        <a:lstStyle/>
        <a:p>
          <a:endParaRPr lang="en-US"/>
        </a:p>
      </dgm:t>
    </dgm:pt>
    <dgm:pt modelId="{7AE232E0-4CAF-4FF9-83C2-9905EC6D6FFF}">
      <dgm:prSet/>
      <dgm:spPr/>
      <dgm:t>
        <a:bodyPr/>
        <a:lstStyle/>
        <a:p>
          <a:r>
            <a:rPr lang="en-US" baseline="0"/>
            <a:t>2: A sprint planning meeting is held to define the sprint backlog, which is a list of the task that will be completed during the sprint based on the time allotted and the importance of each task.</a:t>
          </a:r>
          <a:endParaRPr lang="en-US"/>
        </a:p>
      </dgm:t>
    </dgm:pt>
    <dgm:pt modelId="{780EDD5D-9478-4D32-9215-2D36364D878F}" type="parTrans" cxnId="{C85557D7-F6B5-4851-A748-A2AE5C722924}">
      <dgm:prSet/>
      <dgm:spPr/>
      <dgm:t>
        <a:bodyPr/>
        <a:lstStyle/>
        <a:p>
          <a:endParaRPr lang="en-US"/>
        </a:p>
      </dgm:t>
    </dgm:pt>
    <dgm:pt modelId="{FD3F39AB-2E08-4810-BBFC-CBA53FEA100F}" type="sibTrans" cxnId="{C85557D7-F6B5-4851-A748-A2AE5C722924}">
      <dgm:prSet/>
      <dgm:spPr/>
      <dgm:t>
        <a:bodyPr/>
        <a:lstStyle/>
        <a:p>
          <a:endParaRPr lang="en-US"/>
        </a:p>
      </dgm:t>
    </dgm:pt>
    <dgm:pt modelId="{6AC8F728-5977-49CF-B234-F01F81016B42}">
      <dgm:prSet/>
      <dgm:spPr/>
      <dgm:t>
        <a:bodyPr/>
        <a:lstStyle/>
        <a:p>
          <a:r>
            <a:rPr lang="en-US" baseline="0"/>
            <a:t>3: The sprint begins, and each task is removed from the backlog as it is completed.</a:t>
          </a:r>
          <a:endParaRPr lang="en-US"/>
        </a:p>
      </dgm:t>
    </dgm:pt>
    <dgm:pt modelId="{87F11013-AA3D-4548-AFB7-82426232BE83}" type="parTrans" cxnId="{056F235F-628D-458B-B3DB-F66EF7174BC3}">
      <dgm:prSet/>
      <dgm:spPr/>
      <dgm:t>
        <a:bodyPr/>
        <a:lstStyle/>
        <a:p>
          <a:endParaRPr lang="en-US"/>
        </a:p>
      </dgm:t>
    </dgm:pt>
    <dgm:pt modelId="{A7BA0798-B47F-4C7B-9043-A6A988216761}" type="sibTrans" cxnId="{056F235F-628D-458B-B3DB-F66EF7174BC3}">
      <dgm:prSet/>
      <dgm:spPr/>
      <dgm:t>
        <a:bodyPr/>
        <a:lstStyle/>
        <a:p>
          <a:endParaRPr lang="en-US"/>
        </a:p>
      </dgm:t>
    </dgm:pt>
    <dgm:pt modelId="{97122763-F8E7-40D8-A159-69AD8E5E4366}">
      <dgm:prSet/>
      <dgm:spPr/>
      <dgm:t>
        <a:bodyPr/>
        <a:lstStyle/>
        <a:p>
          <a:r>
            <a:rPr lang="en-US" baseline="0"/>
            <a:t>4: After the sprint is complete, a sprint review and sprint retrospective are held to evaluate the sprint, recognize successes, and make changes as necessary to improve the next sprint.</a:t>
          </a:r>
          <a:endParaRPr lang="en-US"/>
        </a:p>
      </dgm:t>
    </dgm:pt>
    <dgm:pt modelId="{3528BA54-BD24-4939-B0DD-739F41A8236D}" type="parTrans" cxnId="{4783ED3E-8465-4377-B499-7AE1E2686820}">
      <dgm:prSet/>
      <dgm:spPr/>
      <dgm:t>
        <a:bodyPr/>
        <a:lstStyle/>
        <a:p>
          <a:endParaRPr lang="en-US"/>
        </a:p>
      </dgm:t>
    </dgm:pt>
    <dgm:pt modelId="{BB330A0A-9EBB-45E0-B6C8-14ED5F7F52D9}" type="sibTrans" cxnId="{4783ED3E-8465-4377-B499-7AE1E2686820}">
      <dgm:prSet/>
      <dgm:spPr/>
      <dgm:t>
        <a:bodyPr/>
        <a:lstStyle/>
        <a:p>
          <a:endParaRPr lang="en-US"/>
        </a:p>
      </dgm:t>
    </dgm:pt>
    <dgm:pt modelId="{49498EFC-9ACE-4F00-90B0-BF5DEA8F685A}" type="pres">
      <dgm:prSet presAssocID="{A0809AE8-458D-4AE2-B1B1-FF99D94A6BC4}" presName="root" presStyleCnt="0">
        <dgm:presLayoutVars>
          <dgm:dir/>
          <dgm:resizeHandles val="exact"/>
        </dgm:presLayoutVars>
      </dgm:prSet>
      <dgm:spPr/>
    </dgm:pt>
    <dgm:pt modelId="{1C1A248D-F2EF-404B-8ECE-1EC9B5ABE643}" type="pres">
      <dgm:prSet presAssocID="{F4D2A54D-CC64-4899-9DD1-0FEBCCB7E0D2}" presName="compNode" presStyleCnt="0"/>
      <dgm:spPr/>
    </dgm:pt>
    <dgm:pt modelId="{49E7F7D8-275F-459E-9FE6-A735A3D03A7E}" type="pres">
      <dgm:prSet presAssocID="{F4D2A54D-CC64-4899-9DD1-0FEBCCB7E0D2}" presName="bgRect" presStyleLbl="bgShp" presStyleIdx="0" presStyleCnt="4"/>
      <dgm:spPr/>
    </dgm:pt>
    <dgm:pt modelId="{71541B0D-5F3C-4291-80B6-E9BF9AEC8342}" type="pres">
      <dgm:prSet presAssocID="{F4D2A54D-CC64-4899-9DD1-0FEBCCB7E0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B4A63D51-054D-4D71-9343-D332C46CA7C2}" type="pres">
      <dgm:prSet presAssocID="{F4D2A54D-CC64-4899-9DD1-0FEBCCB7E0D2}" presName="spaceRect" presStyleCnt="0"/>
      <dgm:spPr/>
    </dgm:pt>
    <dgm:pt modelId="{D71463F8-389D-4DA7-9F41-4D85D839121E}" type="pres">
      <dgm:prSet presAssocID="{F4D2A54D-CC64-4899-9DD1-0FEBCCB7E0D2}" presName="parTx" presStyleLbl="revTx" presStyleIdx="0" presStyleCnt="4">
        <dgm:presLayoutVars>
          <dgm:chMax val="0"/>
          <dgm:chPref val="0"/>
        </dgm:presLayoutVars>
      </dgm:prSet>
      <dgm:spPr/>
    </dgm:pt>
    <dgm:pt modelId="{9C124FB4-D404-46AB-BE5D-4E73B0D00698}" type="pres">
      <dgm:prSet presAssocID="{F455A45C-4BD7-47C4-A35F-913515143359}" presName="sibTrans" presStyleCnt="0"/>
      <dgm:spPr/>
    </dgm:pt>
    <dgm:pt modelId="{5F40F000-0E75-4856-AC91-6CC68B6C86F6}" type="pres">
      <dgm:prSet presAssocID="{7AE232E0-4CAF-4FF9-83C2-9905EC6D6FFF}" presName="compNode" presStyleCnt="0"/>
      <dgm:spPr/>
    </dgm:pt>
    <dgm:pt modelId="{2F0159E8-CB32-40D0-BE04-BAA658AF888C}" type="pres">
      <dgm:prSet presAssocID="{7AE232E0-4CAF-4FF9-83C2-9905EC6D6FFF}" presName="bgRect" presStyleLbl="bgShp" presStyleIdx="1" presStyleCnt="4"/>
      <dgm:spPr/>
    </dgm:pt>
    <dgm:pt modelId="{FA928CDF-207D-4B31-80D8-3B41EA3A67FB}" type="pres">
      <dgm:prSet presAssocID="{7AE232E0-4CAF-4FF9-83C2-9905EC6D6F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9BA1246B-57F1-4550-9E91-AD2865D06D3E}" type="pres">
      <dgm:prSet presAssocID="{7AE232E0-4CAF-4FF9-83C2-9905EC6D6FFF}" presName="spaceRect" presStyleCnt="0"/>
      <dgm:spPr/>
    </dgm:pt>
    <dgm:pt modelId="{0AA0FF29-D0B8-4957-BAAB-1DF37B5DF79E}" type="pres">
      <dgm:prSet presAssocID="{7AE232E0-4CAF-4FF9-83C2-9905EC6D6FFF}" presName="parTx" presStyleLbl="revTx" presStyleIdx="1" presStyleCnt="4">
        <dgm:presLayoutVars>
          <dgm:chMax val="0"/>
          <dgm:chPref val="0"/>
        </dgm:presLayoutVars>
      </dgm:prSet>
      <dgm:spPr/>
    </dgm:pt>
    <dgm:pt modelId="{DBEB74AD-3839-48D5-B734-2219DFD18976}" type="pres">
      <dgm:prSet presAssocID="{FD3F39AB-2E08-4810-BBFC-CBA53FEA100F}" presName="sibTrans" presStyleCnt="0"/>
      <dgm:spPr/>
    </dgm:pt>
    <dgm:pt modelId="{46722217-DD77-4099-87AE-83C39C5FFAC3}" type="pres">
      <dgm:prSet presAssocID="{6AC8F728-5977-49CF-B234-F01F81016B42}" presName="compNode" presStyleCnt="0"/>
      <dgm:spPr/>
    </dgm:pt>
    <dgm:pt modelId="{19CB079B-9CE4-416F-82F1-FC132F3A7997}" type="pres">
      <dgm:prSet presAssocID="{6AC8F728-5977-49CF-B234-F01F81016B42}" presName="bgRect" presStyleLbl="bgShp" presStyleIdx="2" presStyleCnt="4"/>
      <dgm:spPr/>
    </dgm:pt>
    <dgm:pt modelId="{86FCC557-D6F1-4D9B-ADDD-3B663BCFA468}" type="pres">
      <dgm:prSet presAssocID="{6AC8F728-5977-49CF-B234-F01F81016B4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awl"/>
        </a:ext>
      </dgm:extLst>
    </dgm:pt>
    <dgm:pt modelId="{E371916C-AE09-4334-ACC3-F81199B1F8A7}" type="pres">
      <dgm:prSet presAssocID="{6AC8F728-5977-49CF-B234-F01F81016B42}" presName="spaceRect" presStyleCnt="0"/>
      <dgm:spPr/>
    </dgm:pt>
    <dgm:pt modelId="{AC66E04F-0C82-407A-8A38-B2833543DE44}" type="pres">
      <dgm:prSet presAssocID="{6AC8F728-5977-49CF-B234-F01F81016B42}" presName="parTx" presStyleLbl="revTx" presStyleIdx="2" presStyleCnt="4">
        <dgm:presLayoutVars>
          <dgm:chMax val="0"/>
          <dgm:chPref val="0"/>
        </dgm:presLayoutVars>
      </dgm:prSet>
      <dgm:spPr/>
    </dgm:pt>
    <dgm:pt modelId="{F65EDCB4-2CB8-4B20-97E9-AE1F6C001534}" type="pres">
      <dgm:prSet presAssocID="{A7BA0798-B47F-4C7B-9043-A6A988216761}" presName="sibTrans" presStyleCnt="0"/>
      <dgm:spPr/>
    </dgm:pt>
    <dgm:pt modelId="{2C7ABF7A-12EA-48D3-B6FB-A1C2FA449781}" type="pres">
      <dgm:prSet presAssocID="{97122763-F8E7-40D8-A159-69AD8E5E4366}" presName="compNode" presStyleCnt="0"/>
      <dgm:spPr/>
    </dgm:pt>
    <dgm:pt modelId="{29ACA155-F986-4EC0-8969-DCD57BB60BA8}" type="pres">
      <dgm:prSet presAssocID="{97122763-F8E7-40D8-A159-69AD8E5E4366}" presName="bgRect" presStyleLbl="bgShp" presStyleIdx="3" presStyleCnt="4"/>
      <dgm:spPr/>
    </dgm:pt>
    <dgm:pt modelId="{C73A7267-1572-4D7B-84E3-1FE449A4A91D}" type="pres">
      <dgm:prSet presAssocID="{97122763-F8E7-40D8-A159-69AD8E5E43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n"/>
        </a:ext>
      </dgm:extLst>
    </dgm:pt>
    <dgm:pt modelId="{8564B201-FEFC-4FC3-B2EA-C0FE69F6A27F}" type="pres">
      <dgm:prSet presAssocID="{97122763-F8E7-40D8-A159-69AD8E5E4366}" presName="spaceRect" presStyleCnt="0"/>
      <dgm:spPr/>
    </dgm:pt>
    <dgm:pt modelId="{011251E6-DDDE-44A1-B167-4197A8C403B9}" type="pres">
      <dgm:prSet presAssocID="{97122763-F8E7-40D8-A159-69AD8E5E4366}" presName="parTx" presStyleLbl="revTx" presStyleIdx="3" presStyleCnt="4">
        <dgm:presLayoutVars>
          <dgm:chMax val="0"/>
          <dgm:chPref val="0"/>
        </dgm:presLayoutVars>
      </dgm:prSet>
      <dgm:spPr/>
    </dgm:pt>
  </dgm:ptLst>
  <dgm:cxnLst>
    <dgm:cxn modelId="{5C9F871C-5C88-43CC-8E06-6837E5DB3654}" srcId="{A0809AE8-458D-4AE2-B1B1-FF99D94A6BC4}" destId="{F4D2A54D-CC64-4899-9DD1-0FEBCCB7E0D2}" srcOrd="0" destOrd="0" parTransId="{30CBB331-4FB3-42F4-BFF1-46819BDDF2F0}" sibTransId="{F455A45C-4BD7-47C4-A35F-913515143359}"/>
    <dgm:cxn modelId="{DF7A2D23-36E3-43FC-92B9-A128E7708D2C}" type="presOf" srcId="{F4D2A54D-CC64-4899-9DD1-0FEBCCB7E0D2}" destId="{D71463F8-389D-4DA7-9F41-4D85D839121E}" srcOrd="0" destOrd="0" presId="urn:microsoft.com/office/officeart/2018/2/layout/IconVerticalSolidList"/>
    <dgm:cxn modelId="{4783ED3E-8465-4377-B499-7AE1E2686820}" srcId="{A0809AE8-458D-4AE2-B1B1-FF99D94A6BC4}" destId="{97122763-F8E7-40D8-A159-69AD8E5E4366}" srcOrd="3" destOrd="0" parTransId="{3528BA54-BD24-4939-B0DD-739F41A8236D}" sibTransId="{BB330A0A-9EBB-45E0-B6C8-14ED5F7F52D9}"/>
    <dgm:cxn modelId="{056F235F-628D-458B-B3DB-F66EF7174BC3}" srcId="{A0809AE8-458D-4AE2-B1B1-FF99D94A6BC4}" destId="{6AC8F728-5977-49CF-B234-F01F81016B42}" srcOrd="2" destOrd="0" parTransId="{87F11013-AA3D-4548-AFB7-82426232BE83}" sibTransId="{A7BA0798-B47F-4C7B-9043-A6A988216761}"/>
    <dgm:cxn modelId="{464D0690-6B9F-4CD3-854A-BDC5E4DF582E}" type="presOf" srcId="{A0809AE8-458D-4AE2-B1B1-FF99D94A6BC4}" destId="{49498EFC-9ACE-4F00-90B0-BF5DEA8F685A}" srcOrd="0" destOrd="0" presId="urn:microsoft.com/office/officeart/2018/2/layout/IconVerticalSolidList"/>
    <dgm:cxn modelId="{C164D7A5-1292-4206-B73F-69A7AB52F18C}" type="presOf" srcId="{97122763-F8E7-40D8-A159-69AD8E5E4366}" destId="{011251E6-DDDE-44A1-B167-4197A8C403B9}" srcOrd="0" destOrd="0" presId="urn:microsoft.com/office/officeart/2018/2/layout/IconVerticalSolidList"/>
    <dgm:cxn modelId="{AF577EC2-566A-4E87-BBCA-7B33B6B739D0}" type="presOf" srcId="{6AC8F728-5977-49CF-B234-F01F81016B42}" destId="{AC66E04F-0C82-407A-8A38-B2833543DE44}" srcOrd="0" destOrd="0" presId="urn:microsoft.com/office/officeart/2018/2/layout/IconVerticalSolidList"/>
    <dgm:cxn modelId="{C85557D7-F6B5-4851-A748-A2AE5C722924}" srcId="{A0809AE8-458D-4AE2-B1B1-FF99D94A6BC4}" destId="{7AE232E0-4CAF-4FF9-83C2-9905EC6D6FFF}" srcOrd="1" destOrd="0" parTransId="{780EDD5D-9478-4D32-9215-2D36364D878F}" sibTransId="{FD3F39AB-2E08-4810-BBFC-CBA53FEA100F}"/>
    <dgm:cxn modelId="{4C87A7EC-5229-495A-9ECF-FFEE2DD2AA74}" type="presOf" srcId="{7AE232E0-4CAF-4FF9-83C2-9905EC6D6FFF}" destId="{0AA0FF29-D0B8-4957-BAAB-1DF37B5DF79E}" srcOrd="0" destOrd="0" presId="urn:microsoft.com/office/officeart/2018/2/layout/IconVerticalSolidList"/>
    <dgm:cxn modelId="{D7C27B86-94BD-4AB3-A183-A1B442DFB1FD}" type="presParOf" srcId="{49498EFC-9ACE-4F00-90B0-BF5DEA8F685A}" destId="{1C1A248D-F2EF-404B-8ECE-1EC9B5ABE643}" srcOrd="0" destOrd="0" presId="urn:microsoft.com/office/officeart/2018/2/layout/IconVerticalSolidList"/>
    <dgm:cxn modelId="{A80BB446-C068-4DBD-99C2-53E42DB095B4}" type="presParOf" srcId="{1C1A248D-F2EF-404B-8ECE-1EC9B5ABE643}" destId="{49E7F7D8-275F-459E-9FE6-A735A3D03A7E}" srcOrd="0" destOrd="0" presId="urn:microsoft.com/office/officeart/2018/2/layout/IconVerticalSolidList"/>
    <dgm:cxn modelId="{2F48D600-D966-4A04-8173-AB6A50622129}" type="presParOf" srcId="{1C1A248D-F2EF-404B-8ECE-1EC9B5ABE643}" destId="{71541B0D-5F3C-4291-80B6-E9BF9AEC8342}" srcOrd="1" destOrd="0" presId="urn:microsoft.com/office/officeart/2018/2/layout/IconVerticalSolidList"/>
    <dgm:cxn modelId="{CEC5C490-5B23-4339-95C7-C28CEBF3D1E0}" type="presParOf" srcId="{1C1A248D-F2EF-404B-8ECE-1EC9B5ABE643}" destId="{B4A63D51-054D-4D71-9343-D332C46CA7C2}" srcOrd="2" destOrd="0" presId="urn:microsoft.com/office/officeart/2018/2/layout/IconVerticalSolidList"/>
    <dgm:cxn modelId="{81C802E0-099C-48FB-986C-621AFBE0349F}" type="presParOf" srcId="{1C1A248D-F2EF-404B-8ECE-1EC9B5ABE643}" destId="{D71463F8-389D-4DA7-9F41-4D85D839121E}" srcOrd="3" destOrd="0" presId="urn:microsoft.com/office/officeart/2018/2/layout/IconVerticalSolidList"/>
    <dgm:cxn modelId="{2739981C-652C-4BE0-BD5C-E16BE25E5BD9}" type="presParOf" srcId="{49498EFC-9ACE-4F00-90B0-BF5DEA8F685A}" destId="{9C124FB4-D404-46AB-BE5D-4E73B0D00698}" srcOrd="1" destOrd="0" presId="urn:microsoft.com/office/officeart/2018/2/layout/IconVerticalSolidList"/>
    <dgm:cxn modelId="{383DC7BF-9C35-4350-B0C3-16DCEBF2C6FB}" type="presParOf" srcId="{49498EFC-9ACE-4F00-90B0-BF5DEA8F685A}" destId="{5F40F000-0E75-4856-AC91-6CC68B6C86F6}" srcOrd="2" destOrd="0" presId="urn:microsoft.com/office/officeart/2018/2/layout/IconVerticalSolidList"/>
    <dgm:cxn modelId="{A3650A2C-AA84-4647-B303-D5629462892D}" type="presParOf" srcId="{5F40F000-0E75-4856-AC91-6CC68B6C86F6}" destId="{2F0159E8-CB32-40D0-BE04-BAA658AF888C}" srcOrd="0" destOrd="0" presId="urn:microsoft.com/office/officeart/2018/2/layout/IconVerticalSolidList"/>
    <dgm:cxn modelId="{3A7E7B48-7C01-42FC-B8B7-BAA3C124D96E}" type="presParOf" srcId="{5F40F000-0E75-4856-AC91-6CC68B6C86F6}" destId="{FA928CDF-207D-4B31-80D8-3B41EA3A67FB}" srcOrd="1" destOrd="0" presId="urn:microsoft.com/office/officeart/2018/2/layout/IconVerticalSolidList"/>
    <dgm:cxn modelId="{DF26C4FB-431F-43FB-B6A6-E22752BB6504}" type="presParOf" srcId="{5F40F000-0E75-4856-AC91-6CC68B6C86F6}" destId="{9BA1246B-57F1-4550-9E91-AD2865D06D3E}" srcOrd="2" destOrd="0" presId="urn:microsoft.com/office/officeart/2018/2/layout/IconVerticalSolidList"/>
    <dgm:cxn modelId="{A22603E4-F599-4787-9BBD-9368A7E9CCCF}" type="presParOf" srcId="{5F40F000-0E75-4856-AC91-6CC68B6C86F6}" destId="{0AA0FF29-D0B8-4957-BAAB-1DF37B5DF79E}" srcOrd="3" destOrd="0" presId="urn:microsoft.com/office/officeart/2018/2/layout/IconVerticalSolidList"/>
    <dgm:cxn modelId="{58D274D9-649E-45B7-8861-42BFA2B380DB}" type="presParOf" srcId="{49498EFC-9ACE-4F00-90B0-BF5DEA8F685A}" destId="{DBEB74AD-3839-48D5-B734-2219DFD18976}" srcOrd="3" destOrd="0" presId="urn:microsoft.com/office/officeart/2018/2/layout/IconVerticalSolidList"/>
    <dgm:cxn modelId="{4E25B207-DE05-41F0-9C15-6B4787F3A7A1}" type="presParOf" srcId="{49498EFC-9ACE-4F00-90B0-BF5DEA8F685A}" destId="{46722217-DD77-4099-87AE-83C39C5FFAC3}" srcOrd="4" destOrd="0" presId="urn:microsoft.com/office/officeart/2018/2/layout/IconVerticalSolidList"/>
    <dgm:cxn modelId="{237ADA39-AD9E-4421-BC59-ADC4D8ED1DD7}" type="presParOf" srcId="{46722217-DD77-4099-87AE-83C39C5FFAC3}" destId="{19CB079B-9CE4-416F-82F1-FC132F3A7997}" srcOrd="0" destOrd="0" presId="urn:microsoft.com/office/officeart/2018/2/layout/IconVerticalSolidList"/>
    <dgm:cxn modelId="{8BA760C4-501D-4AF9-8DC8-4275477F842A}" type="presParOf" srcId="{46722217-DD77-4099-87AE-83C39C5FFAC3}" destId="{86FCC557-D6F1-4D9B-ADDD-3B663BCFA468}" srcOrd="1" destOrd="0" presId="urn:microsoft.com/office/officeart/2018/2/layout/IconVerticalSolidList"/>
    <dgm:cxn modelId="{4D790A2B-00AB-41A7-A3F5-1DA11E4F0DB4}" type="presParOf" srcId="{46722217-DD77-4099-87AE-83C39C5FFAC3}" destId="{E371916C-AE09-4334-ACC3-F81199B1F8A7}" srcOrd="2" destOrd="0" presId="urn:microsoft.com/office/officeart/2018/2/layout/IconVerticalSolidList"/>
    <dgm:cxn modelId="{EA5412FF-0858-4B99-B17A-4B1862A3AFD7}" type="presParOf" srcId="{46722217-DD77-4099-87AE-83C39C5FFAC3}" destId="{AC66E04F-0C82-407A-8A38-B2833543DE44}" srcOrd="3" destOrd="0" presId="urn:microsoft.com/office/officeart/2018/2/layout/IconVerticalSolidList"/>
    <dgm:cxn modelId="{30EA800E-BE0A-4F21-8F41-AC5D501B433E}" type="presParOf" srcId="{49498EFC-9ACE-4F00-90B0-BF5DEA8F685A}" destId="{F65EDCB4-2CB8-4B20-97E9-AE1F6C001534}" srcOrd="5" destOrd="0" presId="urn:microsoft.com/office/officeart/2018/2/layout/IconVerticalSolidList"/>
    <dgm:cxn modelId="{4C639A9A-3785-4CE3-AED0-1CDEE9AAACF4}" type="presParOf" srcId="{49498EFC-9ACE-4F00-90B0-BF5DEA8F685A}" destId="{2C7ABF7A-12EA-48D3-B6FB-A1C2FA449781}" srcOrd="6" destOrd="0" presId="urn:microsoft.com/office/officeart/2018/2/layout/IconVerticalSolidList"/>
    <dgm:cxn modelId="{D113A36E-5E1B-4D52-8389-D1E7125AA59B}" type="presParOf" srcId="{2C7ABF7A-12EA-48D3-B6FB-A1C2FA449781}" destId="{29ACA155-F986-4EC0-8969-DCD57BB60BA8}" srcOrd="0" destOrd="0" presId="urn:microsoft.com/office/officeart/2018/2/layout/IconVerticalSolidList"/>
    <dgm:cxn modelId="{69E5F09B-4951-4D73-A6F9-B86824F33760}" type="presParOf" srcId="{2C7ABF7A-12EA-48D3-B6FB-A1C2FA449781}" destId="{C73A7267-1572-4D7B-84E3-1FE449A4A91D}" srcOrd="1" destOrd="0" presId="urn:microsoft.com/office/officeart/2018/2/layout/IconVerticalSolidList"/>
    <dgm:cxn modelId="{88F57C41-C3EA-4FF5-B66E-73058DF5AE91}" type="presParOf" srcId="{2C7ABF7A-12EA-48D3-B6FB-A1C2FA449781}" destId="{8564B201-FEFC-4FC3-B2EA-C0FE69F6A27F}" srcOrd="2" destOrd="0" presId="urn:microsoft.com/office/officeart/2018/2/layout/IconVerticalSolidList"/>
    <dgm:cxn modelId="{379C33EE-E6B4-4F1E-AE49-720D966171CF}" type="presParOf" srcId="{2C7ABF7A-12EA-48D3-B6FB-A1C2FA449781}" destId="{011251E6-DDDE-44A1-B167-4197A8C403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2FA866-F845-44FF-9ACD-8CC7F9870EF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CF496F-AA59-4A30-8B97-767CDAA6F2BE}">
      <dgm:prSet/>
      <dgm:spPr/>
      <dgm:t>
        <a:bodyPr/>
        <a:lstStyle/>
        <a:p>
          <a:r>
            <a:rPr lang="en-US" baseline="0"/>
            <a:t>When to Choose Waterfall: The project has a very small amount of uncertainty. Most of the tasks that will need to be completed for this project to be successful are understood from the beginning. There is a need for a well-defined contract to be used between the customer and the solution developer. There is plenty of time to get this project finished.</a:t>
          </a:r>
          <a:endParaRPr lang="en-US"/>
        </a:p>
      </dgm:t>
    </dgm:pt>
    <dgm:pt modelId="{F8A88995-3A69-49FE-89A3-C524EA02076C}" type="parTrans" cxnId="{F38B4B78-7673-4FFC-9CC1-1C676774931F}">
      <dgm:prSet/>
      <dgm:spPr/>
      <dgm:t>
        <a:bodyPr/>
        <a:lstStyle/>
        <a:p>
          <a:endParaRPr lang="en-US"/>
        </a:p>
      </dgm:t>
    </dgm:pt>
    <dgm:pt modelId="{82C36207-4EB4-4360-8648-767595B49E62}" type="sibTrans" cxnId="{F38B4B78-7673-4FFC-9CC1-1C676774931F}">
      <dgm:prSet/>
      <dgm:spPr/>
      <dgm:t>
        <a:bodyPr/>
        <a:lstStyle/>
        <a:p>
          <a:endParaRPr lang="en-US"/>
        </a:p>
      </dgm:t>
    </dgm:pt>
    <dgm:pt modelId="{38E7B513-2E60-4DA2-ADEC-5A155377AD3D}">
      <dgm:prSet/>
      <dgm:spPr/>
      <dgm:t>
        <a:bodyPr/>
        <a:lstStyle/>
        <a:p>
          <a:r>
            <a:rPr lang="en-US" baseline="0"/>
            <a:t>When to Choose Agile: There is a moderate to high degree of uncertainty in this project. Change is an expected part of this project. The customer is willing to have a relationship with the solution developer during this process where communication and change will be necessary. This project must be completed quickly.</a:t>
          </a:r>
          <a:endParaRPr lang="en-US"/>
        </a:p>
      </dgm:t>
    </dgm:pt>
    <dgm:pt modelId="{AFE57BA7-57CF-4E4E-96CE-D65668790374}" type="parTrans" cxnId="{D0252466-68EC-45E7-AB92-B2A992B0091F}">
      <dgm:prSet/>
      <dgm:spPr/>
      <dgm:t>
        <a:bodyPr/>
        <a:lstStyle/>
        <a:p>
          <a:endParaRPr lang="en-US"/>
        </a:p>
      </dgm:t>
    </dgm:pt>
    <dgm:pt modelId="{F9A5FEDE-FC68-4190-980A-063A6D42DCBB}" type="sibTrans" cxnId="{D0252466-68EC-45E7-AB92-B2A992B0091F}">
      <dgm:prSet/>
      <dgm:spPr/>
      <dgm:t>
        <a:bodyPr/>
        <a:lstStyle/>
        <a:p>
          <a:endParaRPr lang="en-US"/>
        </a:p>
      </dgm:t>
    </dgm:pt>
    <dgm:pt modelId="{E16BEEB8-589C-4335-A51B-7D52F2B5577C}" type="pres">
      <dgm:prSet presAssocID="{D22FA866-F845-44FF-9ACD-8CC7F9870EFD}" presName="root" presStyleCnt="0">
        <dgm:presLayoutVars>
          <dgm:dir/>
          <dgm:resizeHandles val="exact"/>
        </dgm:presLayoutVars>
      </dgm:prSet>
      <dgm:spPr/>
    </dgm:pt>
    <dgm:pt modelId="{24830757-A824-4578-B570-053F6E923A03}" type="pres">
      <dgm:prSet presAssocID="{C7CF496F-AA59-4A30-8B97-767CDAA6F2BE}" presName="compNode" presStyleCnt="0"/>
      <dgm:spPr/>
    </dgm:pt>
    <dgm:pt modelId="{BB1DDDE5-F2D9-46F7-ADB7-51741BA30B8B}" type="pres">
      <dgm:prSet presAssocID="{C7CF496F-AA59-4A30-8B97-767CDAA6F2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terfall scene"/>
        </a:ext>
      </dgm:extLst>
    </dgm:pt>
    <dgm:pt modelId="{CB1F2073-8FF5-4CAC-9DA9-5546860CE569}" type="pres">
      <dgm:prSet presAssocID="{C7CF496F-AA59-4A30-8B97-767CDAA6F2BE}" presName="spaceRect" presStyleCnt="0"/>
      <dgm:spPr/>
    </dgm:pt>
    <dgm:pt modelId="{4BDFDAA6-F1E7-42ED-AB55-F9416E809E78}" type="pres">
      <dgm:prSet presAssocID="{C7CF496F-AA59-4A30-8B97-767CDAA6F2BE}" presName="textRect" presStyleLbl="revTx" presStyleIdx="0" presStyleCnt="2">
        <dgm:presLayoutVars>
          <dgm:chMax val="1"/>
          <dgm:chPref val="1"/>
        </dgm:presLayoutVars>
      </dgm:prSet>
      <dgm:spPr/>
    </dgm:pt>
    <dgm:pt modelId="{2337FC29-ECA6-43F3-A260-A62C1021D403}" type="pres">
      <dgm:prSet presAssocID="{82C36207-4EB4-4360-8648-767595B49E62}" presName="sibTrans" presStyleCnt="0"/>
      <dgm:spPr/>
    </dgm:pt>
    <dgm:pt modelId="{DBA9FD7F-C2B9-4330-BF12-8C0779C471D0}" type="pres">
      <dgm:prSet presAssocID="{38E7B513-2E60-4DA2-ADEC-5A155377AD3D}" presName="compNode" presStyleCnt="0"/>
      <dgm:spPr/>
    </dgm:pt>
    <dgm:pt modelId="{2D2F2FBB-46C4-4BE8-A169-91DF52D0D14B}" type="pres">
      <dgm:prSet presAssocID="{38E7B513-2E60-4DA2-ADEC-5A155377AD3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A1E28DD-D0C5-4C35-BE34-7086446791BB}" type="pres">
      <dgm:prSet presAssocID="{38E7B513-2E60-4DA2-ADEC-5A155377AD3D}" presName="spaceRect" presStyleCnt="0"/>
      <dgm:spPr/>
    </dgm:pt>
    <dgm:pt modelId="{74E2853D-B5CB-4686-889A-DB2EDC17CD4D}" type="pres">
      <dgm:prSet presAssocID="{38E7B513-2E60-4DA2-ADEC-5A155377AD3D}" presName="textRect" presStyleLbl="revTx" presStyleIdx="1" presStyleCnt="2">
        <dgm:presLayoutVars>
          <dgm:chMax val="1"/>
          <dgm:chPref val="1"/>
        </dgm:presLayoutVars>
      </dgm:prSet>
      <dgm:spPr/>
    </dgm:pt>
  </dgm:ptLst>
  <dgm:cxnLst>
    <dgm:cxn modelId="{ACF8F726-DF8F-4E3C-8B33-0AC8FA83B528}" type="presOf" srcId="{C7CF496F-AA59-4A30-8B97-767CDAA6F2BE}" destId="{4BDFDAA6-F1E7-42ED-AB55-F9416E809E78}" srcOrd="0" destOrd="0" presId="urn:microsoft.com/office/officeart/2018/2/layout/IconLabelList"/>
    <dgm:cxn modelId="{D0252466-68EC-45E7-AB92-B2A992B0091F}" srcId="{D22FA866-F845-44FF-9ACD-8CC7F9870EFD}" destId="{38E7B513-2E60-4DA2-ADEC-5A155377AD3D}" srcOrd="1" destOrd="0" parTransId="{AFE57BA7-57CF-4E4E-96CE-D65668790374}" sibTransId="{F9A5FEDE-FC68-4190-980A-063A6D42DCBB}"/>
    <dgm:cxn modelId="{7BAB6749-C933-4591-A8D2-122F42E4FA4C}" type="presOf" srcId="{38E7B513-2E60-4DA2-ADEC-5A155377AD3D}" destId="{74E2853D-B5CB-4686-889A-DB2EDC17CD4D}" srcOrd="0" destOrd="0" presId="urn:microsoft.com/office/officeart/2018/2/layout/IconLabelList"/>
    <dgm:cxn modelId="{F38B4B78-7673-4FFC-9CC1-1C676774931F}" srcId="{D22FA866-F845-44FF-9ACD-8CC7F9870EFD}" destId="{C7CF496F-AA59-4A30-8B97-767CDAA6F2BE}" srcOrd="0" destOrd="0" parTransId="{F8A88995-3A69-49FE-89A3-C524EA02076C}" sibTransId="{82C36207-4EB4-4360-8648-767595B49E62}"/>
    <dgm:cxn modelId="{70DE43EE-3A92-4F74-9B16-5593FE405E7B}" type="presOf" srcId="{D22FA866-F845-44FF-9ACD-8CC7F9870EFD}" destId="{E16BEEB8-589C-4335-A51B-7D52F2B5577C}" srcOrd="0" destOrd="0" presId="urn:microsoft.com/office/officeart/2018/2/layout/IconLabelList"/>
    <dgm:cxn modelId="{810E5CF7-C357-4B04-81F6-2607C1E9F834}" type="presParOf" srcId="{E16BEEB8-589C-4335-A51B-7D52F2B5577C}" destId="{24830757-A824-4578-B570-053F6E923A03}" srcOrd="0" destOrd="0" presId="urn:microsoft.com/office/officeart/2018/2/layout/IconLabelList"/>
    <dgm:cxn modelId="{08673948-C650-47FE-8159-178CFD8F974D}" type="presParOf" srcId="{24830757-A824-4578-B570-053F6E923A03}" destId="{BB1DDDE5-F2D9-46F7-ADB7-51741BA30B8B}" srcOrd="0" destOrd="0" presId="urn:microsoft.com/office/officeart/2018/2/layout/IconLabelList"/>
    <dgm:cxn modelId="{C6939268-1F5C-4B87-A93F-14F9D3AB6E7A}" type="presParOf" srcId="{24830757-A824-4578-B570-053F6E923A03}" destId="{CB1F2073-8FF5-4CAC-9DA9-5546860CE569}" srcOrd="1" destOrd="0" presId="urn:microsoft.com/office/officeart/2018/2/layout/IconLabelList"/>
    <dgm:cxn modelId="{45AAA703-38DB-4E99-9992-9C93FFD0DC13}" type="presParOf" srcId="{24830757-A824-4578-B570-053F6E923A03}" destId="{4BDFDAA6-F1E7-42ED-AB55-F9416E809E78}" srcOrd="2" destOrd="0" presId="urn:microsoft.com/office/officeart/2018/2/layout/IconLabelList"/>
    <dgm:cxn modelId="{87B6CE9A-195C-49E1-AFB6-F1CAF6C234FE}" type="presParOf" srcId="{E16BEEB8-589C-4335-A51B-7D52F2B5577C}" destId="{2337FC29-ECA6-43F3-A260-A62C1021D403}" srcOrd="1" destOrd="0" presId="urn:microsoft.com/office/officeart/2018/2/layout/IconLabelList"/>
    <dgm:cxn modelId="{0352033C-C157-4F49-86FF-61BE7D92B5A6}" type="presParOf" srcId="{E16BEEB8-589C-4335-A51B-7D52F2B5577C}" destId="{DBA9FD7F-C2B9-4330-BF12-8C0779C471D0}" srcOrd="2" destOrd="0" presId="urn:microsoft.com/office/officeart/2018/2/layout/IconLabelList"/>
    <dgm:cxn modelId="{D8402567-2886-4385-BB43-28DD98786721}" type="presParOf" srcId="{DBA9FD7F-C2B9-4330-BF12-8C0779C471D0}" destId="{2D2F2FBB-46C4-4BE8-A169-91DF52D0D14B}" srcOrd="0" destOrd="0" presId="urn:microsoft.com/office/officeart/2018/2/layout/IconLabelList"/>
    <dgm:cxn modelId="{D9AA662C-488B-4220-837C-24D718B7F2EE}" type="presParOf" srcId="{DBA9FD7F-C2B9-4330-BF12-8C0779C471D0}" destId="{2A1E28DD-D0C5-4C35-BE34-7086446791BB}" srcOrd="1" destOrd="0" presId="urn:microsoft.com/office/officeart/2018/2/layout/IconLabelList"/>
    <dgm:cxn modelId="{2E99978D-C22E-45EC-B117-6379999FCEF0}" type="presParOf" srcId="{DBA9FD7F-C2B9-4330-BF12-8C0779C471D0}" destId="{74E2853D-B5CB-4686-889A-DB2EDC17CD4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7F7D8-275F-459E-9FE6-A735A3D03A7E}">
      <dsp:nvSpPr>
        <dsp:cNvPr id="0" name=""/>
        <dsp:cNvSpPr/>
      </dsp:nvSpPr>
      <dsp:spPr>
        <a:xfrm>
          <a:off x="0" y="2245"/>
          <a:ext cx="6188689" cy="11378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41B0D-5F3C-4291-80B6-E9BF9AEC8342}">
      <dsp:nvSpPr>
        <dsp:cNvPr id="0" name=""/>
        <dsp:cNvSpPr/>
      </dsp:nvSpPr>
      <dsp:spPr>
        <a:xfrm>
          <a:off x="344203" y="258264"/>
          <a:ext cx="625824" cy="625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1463F8-389D-4DA7-9F41-4D85D839121E}">
      <dsp:nvSpPr>
        <dsp:cNvPr id="0" name=""/>
        <dsp:cNvSpPr/>
      </dsp:nvSpPr>
      <dsp:spPr>
        <a:xfrm>
          <a:off x="1314230" y="2245"/>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90000"/>
            </a:lnSpc>
            <a:spcBef>
              <a:spcPct val="0"/>
            </a:spcBef>
            <a:spcAft>
              <a:spcPct val="35000"/>
            </a:spcAft>
            <a:buNone/>
          </a:pPr>
          <a:r>
            <a:rPr lang="en-US" sz="1500" kern="1200" baseline="0"/>
            <a:t>1: The product owner defines the product backlog</a:t>
          </a:r>
          <a:endParaRPr lang="en-US" sz="1500" kern="1200"/>
        </a:p>
      </dsp:txBody>
      <dsp:txXfrm>
        <a:off x="1314230" y="2245"/>
        <a:ext cx="4874458" cy="1137862"/>
      </dsp:txXfrm>
    </dsp:sp>
    <dsp:sp modelId="{2F0159E8-CB32-40D0-BE04-BAA658AF888C}">
      <dsp:nvSpPr>
        <dsp:cNvPr id="0" name=""/>
        <dsp:cNvSpPr/>
      </dsp:nvSpPr>
      <dsp:spPr>
        <a:xfrm>
          <a:off x="0" y="1424572"/>
          <a:ext cx="6188689" cy="11378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928CDF-207D-4B31-80D8-3B41EA3A67FB}">
      <dsp:nvSpPr>
        <dsp:cNvPr id="0" name=""/>
        <dsp:cNvSpPr/>
      </dsp:nvSpPr>
      <dsp:spPr>
        <a:xfrm>
          <a:off x="344203" y="1680591"/>
          <a:ext cx="625824" cy="625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A0FF29-D0B8-4957-BAAB-1DF37B5DF79E}">
      <dsp:nvSpPr>
        <dsp:cNvPr id="0" name=""/>
        <dsp:cNvSpPr/>
      </dsp:nvSpPr>
      <dsp:spPr>
        <a:xfrm>
          <a:off x="1314230" y="1424572"/>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90000"/>
            </a:lnSpc>
            <a:spcBef>
              <a:spcPct val="0"/>
            </a:spcBef>
            <a:spcAft>
              <a:spcPct val="35000"/>
            </a:spcAft>
            <a:buNone/>
          </a:pPr>
          <a:r>
            <a:rPr lang="en-US" sz="1500" kern="1200" baseline="0"/>
            <a:t>2: A sprint planning meeting is held to define the sprint backlog, which is a list of the task that will be completed during the sprint based on the time allotted and the importance of each task.</a:t>
          </a:r>
          <a:endParaRPr lang="en-US" sz="1500" kern="1200"/>
        </a:p>
      </dsp:txBody>
      <dsp:txXfrm>
        <a:off x="1314230" y="1424572"/>
        <a:ext cx="4874458" cy="1137862"/>
      </dsp:txXfrm>
    </dsp:sp>
    <dsp:sp modelId="{19CB079B-9CE4-416F-82F1-FC132F3A7997}">
      <dsp:nvSpPr>
        <dsp:cNvPr id="0" name=""/>
        <dsp:cNvSpPr/>
      </dsp:nvSpPr>
      <dsp:spPr>
        <a:xfrm>
          <a:off x="0" y="2846900"/>
          <a:ext cx="6188689" cy="11378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CC557-D6F1-4D9B-ADDD-3B663BCFA468}">
      <dsp:nvSpPr>
        <dsp:cNvPr id="0" name=""/>
        <dsp:cNvSpPr/>
      </dsp:nvSpPr>
      <dsp:spPr>
        <a:xfrm>
          <a:off x="344203" y="3102919"/>
          <a:ext cx="625824" cy="625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66E04F-0C82-407A-8A38-B2833543DE44}">
      <dsp:nvSpPr>
        <dsp:cNvPr id="0" name=""/>
        <dsp:cNvSpPr/>
      </dsp:nvSpPr>
      <dsp:spPr>
        <a:xfrm>
          <a:off x="1314230" y="2846900"/>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90000"/>
            </a:lnSpc>
            <a:spcBef>
              <a:spcPct val="0"/>
            </a:spcBef>
            <a:spcAft>
              <a:spcPct val="35000"/>
            </a:spcAft>
            <a:buNone/>
          </a:pPr>
          <a:r>
            <a:rPr lang="en-US" sz="1500" kern="1200" baseline="0"/>
            <a:t>3: The sprint begins, and each task is removed from the backlog as it is completed.</a:t>
          </a:r>
          <a:endParaRPr lang="en-US" sz="1500" kern="1200"/>
        </a:p>
      </dsp:txBody>
      <dsp:txXfrm>
        <a:off x="1314230" y="2846900"/>
        <a:ext cx="4874458" cy="1137862"/>
      </dsp:txXfrm>
    </dsp:sp>
    <dsp:sp modelId="{29ACA155-F986-4EC0-8969-DCD57BB60BA8}">
      <dsp:nvSpPr>
        <dsp:cNvPr id="0" name=""/>
        <dsp:cNvSpPr/>
      </dsp:nvSpPr>
      <dsp:spPr>
        <a:xfrm>
          <a:off x="0" y="4269228"/>
          <a:ext cx="6188689" cy="11378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A7267-1572-4D7B-84E3-1FE449A4A91D}">
      <dsp:nvSpPr>
        <dsp:cNvPr id="0" name=""/>
        <dsp:cNvSpPr/>
      </dsp:nvSpPr>
      <dsp:spPr>
        <a:xfrm>
          <a:off x="344203" y="4525247"/>
          <a:ext cx="625824" cy="6258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1251E6-DDDE-44A1-B167-4197A8C403B9}">
      <dsp:nvSpPr>
        <dsp:cNvPr id="0" name=""/>
        <dsp:cNvSpPr/>
      </dsp:nvSpPr>
      <dsp:spPr>
        <a:xfrm>
          <a:off x="1314230" y="4269228"/>
          <a:ext cx="4874458" cy="113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4" tIns="120424" rIns="120424" bIns="120424" numCol="1" spcCol="1270" anchor="ctr" anchorCtr="0">
          <a:noAutofit/>
        </a:bodyPr>
        <a:lstStyle/>
        <a:p>
          <a:pPr marL="0" lvl="0" indent="0" algn="l" defTabSz="666750">
            <a:lnSpc>
              <a:spcPct val="90000"/>
            </a:lnSpc>
            <a:spcBef>
              <a:spcPct val="0"/>
            </a:spcBef>
            <a:spcAft>
              <a:spcPct val="35000"/>
            </a:spcAft>
            <a:buNone/>
          </a:pPr>
          <a:r>
            <a:rPr lang="en-US" sz="1500" kern="1200" baseline="0"/>
            <a:t>4: After the sprint is complete, a sprint review and sprint retrospective are held to evaluate the sprint, recognize successes, and make changes as necessary to improve the next sprint.</a:t>
          </a:r>
          <a:endParaRPr lang="en-US" sz="1500" kern="1200"/>
        </a:p>
      </dsp:txBody>
      <dsp:txXfrm>
        <a:off x="1314230" y="4269228"/>
        <a:ext cx="4874458" cy="1137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DDDE5-F2D9-46F7-ADB7-51741BA30B8B}">
      <dsp:nvSpPr>
        <dsp:cNvPr id="0" name=""/>
        <dsp:cNvSpPr/>
      </dsp:nvSpPr>
      <dsp:spPr>
        <a:xfrm>
          <a:off x="1854162" y="10752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DFDAA6-F1E7-42ED-AB55-F9416E809E78}">
      <dsp:nvSpPr>
        <dsp:cNvPr id="0" name=""/>
        <dsp:cNvSpPr/>
      </dsp:nvSpPr>
      <dsp:spPr>
        <a:xfrm>
          <a:off x="666162" y="2557729"/>
          <a:ext cx="432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When to Choose Waterfall: The project has a very small amount of uncertainty. Most of the tasks that will need to be completed for this project to be successful are understood from the beginning. There is a need for a well-defined contract to be used between the customer and the solution developer. There is plenty of time to get this project finished.</a:t>
          </a:r>
          <a:endParaRPr lang="en-US" sz="1100" kern="1200"/>
        </a:p>
      </dsp:txBody>
      <dsp:txXfrm>
        <a:off x="666162" y="2557729"/>
        <a:ext cx="4320000" cy="922500"/>
      </dsp:txXfrm>
    </dsp:sp>
    <dsp:sp modelId="{2D2F2FBB-46C4-4BE8-A169-91DF52D0D14B}">
      <dsp:nvSpPr>
        <dsp:cNvPr id="0" name=""/>
        <dsp:cNvSpPr/>
      </dsp:nvSpPr>
      <dsp:spPr>
        <a:xfrm>
          <a:off x="6930162" y="10752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E2853D-B5CB-4686-889A-DB2EDC17CD4D}">
      <dsp:nvSpPr>
        <dsp:cNvPr id="0" name=""/>
        <dsp:cNvSpPr/>
      </dsp:nvSpPr>
      <dsp:spPr>
        <a:xfrm>
          <a:off x="5742162" y="2557729"/>
          <a:ext cx="432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When to Choose Agile: There is a moderate to high degree of uncertainty in this project. Change is an expected part of this project. The customer is willing to have a relationship with the solution developer during this process where communication and change will be necessary. This project must be completed quickly.</a:t>
          </a:r>
          <a:endParaRPr lang="en-US" sz="1100" kern="1200"/>
        </a:p>
      </dsp:txBody>
      <dsp:txXfrm>
        <a:off x="5742162" y="2557729"/>
        <a:ext cx="4320000" cy="922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August 13,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044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August 13,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781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August 13,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565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August 13,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34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August 13,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0557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August 13,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9068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August 13,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4134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August 13,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5688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August 13,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9984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August 13,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2644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August 13,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88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August 13,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819706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45F8F-3959-8FE8-7E8D-7642E4C5FF97}"/>
              </a:ext>
            </a:extLst>
          </p:cNvPr>
          <p:cNvSpPr>
            <a:spLocks noGrp="1"/>
          </p:cNvSpPr>
          <p:nvPr>
            <p:ph type="ctrTitle"/>
          </p:nvPr>
        </p:nvSpPr>
        <p:spPr>
          <a:xfrm>
            <a:off x="720000" y="720000"/>
            <a:ext cx="5015638" cy="2804400"/>
          </a:xfrm>
        </p:spPr>
        <p:txBody>
          <a:bodyPr>
            <a:normAutofit/>
          </a:bodyPr>
          <a:lstStyle/>
          <a:p>
            <a:r>
              <a:rPr lang="en-US"/>
              <a:t>Scrum-Agile</a:t>
            </a:r>
            <a:endParaRPr lang="en-US" dirty="0"/>
          </a:p>
        </p:txBody>
      </p:sp>
      <p:sp>
        <p:nvSpPr>
          <p:cNvPr id="3" name="Subtitle 2">
            <a:extLst>
              <a:ext uri="{FF2B5EF4-FFF2-40B4-BE49-F238E27FC236}">
                <a16:creationId xmlns:a16="http://schemas.microsoft.com/office/drawing/2014/main" id="{B86B9A9D-A413-7FE9-BFCE-80D3707E406B}"/>
              </a:ext>
            </a:extLst>
          </p:cNvPr>
          <p:cNvSpPr>
            <a:spLocks noGrp="1"/>
          </p:cNvSpPr>
          <p:nvPr>
            <p:ph type="subTitle" idx="1"/>
          </p:nvPr>
        </p:nvSpPr>
        <p:spPr>
          <a:xfrm>
            <a:off x="720000" y="3830399"/>
            <a:ext cx="5015638" cy="1936800"/>
          </a:xfrm>
        </p:spPr>
        <p:txBody>
          <a:bodyPr>
            <a:normAutofit/>
          </a:bodyPr>
          <a:lstStyle/>
          <a:p>
            <a:r>
              <a:rPr lang="en-US"/>
              <a:t>An explanation of this agile approach and how it compares to waterfall</a:t>
            </a:r>
            <a:endParaRPr lang="en-US" dirty="0"/>
          </a:p>
        </p:txBody>
      </p:sp>
      <p:pic>
        <p:nvPicPr>
          <p:cNvPr id="4" name="Picture 3" descr="Neon 3D circle art">
            <a:extLst>
              <a:ext uri="{FF2B5EF4-FFF2-40B4-BE49-F238E27FC236}">
                <a16:creationId xmlns:a16="http://schemas.microsoft.com/office/drawing/2014/main" id="{864FA672-13A8-FE17-A617-A1E4982A9317}"/>
              </a:ext>
            </a:extLst>
          </p:cNvPr>
          <p:cNvPicPr>
            <a:picLocks noChangeAspect="1"/>
          </p:cNvPicPr>
          <p:nvPr/>
        </p:nvPicPr>
        <p:blipFill rotWithShape="1">
          <a:blip r:embed="rId2"/>
          <a:srcRect l="21695" r="19265"/>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78442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E59BFB93-A895-1AF8-B651-6A85330AF39F}"/>
              </a:ext>
            </a:extLst>
          </p:cNvPr>
          <p:cNvSpPr>
            <a:spLocks noGrp="1"/>
          </p:cNvSpPr>
          <p:nvPr>
            <p:ph type="title"/>
          </p:nvPr>
        </p:nvSpPr>
        <p:spPr>
          <a:xfrm>
            <a:off x="720000" y="619201"/>
            <a:ext cx="3095626" cy="1477328"/>
          </a:xfrm>
        </p:spPr>
        <p:txBody>
          <a:bodyPr>
            <a:normAutofit/>
          </a:bodyPr>
          <a:lstStyle/>
          <a:p>
            <a:r>
              <a:rPr lang="en-US" sz="3200"/>
              <a:t>Scrum Roles</a:t>
            </a:r>
            <a:endParaRPr lang="en-US" sz="3200" dirty="0"/>
          </a:p>
        </p:txBody>
      </p:sp>
      <p:sp>
        <p:nvSpPr>
          <p:cNvPr id="3" name="Content Placeholder 2">
            <a:extLst>
              <a:ext uri="{FF2B5EF4-FFF2-40B4-BE49-F238E27FC236}">
                <a16:creationId xmlns:a16="http://schemas.microsoft.com/office/drawing/2014/main" id="{75B42242-12A8-CE37-8088-4CA7956735E9}"/>
              </a:ext>
            </a:extLst>
          </p:cNvPr>
          <p:cNvSpPr>
            <a:spLocks noGrp="1"/>
          </p:cNvSpPr>
          <p:nvPr>
            <p:ph idx="1"/>
          </p:nvPr>
        </p:nvSpPr>
        <p:spPr>
          <a:xfrm>
            <a:off x="6444000" y="633600"/>
            <a:ext cx="4991962" cy="5135374"/>
          </a:xfrm>
        </p:spPr>
        <p:txBody>
          <a:bodyPr>
            <a:normAutofit fontScale="77500" lnSpcReduction="20000"/>
          </a:bodyPr>
          <a:lstStyle/>
          <a:p>
            <a:r>
              <a:rPr lang="en-US"/>
              <a:t>Product Owner: This person defines the tasks that need to be completed and manages the product backlog. Their importance lies in the management of the work that must be completed for the project to be successful.</a:t>
            </a:r>
          </a:p>
          <a:p>
            <a:r>
              <a:rPr lang="en-US"/>
              <a:t>Scrum Master: This person is the Scrum coach for the team. They help to guide the team in using agile, and they help facilitate interaction between the team and anyone outside the team.</a:t>
            </a:r>
          </a:p>
          <a:p>
            <a:r>
              <a:rPr lang="en-US"/>
              <a:t>Tester: This person or group of people design test cases and help to test the product to ensure quality. They are not expected to be the sole person responsible for the test, but to help the team work together to ensure quality.</a:t>
            </a:r>
          </a:p>
          <a:p>
            <a:r>
              <a:rPr lang="en-US"/>
              <a:t>Developer: This person or group of people do the physical coding of the product. They help to define the length of time that each task will take, and they work together with the team to build the product.</a:t>
            </a:r>
            <a:endParaRPr lang="en-US" dirty="0"/>
          </a:p>
        </p:txBody>
      </p:sp>
    </p:spTree>
    <p:extLst>
      <p:ext uri="{BB962C8B-B14F-4D97-AF65-F5344CB8AC3E}">
        <p14:creationId xmlns:p14="http://schemas.microsoft.com/office/powerpoint/2010/main" val="242178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60F8C-0A8A-8977-52C0-316313F73012}"/>
              </a:ext>
            </a:extLst>
          </p:cNvPr>
          <p:cNvSpPr>
            <a:spLocks noGrp="1"/>
          </p:cNvSpPr>
          <p:nvPr>
            <p:ph type="title"/>
          </p:nvPr>
        </p:nvSpPr>
        <p:spPr>
          <a:xfrm>
            <a:off x="720000" y="619200"/>
            <a:ext cx="3107463" cy="5510138"/>
          </a:xfrm>
        </p:spPr>
        <p:txBody>
          <a:bodyPr>
            <a:normAutofit/>
          </a:bodyPr>
          <a:lstStyle/>
          <a:p>
            <a:r>
              <a:rPr lang="en-US"/>
              <a:t>Scrum Phases</a:t>
            </a:r>
            <a:endParaRPr lang="en-US" dirty="0"/>
          </a:p>
        </p:txBody>
      </p:sp>
      <p:sp useBgFill="1">
        <p:nvSpPr>
          <p:cNvPr id="27"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28" name="Content Placeholder 2">
            <a:extLst>
              <a:ext uri="{FF2B5EF4-FFF2-40B4-BE49-F238E27FC236}">
                <a16:creationId xmlns:a16="http://schemas.microsoft.com/office/drawing/2014/main" id="{B1381342-91F7-0DE8-52A7-83710C0B6FA4}"/>
              </a:ext>
            </a:extLst>
          </p:cNvPr>
          <p:cNvGraphicFramePr>
            <a:graphicFrameLocks noGrp="1"/>
          </p:cNvGraphicFramePr>
          <p:nvPr>
            <p:ph idx="1"/>
            <p:extLst>
              <p:ext uri="{D42A27DB-BD31-4B8C-83A1-F6EECF244321}">
                <p14:modId xmlns:p14="http://schemas.microsoft.com/office/powerpoint/2010/main" val="4190613076"/>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0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5467-B40B-73F5-D0BE-E17FD6C4CAE5}"/>
              </a:ext>
            </a:extLst>
          </p:cNvPr>
          <p:cNvSpPr>
            <a:spLocks noGrp="1"/>
          </p:cNvSpPr>
          <p:nvPr>
            <p:ph type="title"/>
          </p:nvPr>
        </p:nvSpPr>
        <p:spPr/>
        <p:txBody>
          <a:bodyPr/>
          <a:lstStyle/>
          <a:p>
            <a:r>
              <a:rPr lang="en-US" dirty="0"/>
              <a:t>Response to the Major Change During the Sprint</a:t>
            </a:r>
          </a:p>
        </p:txBody>
      </p:sp>
      <p:sp>
        <p:nvSpPr>
          <p:cNvPr id="3" name="Text Placeholder 2">
            <a:extLst>
              <a:ext uri="{FF2B5EF4-FFF2-40B4-BE49-F238E27FC236}">
                <a16:creationId xmlns:a16="http://schemas.microsoft.com/office/drawing/2014/main" id="{23DE72AB-C118-6BBA-21BD-DB8C37F23045}"/>
              </a:ext>
            </a:extLst>
          </p:cNvPr>
          <p:cNvSpPr>
            <a:spLocks noGrp="1"/>
          </p:cNvSpPr>
          <p:nvPr>
            <p:ph type="body" idx="1"/>
          </p:nvPr>
        </p:nvSpPr>
        <p:spPr/>
        <p:txBody>
          <a:bodyPr/>
          <a:lstStyle/>
          <a:p>
            <a:r>
              <a:rPr lang="en-US" dirty="0"/>
              <a:t>Waterfall</a:t>
            </a:r>
          </a:p>
        </p:txBody>
      </p:sp>
      <p:sp>
        <p:nvSpPr>
          <p:cNvPr id="4" name="Content Placeholder 3">
            <a:extLst>
              <a:ext uri="{FF2B5EF4-FFF2-40B4-BE49-F238E27FC236}">
                <a16:creationId xmlns:a16="http://schemas.microsoft.com/office/drawing/2014/main" id="{0BD3345A-AEE9-04DC-DAA0-2B711B225933}"/>
              </a:ext>
            </a:extLst>
          </p:cNvPr>
          <p:cNvSpPr>
            <a:spLocks noGrp="1"/>
          </p:cNvSpPr>
          <p:nvPr>
            <p:ph sz="half" idx="2"/>
          </p:nvPr>
        </p:nvSpPr>
        <p:spPr/>
        <p:txBody>
          <a:bodyPr/>
          <a:lstStyle/>
          <a:p>
            <a:r>
              <a:rPr lang="en-US" dirty="0"/>
              <a:t>Manage change by building an air-tight contract beforehand.</a:t>
            </a:r>
          </a:p>
          <a:p>
            <a:r>
              <a:rPr lang="en-US" dirty="0"/>
              <a:t>Prevent scope-creep by denying changes if possible.</a:t>
            </a:r>
          </a:p>
          <a:p>
            <a:r>
              <a:rPr lang="en-US" dirty="0"/>
              <a:t>If the change cannot be deflected, the project may have to be rolled back to an earlier milestone to incorporate the change.</a:t>
            </a:r>
          </a:p>
        </p:txBody>
      </p:sp>
      <p:sp>
        <p:nvSpPr>
          <p:cNvPr id="5" name="Text Placeholder 4">
            <a:extLst>
              <a:ext uri="{FF2B5EF4-FFF2-40B4-BE49-F238E27FC236}">
                <a16:creationId xmlns:a16="http://schemas.microsoft.com/office/drawing/2014/main" id="{C5174B3F-4124-1F10-E311-628F8189C913}"/>
              </a:ext>
            </a:extLst>
          </p:cNvPr>
          <p:cNvSpPr>
            <a:spLocks noGrp="1"/>
          </p:cNvSpPr>
          <p:nvPr>
            <p:ph type="body" sz="quarter" idx="3"/>
          </p:nvPr>
        </p:nvSpPr>
        <p:spPr/>
        <p:txBody>
          <a:bodyPr/>
          <a:lstStyle/>
          <a:p>
            <a:r>
              <a:rPr lang="en-US" dirty="0"/>
              <a:t>Agile</a:t>
            </a:r>
          </a:p>
        </p:txBody>
      </p:sp>
      <p:sp>
        <p:nvSpPr>
          <p:cNvPr id="6" name="Content Placeholder 5">
            <a:extLst>
              <a:ext uri="{FF2B5EF4-FFF2-40B4-BE49-F238E27FC236}">
                <a16:creationId xmlns:a16="http://schemas.microsoft.com/office/drawing/2014/main" id="{E59A890E-2F58-D4F8-F56F-62780531C133}"/>
              </a:ext>
            </a:extLst>
          </p:cNvPr>
          <p:cNvSpPr>
            <a:spLocks noGrp="1"/>
          </p:cNvSpPr>
          <p:nvPr>
            <p:ph sz="quarter" idx="4"/>
          </p:nvPr>
        </p:nvSpPr>
        <p:spPr/>
        <p:txBody>
          <a:bodyPr/>
          <a:lstStyle/>
          <a:p>
            <a:r>
              <a:rPr lang="en-US" dirty="0"/>
              <a:t>Embrace change as a part of the process.</a:t>
            </a:r>
          </a:p>
          <a:p>
            <a:r>
              <a:rPr lang="en-US" dirty="0"/>
              <a:t>Adapt to the customer demand and reorient to accomplish this task.</a:t>
            </a:r>
          </a:p>
          <a:p>
            <a:r>
              <a:rPr lang="en-US" dirty="0"/>
              <a:t>Change caused a small disturbance, but it did not derail the process. The amount of rework was minimal in comparison to rolling back milestones.</a:t>
            </a:r>
          </a:p>
        </p:txBody>
      </p:sp>
    </p:spTree>
    <p:extLst>
      <p:ext uri="{BB962C8B-B14F-4D97-AF65-F5344CB8AC3E}">
        <p14:creationId xmlns:p14="http://schemas.microsoft.com/office/powerpoint/2010/main" val="81536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9C570-7571-F9C4-633A-2A8886C3CAAF}"/>
              </a:ext>
            </a:extLst>
          </p:cNvPr>
          <p:cNvSpPr>
            <a:spLocks noGrp="1"/>
          </p:cNvSpPr>
          <p:nvPr>
            <p:ph type="title"/>
          </p:nvPr>
        </p:nvSpPr>
        <p:spPr>
          <a:xfrm>
            <a:off x="720000" y="619200"/>
            <a:ext cx="10728322" cy="681586"/>
          </a:xfrm>
        </p:spPr>
        <p:txBody>
          <a:bodyPr wrap="square">
            <a:normAutofit/>
          </a:bodyPr>
          <a:lstStyle/>
          <a:p>
            <a:r>
              <a:rPr lang="en-US" sz="3200"/>
              <a:t>Factors to Consider When Choosing Between Waterfall and Agile</a:t>
            </a:r>
          </a:p>
        </p:txBody>
      </p:sp>
      <p:sp useBgFill="1">
        <p:nvSpPr>
          <p:cNvPr id="13"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358F0ED2-0B59-7B7D-1F27-1FC2709F73EA}"/>
              </a:ext>
            </a:extLst>
          </p:cNvPr>
          <p:cNvGraphicFramePr>
            <a:graphicFrameLocks noGrp="1"/>
          </p:cNvGraphicFramePr>
          <p:nvPr>
            <p:ph idx="1"/>
            <p:extLst>
              <p:ext uri="{D42A27DB-BD31-4B8C-83A1-F6EECF244321}">
                <p14:modId xmlns:p14="http://schemas.microsoft.com/office/powerpoint/2010/main" val="1382408192"/>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57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39BE-31FA-5612-8C38-750D3D9977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623C084-4BB7-D7C5-077D-C0CF62C19F3E}"/>
              </a:ext>
            </a:extLst>
          </p:cNvPr>
          <p:cNvSpPr>
            <a:spLocks noGrp="1"/>
          </p:cNvSpPr>
          <p:nvPr>
            <p:ph idx="1"/>
          </p:nvPr>
        </p:nvSpPr>
        <p:spPr/>
        <p:txBody>
          <a:bodyPr/>
          <a:lstStyle/>
          <a:p>
            <a:pPr marL="457200" indent="-457200">
              <a:lnSpc>
                <a:spcPct val="100000"/>
              </a:lnSpc>
              <a:buNone/>
            </a:pPr>
            <a:r>
              <a:rPr lang="en-US" dirty="0">
                <a:effectLst/>
              </a:rPr>
              <a:t>Cobb, C. G. (2015). </a:t>
            </a:r>
            <a:r>
              <a:rPr lang="en-US" i="1" dirty="0">
                <a:effectLst/>
              </a:rPr>
              <a:t>The Project Manager’s Guide to Mastering Agile: Principles and Practices for an Adaptive Approach</a:t>
            </a:r>
            <a:r>
              <a:rPr lang="en-US" dirty="0">
                <a:effectLst/>
              </a:rPr>
              <a:t>. John Wiley &amp; Sons, Inc. </a:t>
            </a:r>
          </a:p>
          <a:p>
            <a:pPr marL="457200" indent="-457200">
              <a:lnSpc>
                <a:spcPct val="100000"/>
              </a:lnSpc>
              <a:buNone/>
            </a:pPr>
            <a:endParaRPr lang="en-US" dirty="0"/>
          </a:p>
        </p:txBody>
      </p:sp>
    </p:spTree>
    <p:extLst>
      <p:ext uri="{BB962C8B-B14F-4D97-AF65-F5344CB8AC3E}">
        <p14:creationId xmlns:p14="http://schemas.microsoft.com/office/powerpoint/2010/main" val="1862601672"/>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108</TotalTime>
  <Words>549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Sagona Book</vt:lpstr>
      <vt:lpstr>The Hand Extrablack</vt:lpstr>
      <vt:lpstr>BlobVTI</vt:lpstr>
      <vt:lpstr>Scrum-Agile</vt:lpstr>
      <vt:lpstr>Scrum Roles</vt:lpstr>
      <vt:lpstr>Scrum Phases</vt:lpstr>
      <vt:lpstr>Response to the Major Change During the Sprint</vt:lpstr>
      <vt:lpstr>Factors to Consider When Choosing Between Waterfall and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dc:title>
  <dc:creator>Way, Shawn</dc:creator>
  <cp:lastModifiedBy>Way, Shawn</cp:lastModifiedBy>
  <cp:revision>1</cp:revision>
  <dcterms:created xsi:type="dcterms:W3CDTF">2023-08-13T14:34:59Z</dcterms:created>
  <dcterms:modified xsi:type="dcterms:W3CDTF">2023-08-13T16:23:00Z</dcterms:modified>
</cp:coreProperties>
</file>