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75077f1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75077f1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Stress</a:t>
            </a:r>
            <a:endParaRPr/>
          </a:p>
          <a:p>
            <a:pPr indent="0" lvl="0" marL="0" rtl="0" algn="l">
              <a:spcBef>
                <a:spcPts val="0"/>
              </a:spcBef>
              <a:spcAft>
                <a:spcPts val="0"/>
              </a:spcAft>
              <a:buNone/>
            </a:pPr>
            <a:r>
              <a:rPr lang="en"/>
              <a:t>Social &amp; group work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68e37007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68e37007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a9e9fc7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a9e9fc7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aa0405f6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aa0405f6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Membuat hybrid application yang mana boleh diakses melalui telefon dan juga web browser.</a:t>
            </a:r>
            <a:endParaRPr/>
          </a:p>
          <a:p>
            <a:pPr indent="-298450" lvl="0" marL="457200" rtl="0" algn="l">
              <a:spcBef>
                <a:spcPts val="0"/>
              </a:spcBef>
              <a:spcAft>
                <a:spcPts val="0"/>
              </a:spcAft>
              <a:buSzPts val="1100"/>
              <a:buChar char="-"/>
            </a:pPr>
            <a:r>
              <a:rPr lang="en"/>
              <a:t>Menyediakan </a:t>
            </a:r>
            <a:r>
              <a:rPr lang="en"/>
              <a:t>fungsi kalendar dimana ianya dapat membantu pelajar untuk memberi sebarang peringatan event yg akan disertai oleh student.</a:t>
            </a:r>
            <a:endParaRPr/>
          </a:p>
          <a:p>
            <a:pPr indent="-298450" lvl="0" marL="457200" rtl="0" algn="l">
              <a:spcBef>
                <a:spcPts val="0"/>
              </a:spcBef>
              <a:spcAft>
                <a:spcPts val="0"/>
              </a:spcAft>
              <a:buSzPts val="1100"/>
              <a:buChar char="-"/>
            </a:pPr>
            <a:r>
              <a:rPr lang="en"/>
              <a:t>Menyediakan forum diskusi yg merupakan tmpt utk student memberikan pendapat atau mencari sebarang informasi yg lebih tepat dan juga saling membantu antara satu sama lain.</a:t>
            </a:r>
            <a:endParaRPr/>
          </a:p>
          <a:p>
            <a:pPr indent="-298450" lvl="0" marL="457200" rtl="0" algn="l">
              <a:spcBef>
                <a:spcPts val="0"/>
              </a:spcBef>
              <a:spcAft>
                <a:spcPts val="0"/>
              </a:spcAft>
              <a:buSzPts val="1100"/>
              <a:buChar char="-"/>
            </a:pPr>
            <a:r>
              <a:rPr lang="en"/>
              <a:t>Mewujudkan mini games yang dapat menghilangkan stress student semasa odl.(cth 2048,minesweeper,whack a mole)</a:t>
            </a:r>
            <a:endParaRPr/>
          </a:p>
          <a:p>
            <a:pPr indent="-298450" lvl="0" marL="457200" rtl="0" algn="l">
              <a:spcBef>
                <a:spcPts val="0"/>
              </a:spcBef>
              <a:spcAft>
                <a:spcPts val="0"/>
              </a:spcAft>
              <a:buSzPts val="1100"/>
              <a:buChar char="-"/>
            </a:pPr>
            <a:r>
              <a:rPr lang="en"/>
              <a:t>Menyediakan satu fungsi seperti discord dimana student boleh menyertai group yg disediakan atau student boleh create group mereka sendiri.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aa0405f6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aa0405f6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Target user utk aplikasi ini adlh student uitm.</a:t>
            </a:r>
            <a:endParaRPr/>
          </a:p>
          <a:p>
            <a:pPr indent="-298450" lvl="0" marL="457200" rtl="0" algn="l">
              <a:spcBef>
                <a:spcPts val="0"/>
              </a:spcBef>
              <a:spcAft>
                <a:spcPts val="0"/>
              </a:spcAft>
              <a:buSzPts val="1100"/>
              <a:buChar char="-"/>
            </a:pPr>
            <a:r>
              <a:rPr lang="en"/>
              <a:t>Aplikasi ini direka utk pengguaan umum untuk student.</a:t>
            </a:r>
            <a:endParaRPr/>
          </a:p>
          <a:p>
            <a:pPr indent="-298450" lvl="0" marL="457200" rtl="0" algn="l">
              <a:spcBef>
                <a:spcPts val="0"/>
              </a:spcBef>
              <a:spcAft>
                <a:spcPts val="0"/>
              </a:spcAft>
              <a:buSzPts val="1100"/>
              <a:buChar char="-"/>
            </a:pPr>
            <a:r>
              <a:rPr lang="en"/>
              <a:t>Penggunaan aplikasi ini adalah utk mewujudkan satu komuniti dikalangan student.</a:t>
            </a:r>
            <a:endParaRPr/>
          </a:p>
          <a:p>
            <a:pPr indent="-298450" lvl="0" marL="457200" rtl="0" algn="l">
              <a:spcBef>
                <a:spcPts val="0"/>
              </a:spcBef>
              <a:spcAft>
                <a:spcPts val="0"/>
              </a:spcAft>
              <a:buSzPts val="1100"/>
              <a:buChar char="-"/>
            </a:pPr>
            <a:r>
              <a:rPr lang="en"/>
              <a:t>Seterusnya, aplikasi ini dapat memudahkan student utk menguruskan masa mereka di dlm pembelajaran semasa ODL.</a:t>
            </a:r>
            <a:endParaRPr/>
          </a:p>
          <a:p>
            <a:pPr indent="0" lvl="0" marL="45720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68e37007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68e3700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68e37007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68e37007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75077f11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75077f11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84770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t>Virtual Buddy Application</a:t>
            </a:r>
            <a:endParaRPr b="1" sz="4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Problem Statement</a:t>
            </a:r>
            <a:endParaRPr b="1"/>
          </a:p>
        </p:txBody>
      </p:sp>
      <p:sp>
        <p:nvSpPr>
          <p:cNvPr id="134" name="Google Shape;134;p14"/>
          <p:cNvSpPr txBox="1"/>
          <p:nvPr>
            <p:ph idx="1" type="body"/>
          </p:nvPr>
        </p:nvSpPr>
        <p:spPr>
          <a:xfrm>
            <a:off x="819150" y="1515200"/>
            <a:ext cx="7505700" cy="3065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The global pandemic has impacted everyone and that does not exclude students. Currently online learning is being implemented so that students will not be left out on their syllabus. While that may be the best course of action, there are problems that arise from it. Students are having problems being at home during this period and are building up stress and their mental health is not at their best combined with all the workload.</a:t>
            </a:r>
            <a:endParaRPr/>
          </a:p>
          <a:p>
            <a:pPr indent="0" lvl="0" marL="0" rtl="0" algn="just">
              <a:spcBef>
                <a:spcPts val="1200"/>
              </a:spcBef>
              <a:spcAft>
                <a:spcPts val="1200"/>
              </a:spcAft>
              <a:buNone/>
            </a:pPr>
            <a:r>
              <a:rPr lang="en"/>
              <a:t>According to Lim (2020), students in Malaysia from few universities may already have practice the use of online class before COVID-19 pandemic struck as a supplement to lectures. After more than two months of conducting Online Distance Learning (ODL) due to the Movement Control Order (MCO) and Conditional Movement Control Order (CMCO), the Ministry of Higher Education Malaysia announced that all institutions of higher learning will be fully conducting an online learning activities until 31st December 2020. According to Lim (2020), president Yap Wen Qing from University of Malaya Association of New Youth (Umany) said students are generally doing fine coping with ODL, except during the earlier period when they were starting to adapt with the new system. However, some students asserted their struggle over the e-learning mode due to stress, as lecturers tend to give more assignments in e-learning mode (Qing, 2020).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40" name="Google Shape;140;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Student stress during the Online Distance Learning (ODL).</a:t>
            </a:r>
            <a:endParaRPr/>
          </a:p>
          <a:p>
            <a:pPr indent="0" lvl="0" marL="0" rtl="0" algn="l">
              <a:spcBef>
                <a:spcPts val="1200"/>
              </a:spcBef>
              <a:spcAft>
                <a:spcPts val="1200"/>
              </a:spcAft>
              <a:buNone/>
            </a:pPr>
            <a:r>
              <a:rPr lang="en"/>
              <a:t>- There is only a few application that offers the study buddy feature.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42075" y="8410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Objective</a:t>
            </a:r>
            <a:endParaRPr b="1"/>
          </a:p>
        </p:txBody>
      </p:sp>
      <p:sp>
        <p:nvSpPr>
          <p:cNvPr id="146" name="Google Shape;146;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0"/>
              </a:spcBef>
              <a:spcAft>
                <a:spcPts val="0"/>
              </a:spcAft>
              <a:buNone/>
            </a:pPr>
            <a:r>
              <a:rPr lang="en">
                <a:solidFill>
                  <a:srgbClr val="0E101A"/>
                </a:solidFill>
                <a:latin typeface="Arial"/>
                <a:ea typeface="Arial"/>
                <a:cs typeface="Arial"/>
                <a:sym typeface="Arial"/>
              </a:rPr>
              <a:t>This project is aim to develop a Progressive Web Application(PWA) to help the student to manage </a:t>
            </a:r>
            <a:r>
              <a:rPr lang="en">
                <a:solidFill>
                  <a:srgbClr val="0E101A"/>
                </a:solidFill>
                <a:latin typeface="Arial"/>
                <a:ea typeface="Arial"/>
                <a:cs typeface="Arial"/>
                <a:sym typeface="Arial"/>
              </a:rPr>
              <a:t>their stress level in study during Online Distance Learning (ODL)</a:t>
            </a:r>
            <a:r>
              <a:rPr lang="en">
                <a:solidFill>
                  <a:srgbClr val="0E101A"/>
                </a:solidFill>
                <a:latin typeface="Arial"/>
                <a:ea typeface="Arial"/>
                <a:cs typeface="Arial"/>
                <a:sym typeface="Arial"/>
              </a:rPr>
              <a:t>  by developing an application to help them finding a study buddy. Therefore, the objective include : </a:t>
            </a:r>
            <a:endParaRPr>
              <a:solidFill>
                <a:srgbClr val="0E101A"/>
              </a:solidFill>
              <a:latin typeface="Arial"/>
              <a:ea typeface="Arial"/>
              <a:cs typeface="Arial"/>
              <a:sym typeface="Arial"/>
            </a:endParaRPr>
          </a:p>
          <a:p>
            <a:pPr indent="0" lvl="0" marL="457200" rtl="0" algn="l">
              <a:spcBef>
                <a:spcPts val="0"/>
              </a:spcBef>
              <a:spcAft>
                <a:spcPts val="0"/>
              </a:spcAft>
              <a:buNone/>
            </a:pPr>
            <a:r>
              <a:t/>
            </a:r>
            <a:endParaRPr>
              <a:solidFill>
                <a:srgbClr val="0E101A"/>
              </a:solidFill>
              <a:latin typeface="Arial"/>
              <a:ea typeface="Arial"/>
              <a:cs typeface="Arial"/>
              <a:sym typeface="Arial"/>
            </a:endParaRPr>
          </a:p>
          <a:p>
            <a:pPr indent="-304958" lvl="0" marL="1371600" rtl="0" algn="l">
              <a:spcBef>
                <a:spcPts val="0"/>
              </a:spcBef>
              <a:spcAft>
                <a:spcPts val="0"/>
              </a:spcAft>
              <a:buClr>
                <a:srgbClr val="0E101A"/>
              </a:buClr>
              <a:buSzPct val="100000"/>
              <a:buFont typeface="Arial"/>
              <a:buAutoNum type="alphaLcPeriod"/>
            </a:pPr>
            <a:r>
              <a:rPr lang="en">
                <a:solidFill>
                  <a:srgbClr val="0E101A"/>
                </a:solidFill>
                <a:latin typeface="Arial"/>
                <a:ea typeface="Arial"/>
                <a:cs typeface="Arial"/>
                <a:sym typeface="Arial"/>
              </a:rPr>
              <a:t>To identify the suitable features that can be included in the proposed </a:t>
            </a:r>
            <a:r>
              <a:rPr lang="en">
                <a:solidFill>
                  <a:srgbClr val="0E101A"/>
                </a:solidFill>
                <a:latin typeface="Arial"/>
                <a:ea typeface="Arial"/>
                <a:cs typeface="Arial"/>
                <a:sym typeface="Arial"/>
              </a:rPr>
              <a:t>Progressive Web Application</a:t>
            </a:r>
            <a:r>
              <a:rPr lang="en">
                <a:solidFill>
                  <a:srgbClr val="0E101A"/>
                </a:solidFill>
                <a:latin typeface="Arial"/>
                <a:ea typeface="Arial"/>
                <a:cs typeface="Arial"/>
                <a:sym typeface="Arial"/>
              </a:rPr>
              <a:t> regarding</a:t>
            </a:r>
            <a:r>
              <a:rPr lang="en">
                <a:solidFill>
                  <a:srgbClr val="0E101A"/>
                </a:solidFill>
                <a:latin typeface="Arial"/>
                <a:ea typeface="Arial"/>
                <a:cs typeface="Arial"/>
                <a:sym typeface="Arial"/>
              </a:rPr>
              <a:t> social chat application.</a:t>
            </a:r>
            <a:endParaRPr>
              <a:solidFill>
                <a:srgbClr val="0E101A"/>
              </a:solidFill>
              <a:latin typeface="Arial"/>
              <a:ea typeface="Arial"/>
              <a:cs typeface="Arial"/>
              <a:sym typeface="Arial"/>
            </a:endParaRPr>
          </a:p>
          <a:p>
            <a:pPr indent="0" lvl="0" marL="3657600" rtl="0" algn="l">
              <a:spcBef>
                <a:spcPts val="0"/>
              </a:spcBef>
              <a:spcAft>
                <a:spcPts val="0"/>
              </a:spcAft>
              <a:buNone/>
            </a:pPr>
            <a:r>
              <a:t/>
            </a:r>
            <a:endParaRPr>
              <a:solidFill>
                <a:srgbClr val="0E101A"/>
              </a:solidFill>
              <a:latin typeface="Arial"/>
              <a:ea typeface="Arial"/>
              <a:cs typeface="Arial"/>
              <a:sym typeface="Arial"/>
            </a:endParaRPr>
          </a:p>
          <a:p>
            <a:pPr indent="-304958" lvl="0" marL="1371600" rtl="0" algn="l">
              <a:spcBef>
                <a:spcPts val="0"/>
              </a:spcBef>
              <a:spcAft>
                <a:spcPts val="0"/>
              </a:spcAft>
              <a:buClr>
                <a:srgbClr val="0E101A"/>
              </a:buClr>
              <a:buSzPct val="100000"/>
              <a:buFont typeface="Arial"/>
              <a:buAutoNum type="alphaLcPeriod"/>
            </a:pPr>
            <a:r>
              <a:rPr lang="en">
                <a:solidFill>
                  <a:srgbClr val="0E101A"/>
                </a:solidFill>
                <a:latin typeface="Arial"/>
                <a:ea typeface="Arial"/>
                <a:cs typeface="Arial"/>
                <a:sym typeface="Arial"/>
              </a:rPr>
              <a:t>To design and develop Progressive Web Application to assist the student in connecting with the other student interested in forming study groups.  </a:t>
            </a:r>
            <a:endParaRPr>
              <a:solidFill>
                <a:srgbClr val="0E101A"/>
              </a:solidFill>
              <a:latin typeface="Arial"/>
              <a:ea typeface="Arial"/>
              <a:cs typeface="Arial"/>
              <a:sym typeface="Arial"/>
            </a:endParaRPr>
          </a:p>
          <a:p>
            <a:pPr indent="0" lvl="0" marL="3657600" rtl="0" algn="l">
              <a:spcBef>
                <a:spcPts val="0"/>
              </a:spcBef>
              <a:spcAft>
                <a:spcPts val="0"/>
              </a:spcAft>
              <a:buNone/>
            </a:pPr>
            <a:r>
              <a:t/>
            </a:r>
            <a:endParaRPr>
              <a:solidFill>
                <a:srgbClr val="0E101A"/>
              </a:solidFill>
              <a:latin typeface="Arial"/>
              <a:ea typeface="Arial"/>
              <a:cs typeface="Arial"/>
              <a:sym typeface="Arial"/>
            </a:endParaRPr>
          </a:p>
          <a:p>
            <a:pPr indent="-304958" lvl="0" marL="1371600" rtl="0" algn="l">
              <a:spcBef>
                <a:spcPts val="0"/>
              </a:spcBef>
              <a:spcAft>
                <a:spcPts val="0"/>
              </a:spcAft>
              <a:buClr>
                <a:srgbClr val="0E101A"/>
              </a:buClr>
              <a:buSzPct val="100000"/>
              <a:buFont typeface="Arial"/>
              <a:buAutoNum type="alphaLcPeriod"/>
            </a:pPr>
            <a:r>
              <a:rPr lang="en">
                <a:solidFill>
                  <a:srgbClr val="0E101A"/>
                </a:solidFill>
                <a:latin typeface="Arial"/>
                <a:ea typeface="Arial"/>
                <a:cs typeface="Arial"/>
                <a:sym typeface="Arial"/>
              </a:rPr>
              <a:t>To evaluate the functionality of the developed application.</a:t>
            </a:r>
            <a:endParaRPr>
              <a:solidFill>
                <a:srgbClr val="0E101A"/>
              </a:solidFill>
              <a:latin typeface="Arial"/>
              <a:ea typeface="Arial"/>
              <a:cs typeface="Arial"/>
              <a:sym typeface="Arial"/>
            </a:endParaRPr>
          </a:p>
          <a:p>
            <a:pPr indent="0" lvl="0" marL="457200" rtl="0" algn="l">
              <a:spcBef>
                <a:spcPts val="0"/>
              </a:spcBef>
              <a:spcAft>
                <a:spcPts val="0"/>
              </a:spcAft>
              <a:buNone/>
            </a:pPr>
            <a:r>
              <a:t/>
            </a:r>
            <a:endParaRPr>
              <a:solidFill>
                <a:srgbClr val="0E101A"/>
              </a:solidFill>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Solution</a:t>
            </a:r>
            <a:endParaRPr b="1"/>
          </a:p>
        </p:txBody>
      </p:sp>
      <p:sp>
        <p:nvSpPr>
          <p:cNvPr id="152" name="Google Shape;152;p17"/>
          <p:cNvSpPr txBox="1"/>
          <p:nvPr>
            <p:ph idx="1" type="body"/>
          </p:nvPr>
        </p:nvSpPr>
        <p:spPr>
          <a:xfrm>
            <a:off x="819150" y="1800200"/>
            <a:ext cx="7505700" cy="1839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rgbClr val="0E101A"/>
              </a:buClr>
              <a:buSzPts val="1300"/>
              <a:buFont typeface="Arial"/>
              <a:buChar char="●"/>
            </a:pPr>
            <a:r>
              <a:rPr lang="en">
                <a:solidFill>
                  <a:srgbClr val="0E101A"/>
                </a:solidFill>
                <a:latin typeface="Arial"/>
                <a:ea typeface="Arial"/>
                <a:cs typeface="Arial"/>
                <a:sym typeface="Arial"/>
              </a:rPr>
              <a:t>Create hybrid applications that can be accessed via phone and web browser.</a:t>
            </a:r>
            <a:endParaRPr>
              <a:solidFill>
                <a:srgbClr val="0E101A"/>
              </a:solidFill>
              <a:latin typeface="Arial"/>
              <a:ea typeface="Arial"/>
              <a:cs typeface="Arial"/>
              <a:sym typeface="Arial"/>
            </a:endParaRPr>
          </a:p>
          <a:p>
            <a:pPr indent="-311150" lvl="0" marL="457200" rtl="0" algn="l">
              <a:spcBef>
                <a:spcPts val="0"/>
              </a:spcBef>
              <a:spcAft>
                <a:spcPts val="0"/>
              </a:spcAft>
              <a:buClr>
                <a:srgbClr val="0E101A"/>
              </a:buClr>
              <a:buSzPts val="1300"/>
              <a:buFont typeface="Arial"/>
              <a:buChar char="●"/>
            </a:pPr>
            <a:r>
              <a:rPr lang="en">
                <a:solidFill>
                  <a:srgbClr val="0E101A"/>
                </a:solidFill>
                <a:latin typeface="Arial"/>
                <a:ea typeface="Arial"/>
                <a:cs typeface="Arial"/>
                <a:sym typeface="Arial"/>
              </a:rPr>
              <a:t>Add a mini-game feature that can relieve student stress.</a:t>
            </a:r>
            <a:endParaRPr>
              <a:solidFill>
                <a:srgbClr val="0E101A"/>
              </a:solidFill>
              <a:latin typeface="Arial"/>
              <a:ea typeface="Arial"/>
              <a:cs typeface="Arial"/>
              <a:sym typeface="Arial"/>
            </a:endParaRPr>
          </a:p>
          <a:p>
            <a:pPr indent="-311150" lvl="0" marL="457200" rtl="0" algn="l">
              <a:spcBef>
                <a:spcPts val="0"/>
              </a:spcBef>
              <a:spcAft>
                <a:spcPts val="0"/>
              </a:spcAft>
              <a:buClr>
                <a:srgbClr val="0E101A"/>
              </a:buClr>
              <a:buSzPts val="1300"/>
              <a:buFont typeface="Arial"/>
              <a:buChar char="●"/>
            </a:pPr>
            <a:r>
              <a:rPr lang="en">
                <a:solidFill>
                  <a:srgbClr val="0E101A"/>
                </a:solidFill>
                <a:latin typeface="Arial"/>
                <a:ea typeface="Arial"/>
                <a:cs typeface="Arial"/>
                <a:sym typeface="Arial"/>
              </a:rPr>
              <a:t>Provides a function that allows students to find and join group chat in this application.</a:t>
            </a:r>
            <a:endParaRPr>
              <a:solidFill>
                <a:srgbClr val="0E101A"/>
              </a:solidFill>
              <a:latin typeface="Arial"/>
              <a:ea typeface="Arial"/>
              <a:cs typeface="Arial"/>
              <a:sym typeface="Arial"/>
            </a:endParaRPr>
          </a:p>
          <a:p>
            <a:pPr indent="-311150" lvl="0" marL="457200" rtl="0" algn="l">
              <a:spcBef>
                <a:spcPts val="0"/>
              </a:spcBef>
              <a:spcAft>
                <a:spcPts val="0"/>
              </a:spcAft>
              <a:buClr>
                <a:srgbClr val="0E101A"/>
              </a:buClr>
              <a:buSzPts val="1300"/>
              <a:buFont typeface="Arial"/>
              <a:buChar char="●"/>
            </a:pPr>
            <a:r>
              <a:rPr lang="en">
                <a:solidFill>
                  <a:srgbClr val="0E101A"/>
                </a:solidFill>
                <a:latin typeface="Arial"/>
                <a:ea typeface="Arial"/>
                <a:cs typeface="Arial"/>
                <a:sym typeface="Arial"/>
              </a:rPr>
              <a:t>Provide a discussion forum where students can give opinions or find any more accurate information and help each other.</a:t>
            </a:r>
            <a:endParaRPr>
              <a:solidFill>
                <a:srgbClr val="0E101A"/>
              </a:solidFill>
              <a:latin typeface="Arial"/>
              <a:ea typeface="Arial"/>
              <a:cs typeface="Arial"/>
              <a:sym typeface="Arial"/>
            </a:endParaRPr>
          </a:p>
          <a:p>
            <a:pPr indent="-311150" lvl="0" marL="457200" rtl="0" algn="l">
              <a:spcBef>
                <a:spcPts val="0"/>
              </a:spcBef>
              <a:spcAft>
                <a:spcPts val="0"/>
              </a:spcAft>
              <a:buClr>
                <a:srgbClr val="0E101A"/>
              </a:buClr>
              <a:buSzPts val="1300"/>
              <a:buFont typeface="Arial"/>
              <a:buChar char="●"/>
            </a:pPr>
            <a:r>
              <a:rPr lang="en">
                <a:solidFill>
                  <a:srgbClr val="0E101A"/>
                </a:solidFill>
                <a:latin typeface="Arial"/>
                <a:ea typeface="Arial"/>
                <a:cs typeface="Arial"/>
                <a:sym typeface="Arial"/>
              </a:rPr>
              <a:t>Add a calendar feature to help students manage their schedules better and provide reminders if there are any events that they will participate.</a:t>
            </a:r>
            <a:endParaRPr>
              <a:solidFill>
                <a:srgbClr val="0E101A"/>
              </a:solidFill>
              <a:latin typeface="Arial"/>
              <a:ea typeface="Arial"/>
              <a:cs typeface="Arial"/>
              <a:sym typeface="Arial"/>
            </a:endParaRPr>
          </a:p>
          <a:p>
            <a:pPr indent="-311150" lvl="0" marL="457200" rtl="0" algn="l">
              <a:spcBef>
                <a:spcPts val="0"/>
              </a:spcBef>
              <a:spcAft>
                <a:spcPts val="0"/>
              </a:spcAft>
              <a:buClr>
                <a:srgbClr val="0E101A"/>
              </a:buClr>
              <a:buSzPts val="1300"/>
              <a:buFont typeface="Arial"/>
              <a:buChar char="●"/>
            </a:pPr>
            <a:r>
              <a:rPr lang="en">
                <a:solidFill>
                  <a:srgbClr val="0E101A"/>
                </a:solidFill>
                <a:latin typeface="Arial"/>
                <a:ea typeface="Arial"/>
                <a:cs typeface="Arial"/>
                <a:sym typeface="Arial"/>
              </a:rPr>
              <a:t>Add a study buddy feature that can help students in their study.</a:t>
            </a:r>
            <a:endParaRPr>
              <a:solidFill>
                <a:srgbClr val="0E101A"/>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1171225"/>
            <a:ext cx="7505700" cy="76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Scope</a:t>
            </a:r>
            <a:endParaRPr b="1"/>
          </a:p>
        </p:txBody>
      </p:sp>
      <p:sp>
        <p:nvSpPr>
          <p:cNvPr id="158" name="Google Shape;158;p18"/>
          <p:cNvSpPr txBox="1"/>
          <p:nvPr>
            <p:ph idx="1" type="body"/>
          </p:nvPr>
        </p:nvSpPr>
        <p:spPr>
          <a:xfrm>
            <a:off x="819150" y="2117425"/>
            <a:ext cx="7505700" cy="1497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The target users for this Virtual Buddy Applications are UiTM students</a:t>
            </a:r>
            <a:r>
              <a:rPr lang="en"/>
              <a:t>. This application is designed for general usage for UiTM students. So, this app is used in the English language. The purpose of using this application is to establish the connection between students and also improve student performance. Furthermore, it is in helping to create a good community among students throughout their period of study at the university.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a:t>
            </a:r>
            <a:endParaRPr/>
          </a:p>
        </p:txBody>
      </p:sp>
      <p:sp>
        <p:nvSpPr>
          <p:cNvPr id="164" name="Google Shape;164;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000">
                <a:solidFill>
                  <a:schemeClr val="accent1"/>
                </a:solidFill>
              </a:rPr>
              <a:t>Target user</a:t>
            </a:r>
            <a:r>
              <a:rPr lang="en"/>
              <a:t> </a:t>
            </a:r>
            <a:endParaRPr/>
          </a:p>
          <a:p>
            <a:pPr indent="0" lvl="0" marL="0" rtl="0" algn="l">
              <a:spcBef>
                <a:spcPts val="1200"/>
              </a:spcBef>
              <a:spcAft>
                <a:spcPts val="0"/>
              </a:spcAft>
              <a:buNone/>
            </a:pPr>
            <a:r>
              <a:rPr lang="en"/>
              <a:t>UiTM student who are study through Online Distance Learning(ODL)</a:t>
            </a:r>
            <a:endParaRPr/>
          </a:p>
          <a:p>
            <a:pPr indent="0" lvl="0" marL="0" rtl="0" algn="l">
              <a:spcBef>
                <a:spcPts val="1200"/>
              </a:spcBef>
              <a:spcAft>
                <a:spcPts val="0"/>
              </a:spcAft>
              <a:buNone/>
            </a:pPr>
            <a:r>
              <a:rPr lang="en" sz="2000">
                <a:solidFill>
                  <a:schemeClr val="accent1"/>
                </a:solidFill>
              </a:rPr>
              <a:t>Target area</a:t>
            </a:r>
            <a:endParaRPr sz="2000">
              <a:solidFill>
                <a:schemeClr val="accent1"/>
              </a:solidFill>
            </a:endParaRPr>
          </a:p>
          <a:p>
            <a:pPr indent="0" lvl="0" marL="0" rtl="0" algn="l">
              <a:spcBef>
                <a:spcPts val="1200"/>
              </a:spcBef>
              <a:spcAft>
                <a:spcPts val="0"/>
              </a:spcAft>
              <a:buNone/>
            </a:pPr>
            <a:r>
              <a:rPr lang="en"/>
              <a:t>All the UiTM campus</a:t>
            </a:r>
            <a:endParaRPr/>
          </a:p>
          <a:p>
            <a:pPr indent="0" lvl="0" marL="0" rtl="0" algn="l">
              <a:spcBef>
                <a:spcPts val="1200"/>
              </a:spcBef>
              <a:spcAft>
                <a:spcPts val="0"/>
              </a:spcAft>
              <a:buNone/>
            </a:pPr>
            <a:r>
              <a:rPr lang="en" sz="2000">
                <a:solidFill>
                  <a:schemeClr val="accent1"/>
                </a:solidFill>
              </a:rPr>
              <a:t>Technique</a:t>
            </a:r>
            <a:endParaRPr sz="2000">
              <a:solidFill>
                <a:schemeClr val="accent1"/>
              </a:solidFill>
            </a:endParaRPr>
          </a:p>
          <a:p>
            <a:pPr indent="0" lvl="0" marL="0" rtl="0" algn="l">
              <a:spcBef>
                <a:spcPts val="1200"/>
              </a:spcBef>
              <a:spcAft>
                <a:spcPts val="0"/>
              </a:spcAft>
              <a:buNone/>
            </a:pPr>
            <a:r>
              <a:rPr lang="en"/>
              <a:t>Progressive Web Application</a:t>
            </a:r>
            <a:endParaRPr sz="2000">
              <a:solidFill>
                <a:schemeClr val="accent1"/>
              </a:solidFill>
            </a:endParaRPr>
          </a:p>
          <a:p>
            <a:pPr indent="0" lvl="0" marL="0" rtl="0" algn="l">
              <a:spcBef>
                <a:spcPts val="1200"/>
              </a:spcBef>
              <a:spcAft>
                <a:spcPts val="1200"/>
              </a:spcAft>
              <a:buNone/>
            </a:pPr>
            <a:r>
              <a:t/>
            </a:r>
            <a:endParaRPr sz="200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Significance</a:t>
            </a:r>
            <a:endParaRPr/>
          </a:p>
        </p:txBody>
      </p:sp>
      <p:sp>
        <p:nvSpPr>
          <p:cNvPr id="170" name="Google Shape;170;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980000"/>
                </a:solidFill>
              </a:rPr>
              <a:t>Student</a:t>
            </a:r>
            <a:endParaRPr sz="2000">
              <a:solidFill>
                <a:srgbClr val="980000"/>
              </a:solidFill>
            </a:endParaRPr>
          </a:p>
          <a:p>
            <a:pPr indent="-311150" lvl="0" marL="457200" rtl="0" algn="l">
              <a:spcBef>
                <a:spcPts val="1200"/>
              </a:spcBef>
              <a:spcAft>
                <a:spcPts val="0"/>
              </a:spcAft>
              <a:buSzPts val="1300"/>
              <a:buChar char="-"/>
            </a:pPr>
            <a:r>
              <a:rPr lang="en"/>
              <a:t>Student can improve their </a:t>
            </a:r>
            <a:r>
              <a:rPr lang="en"/>
              <a:t>performance by joining the study group.</a:t>
            </a:r>
            <a:endParaRPr/>
          </a:p>
          <a:p>
            <a:pPr indent="0" lvl="0" marL="0" rtl="0" algn="l">
              <a:spcBef>
                <a:spcPts val="1200"/>
              </a:spcBef>
              <a:spcAft>
                <a:spcPts val="0"/>
              </a:spcAft>
              <a:buNone/>
            </a:pPr>
            <a:r>
              <a:rPr lang="en" sz="2000">
                <a:solidFill>
                  <a:srgbClr val="980000"/>
                </a:solidFill>
              </a:rPr>
              <a:t>UiTM</a:t>
            </a:r>
            <a:endParaRPr sz="2000">
              <a:solidFill>
                <a:srgbClr val="980000"/>
              </a:solidFill>
            </a:endParaRPr>
          </a:p>
          <a:p>
            <a:pPr indent="-311150" lvl="0" marL="457200" rtl="0" algn="l">
              <a:spcBef>
                <a:spcPts val="1200"/>
              </a:spcBef>
              <a:spcAft>
                <a:spcPts val="0"/>
              </a:spcAft>
              <a:buSzPts val="1300"/>
              <a:buChar char="-"/>
            </a:pPr>
            <a:r>
              <a:rPr lang="en"/>
              <a:t>Help to solve the stress problem among the students.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References</a:t>
            </a:r>
            <a:endParaRPr b="1"/>
          </a:p>
        </p:txBody>
      </p:sp>
      <p:sp>
        <p:nvSpPr>
          <p:cNvPr id="176" name="Google Shape;176;p21"/>
          <p:cNvSpPr txBox="1"/>
          <p:nvPr>
            <p:ph idx="1" type="body"/>
          </p:nvPr>
        </p:nvSpPr>
        <p:spPr>
          <a:xfrm>
            <a:off x="819150" y="1660775"/>
            <a:ext cx="7505700" cy="270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solidFill>
                  <a:srgbClr val="0E101A"/>
                </a:solidFill>
                <a:latin typeface="Arial"/>
                <a:ea typeface="Arial"/>
                <a:cs typeface="Arial"/>
                <a:sym typeface="Arial"/>
              </a:rPr>
              <a:t>Ida, L. (2020, May 30). Reality for Malaysia’s university students: Online learning challenges, stress, workload; possible solutions for fully digital future until Dec. Retrieved from Malay Mail: https://www.malaymail.com/news/malaysia/2020/05/30/reality-for-malaysias-university-studentsonline-learning-challenges-stress/1870717 </a:t>
            </a:r>
            <a:endParaRPr sz="1200">
              <a:solidFill>
                <a:srgbClr val="0E101A"/>
              </a:solidFill>
              <a:latin typeface="Arial"/>
              <a:ea typeface="Arial"/>
              <a:cs typeface="Arial"/>
              <a:sym typeface="Arial"/>
            </a:endParaRPr>
          </a:p>
          <a:p>
            <a:pPr indent="0" lvl="0" marL="0" rtl="0" algn="l">
              <a:spcBef>
                <a:spcPts val="1200"/>
              </a:spcBef>
              <a:spcAft>
                <a:spcPts val="0"/>
              </a:spcAft>
              <a:buNone/>
            </a:pPr>
            <a:r>
              <a:rPr lang="en" sz="1200">
                <a:solidFill>
                  <a:srgbClr val="0E101A"/>
                </a:solidFill>
                <a:highlight>
                  <a:srgbClr val="FFFFFF"/>
                </a:highlight>
                <a:latin typeface="Arial"/>
                <a:ea typeface="Arial"/>
                <a:cs typeface="Arial"/>
                <a:sym typeface="Arial"/>
              </a:rPr>
              <a:t>Abdul Hafidz, Qistina Sarah and Noorshahlin, Noor Fatinah Nadiah and Remy Khairil, Nur Fariha and Haridatul Akmar, Nur Natasha (2021). </a:t>
            </a:r>
            <a:r>
              <a:rPr i="1" lang="en" sz="1200">
                <a:solidFill>
                  <a:srgbClr val="0E101A"/>
                </a:solidFill>
                <a:highlight>
                  <a:srgbClr val="FFFFFF"/>
                </a:highlight>
                <a:latin typeface="Arial"/>
                <a:ea typeface="Arial"/>
                <a:cs typeface="Arial"/>
                <a:sym typeface="Arial"/>
              </a:rPr>
              <a:t>Stress among students during MCO</a:t>
            </a:r>
            <a:endParaRPr i="1" sz="1200">
              <a:solidFill>
                <a:srgbClr val="0E101A"/>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0E101A"/>
                </a:solidFill>
                <a:highlight>
                  <a:srgbClr val="FFFFFF"/>
                </a:highlight>
                <a:latin typeface="Arial"/>
                <a:ea typeface="Arial"/>
                <a:cs typeface="Arial"/>
                <a:sym typeface="Arial"/>
              </a:rPr>
              <a:t>Jadrian Wooten, Wayne Geerling, Nicola Thomas (2020). </a:t>
            </a:r>
            <a:r>
              <a:rPr i="1" lang="en" sz="1200">
                <a:solidFill>
                  <a:srgbClr val="0E101A"/>
                </a:solidFill>
                <a:highlight>
                  <a:srgbClr val="FFFFFF"/>
                </a:highlight>
                <a:latin typeface="Arial"/>
                <a:ea typeface="Arial"/>
                <a:cs typeface="Arial"/>
                <a:sym typeface="Arial"/>
              </a:rPr>
              <a:t>Facilitating students connections and study partners during periods of of remote and online learning </a:t>
            </a:r>
            <a:endParaRPr i="1" sz="1200">
              <a:solidFill>
                <a:srgbClr val="0E101A"/>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0E101A"/>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