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5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88" d="100"/>
          <a:sy n="88" d="100"/>
        </p:scale>
        <p:origin x="8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A6E4-E0F3-4F11-B157-B5D36C667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89A32A-173A-4977-A743-4B364993C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821D6D-6611-4379-936D-F9C37AFEB42A}"/>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BC5F10DF-8C60-4E32-991E-D9CFFC8F5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27656-5464-4648-BBDD-E98F85EC37F7}"/>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168140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4193-1F9A-4BF9-8D5B-2D320F173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5A92EC-9395-4181-80E1-9A9E780580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2B4DB-64C0-4C62-9820-ABFD53524DB8}"/>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A37C7E81-6A53-4853-85FE-5A3758B42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D720E-F5E1-40B9-9E06-2D8AE6D0DE0D}"/>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295921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A46F7-12F8-447E-8EFF-50010ABD1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FCC8E-5C2C-4E60-AAAB-8A35E540A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DA411-FE5D-4337-9141-4D3AB9B36697}"/>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3B80B33A-C858-402A-98DE-DAFC80B75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38E57-7EC6-4635-9BB2-EF7E7A7DE9DF}"/>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144067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94DB-1F0B-46D1-A712-07C80B46C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D5B66-0012-44EE-A1F2-737640A5A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B7D0B-8E2F-4353-8165-B68B27B35453}"/>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D21F347A-C3C4-4A4B-9DE6-3BAAA4C1E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15BA4-2DCA-4A03-AC47-13E8A2CEBA4A}"/>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7659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6EAE-04DD-4752-B6D4-FABF286A6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BAA0BE-B1EB-4712-9D47-A9A68030C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7A62-B56E-439E-A97E-BDC8C58A503D}"/>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EA59522A-23D9-4510-9B62-219626345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039A4-FD53-479D-BCCC-095C12151482}"/>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321807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D946-C616-4720-9796-3DCF3C68A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6C6E3-11EC-45C7-8B70-D90BFAA54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934AE3-F950-4540-8461-FF7DDAC0B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A9A91B-B3CA-46ED-8ADC-2B75A71C17EC}"/>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6" name="Footer Placeholder 5">
            <a:extLst>
              <a:ext uri="{FF2B5EF4-FFF2-40B4-BE49-F238E27FC236}">
                <a16:creationId xmlns:a16="http://schemas.microsoft.com/office/drawing/2014/main" id="{038FF940-C67E-4EFA-B855-67BF7A431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22EB8-7A58-4000-9A32-D455AF78D5B3}"/>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313876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B7BA-4E5A-4681-99B2-1EFD15D1E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F4CDD2-1386-4D3A-921D-9323A0B50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C1CDC5-9014-4662-B360-3678C2F3E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C63044-50DB-48A8-84D6-1128D469F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F6851-4F98-478F-9791-248E3A67D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5D4A4-600E-4673-A336-A862128BC128}"/>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8" name="Footer Placeholder 7">
            <a:extLst>
              <a:ext uri="{FF2B5EF4-FFF2-40B4-BE49-F238E27FC236}">
                <a16:creationId xmlns:a16="http://schemas.microsoft.com/office/drawing/2014/main" id="{35C249A2-5368-4FA9-A99D-1471C85A9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9367E7-EED8-475E-8849-B4AB744E2111}"/>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13278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8C00-3B65-41B5-969E-41B0895DB1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2E8EB-A766-42E5-BE03-5129C3856055}"/>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4" name="Footer Placeholder 3">
            <a:extLst>
              <a:ext uri="{FF2B5EF4-FFF2-40B4-BE49-F238E27FC236}">
                <a16:creationId xmlns:a16="http://schemas.microsoft.com/office/drawing/2014/main" id="{DFD6C31B-7452-4070-A912-96CD5C32C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8EE487-B62F-4567-9AE4-A65704FD4F5E}"/>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133957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CF291-A214-4CE0-9ECB-1F6CD6F49976}"/>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3" name="Footer Placeholder 2">
            <a:extLst>
              <a:ext uri="{FF2B5EF4-FFF2-40B4-BE49-F238E27FC236}">
                <a16:creationId xmlns:a16="http://schemas.microsoft.com/office/drawing/2014/main" id="{36F8547B-E70A-4F43-AA35-C18022776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654D6-E92B-4822-B511-037E03F5E2A0}"/>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321938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ED62-0CC2-4286-AB34-B0E26EBFA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61C45F-5228-48D6-BAB2-2DF2F6CB1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AB745-F310-4B35-AE81-30C535FC8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D7A1A-D6E0-4D74-9F64-A840EDAA302F}"/>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6" name="Footer Placeholder 5">
            <a:extLst>
              <a:ext uri="{FF2B5EF4-FFF2-40B4-BE49-F238E27FC236}">
                <a16:creationId xmlns:a16="http://schemas.microsoft.com/office/drawing/2014/main" id="{1B8067FB-98BE-400D-8988-4EE165FAD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E9DBE-6D0B-431C-9473-FC5D0B5B43CB}"/>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93190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E154-3469-418E-8306-FECC9D964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8D4DCA-4EFD-4B54-A56E-95533E9F0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46289-CC00-4F7C-9FD9-1FD56CB11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3D7E5-EEC3-47B6-A9D5-F60B646BB0C5}"/>
              </a:ext>
            </a:extLst>
          </p:cNvPr>
          <p:cNvSpPr>
            <a:spLocks noGrp="1"/>
          </p:cNvSpPr>
          <p:nvPr>
            <p:ph type="dt" sz="half" idx="10"/>
          </p:nvPr>
        </p:nvSpPr>
        <p:spPr/>
        <p:txBody>
          <a:bodyPr/>
          <a:lstStyle/>
          <a:p>
            <a:fld id="{9D237E28-F142-4275-BDB0-7D2EB3A6BC1B}" type="datetimeFigureOut">
              <a:rPr lang="en-US" smtClean="0"/>
              <a:t>1/7/2022</a:t>
            </a:fld>
            <a:endParaRPr lang="en-US"/>
          </a:p>
        </p:txBody>
      </p:sp>
      <p:sp>
        <p:nvSpPr>
          <p:cNvPr id="6" name="Footer Placeholder 5">
            <a:extLst>
              <a:ext uri="{FF2B5EF4-FFF2-40B4-BE49-F238E27FC236}">
                <a16:creationId xmlns:a16="http://schemas.microsoft.com/office/drawing/2014/main" id="{6100AA62-70CC-4AF2-811E-EB5235735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E692B-4BA1-4BB0-B1DA-F66019699542}"/>
              </a:ext>
            </a:extLst>
          </p:cNvPr>
          <p:cNvSpPr>
            <a:spLocks noGrp="1"/>
          </p:cNvSpPr>
          <p:nvPr>
            <p:ph type="sldNum" sz="quarter" idx="12"/>
          </p:nvPr>
        </p:nvSpPr>
        <p:spPr/>
        <p:txBody>
          <a:bodyPr/>
          <a:lstStyle/>
          <a:p>
            <a:fld id="{32D8F61C-A4ED-404E-98CD-79B09C455BFC}" type="slidenum">
              <a:rPr lang="en-US" smtClean="0"/>
              <a:t>‹#›</a:t>
            </a:fld>
            <a:endParaRPr lang="en-US"/>
          </a:p>
        </p:txBody>
      </p:sp>
    </p:spTree>
    <p:extLst>
      <p:ext uri="{BB962C8B-B14F-4D97-AF65-F5344CB8AC3E}">
        <p14:creationId xmlns:p14="http://schemas.microsoft.com/office/powerpoint/2010/main" val="350480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B7E32-1D15-4E23-8D39-DC5161C9D7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0708E6-9245-4995-A74C-4E359F9B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3A91B-64E3-46FC-9A0A-F35A272BC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37E28-F142-4275-BDB0-7D2EB3A6BC1B}" type="datetimeFigureOut">
              <a:rPr lang="en-US" smtClean="0"/>
              <a:t>1/7/2022</a:t>
            </a:fld>
            <a:endParaRPr lang="en-US"/>
          </a:p>
        </p:txBody>
      </p:sp>
      <p:sp>
        <p:nvSpPr>
          <p:cNvPr id="5" name="Footer Placeholder 4">
            <a:extLst>
              <a:ext uri="{FF2B5EF4-FFF2-40B4-BE49-F238E27FC236}">
                <a16:creationId xmlns:a16="http://schemas.microsoft.com/office/drawing/2014/main" id="{88F61351-000A-4599-8699-97FAB9D39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D06C3-26D8-4672-BE4F-7946E9BE6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8F61C-A4ED-404E-98CD-79B09C455BFC}" type="slidenum">
              <a:rPr lang="en-US" smtClean="0"/>
              <a:t>‹#›</a:t>
            </a:fld>
            <a:endParaRPr lang="en-US"/>
          </a:p>
        </p:txBody>
      </p:sp>
    </p:spTree>
    <p:extLst>
      <p:ext uri="{BB962C8B-B14F-4D97-AF65-F5344CB8AC3E}">
        <p14:creationId xmlns:p14="http://schemas.microsoft.com/office/powerpoint/2010/main" val="303255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CBC-8884-410D-990E-122021AF47A6}"/>
              </a:ext>
            </a:extLst>
          </p:cNvPr>
          <p:cNvSpPr>
            <a:spLocks noGrp="1"/>
          </p:cNvSpPr>
          <p:nvPr>
            <p:ph type="ctrTitle"/>
          </p:nvPr>
        </p:nvSpPr>
        <p:spPr/>
        <p:txBody>
          <a:bodyPr/>
          <a:lstStyle/>
          <a:p>
            <a:r>
              <a:rPr lang="en-US" dirty="0"/>
              <a:t>Tutorial w10</a:t>
            </a:r>
          </a:p>
        </p:txBody>
      </p:sp>
      <p:sp>
        <p:nvSpPr>
          <p:cNvPr id="3" name="Subtitle 2">
            <a:extLst>
              <a:ext uri="{FF2B5EF4-FFF2-40B4-BE49-F238E27FC236}">
                <a16:creationId xmlns:a16="http://schemas.microsoft.com/office/drawing/2014/main" id="{C9FA2999-0EA0-4EFB-8C11-2C48A3C3D9D1}"/>
              </a:ext>
            </a:extLst>
          </p:cNvPr>
          <p:cNvSpPr>
            <a:spLocks noGrp="1"/>
          </p:cNvSpPr>
          <p:nvPr>
            <p:ph type="subTitle" idx="1"/>
          </p:nvPr>
        </p:nvSpPr>
        <p:spPr/>
        <p:txBody>
          <a:bodyPr/>
          <a:lstStyle/>
          <a:p>
            <a:r>
              <a:rPr lang="en-US" dirty="0"/>
              <a:t>CSC580 Parallel Processing</a:t>
            </a:r>
          </a:p>
        </p:txBody>
      </p:sp>
    </p:spTree>
    <p:extLst>
      <p:ext uri="{BB962C8B-B14F-4D97-AF65-F5344CB8AC3E}">
        <p14:creationId xmlns:p14="http://schemas.microsoft.com/office/powerpoint/2010/main" val="351595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77CD-FB47-481C-AF35-79DAB4846758}"/>
              </a:ext>
            </a:extLst>
          </p:cNvPr>
          <p:cNvSpPr>
            <a:spLocks noGrp="1"/>
          </p:cNvSpPr>
          <p:nvPr>
            <p:ph type="title"/>
          </p:nvPr>
        </p:nvSpPr>
        <p:spPr>
          <a:xfrm>
            <a:off x="838200" y="365126"/>
            <a:ext cx="10515600" cy="676866"/>
          </a:xfrm>
        </p:spPr>
        <p:txBody>
          <a:bodyPr>
            <a:normAutofit fontScale="90000"/>
          </a:bodyPr>
          <a:lstStyle/>
          <a:p>
            <a:r>
              <a:rPr lang="en-US" dirty="0"/>
              <a:t>Q1</a:t>
            </a:r>
          </a:p>
        </p:txBody>
      </p:sp>
      <p:pic>
        <p:nvPicPr>
          <p:cNvPr id="5" name="Picture 4">
            <a:extLst>
              <a:ext uri="{FF2B5EF4-FFF2-40B4-BE49-F238E27FC236}">
                <a16:creationId xmlns:a16="http://schemas.microsoft.com/office/drawing/2014/main" id="{DD366CF6-1159-4C02-AF76-0B53B326874E}"/>
              </a:ext>
            </a:extLst>
          </p:cNvPr>
          <p:cNvPicPr>
            <a:picLocks noChangeAspect="1"/>
          </p:cNvPicPr>
          <p:nvPr/>
        </p:nvPicPr>
        <p:blipFill rotWithShape="1">
          <a:blip r:embed="rId2"/>
          <a:srcRect l="28410" t="30688" r="21064" b="57455"/>
          <a:stretch/>
        </p:blipFill>
        <p:spPr>
          <a:xfrm>
            <a:off x="838200" y="1114942"/>
            <a:ext cx="8722760" cy="1151491"/>
          </a:xfrm>
          <a:prstGeom prst="rect">
            <a:avLst/>
          </a:prstGeom>
        </p:spPr>
      </p:pic>
      <p:pic>
        <p:nvPicPr>
          <p:cNvPr id="7" name="Picture 6">
            <a:extLst>
              <a:ext uri="{FF2B5EF4-FFF2-40B4-BE49-F238E27FC236}">
                <a16:creationId xmlns:a16="http://schemas.microsoft.com/office/drawing/2014/main" id="{D63A9576-F0DE-4352-A7F6-32D82AD9AF57}"/>
              </a:ext>
            </a:extLst>
          </p:cNvPr>
          <p:cNvPicPr>
            <a:picLocks noChangeAspect="1"/>
          </p:cNvPicPr>
          <p:nvPr/>
        </p:nvPicPr>
        <p:blipFill rotWithShape="1">
          <a:blip r:embed="rId2"/>
          <a:srcRect l="28410" t="43165" r="21064" b="41626"/>
          <a:stretch/>
        </p:blipFill>
        <p:spPr>
          <a:xfrm>
            <a:off x="838200" y="4123508"/>
            <a:ext cx="8722760" cy="1476862"/>
          </a:xfrm>
          <a:prstGeom prst="rect">
            <a:avLst/>
          </a:prstGeom>
        </p:spPr>
      </p:pic>
      <p:sp>
        <p:nvSpPr>
          <p:cNvPr id="9" name="TextBox 8">
            <a:extLst>
              <a:ext uri="{FF2B5EF4-FFF2-40B4-BE49-F238E27FC236}">
                <a16:creationId xmlns:a16="http://schemas.microsoft.com/office/drawing/2014/main" id="{80294808-C5EC-4599-A36F-0AE6439F604E}"/>
              </a:ext>
            </a:extLst>
          </p:cNvPr>
          <p:cNvSpPr txBox="1"/>
          <p:nvPr/>
        </p:nvSpPr>
        <p:spPr>
          <a:xfrm>
            <a:off x="1200334" y="2179721"/>
            <a:ext cx="10515599" cy="2339102"/>
          </a:xfrm>
          <a:prstGeom prst="rect">
            <a:avLst/>
          </a:prstGeom>
          <a:noFill/>
        </p:spPr>
        <p:txBody>
          <a:bodyPr wrap="square">
            <a:spAutoFit/>
          </a:bodyPr>
          <a:lstStyle/>
          <a:p>
            <a:pPr marL="285750" indent="-285750" algn="just">
              <a:buFont typeface="Arial" panose="020B0604020202020204" pitchFamily="34" charset="0"/>
              <a:buChar char="•"/>
            </a:pPr>
            <a:r>
              <a:rPr lang="en-MY" altLang="en-US" sz="1600" b="1" dirty="0"/>
              <a:t>There is no idling </a:t>
            </a:r>
            <a:r>
              <a:rPr lang="en-MY" altLang="en-US" sz="1600" dirty="0"/>
              <a:t>at sending process when we have buffer</a:t>
            </a:r>
            <a:r>
              <a:rPr lang="en-MY" altLang="en-US" sz="1600" b="1" dirty="0"/>
              <a:t>. </a:t>
            </a:r>
            <a:r>
              <a:rPr lang="en-MY" altLang="en-US" sz="1600" dirty="0"/>
              <a:t>Each of the process will ensure that within their local environment, they will create a temporary storage to store the messages that come in sequence. </a:t>
            </a:r>
            <a:r>
              <a:rPr lang="en-MY" altLang="en-US" sz="1600" b="1" dirty="0"/>
              <a:t>Buffer </a:t>
            </a:r>
            <a:r>
              <a:rPr lang="en-MY" altLang="en-US" sz="1600" dirty="0"/>
              <a:t>help to store data temporarily until receive process is ready. If we introduce the buffer to the receiving process, even though receiving is executing other instruction, the sender can always send the message and store the message to the temporary storage. If there is no buffer the sending process need to wait until the receiving process is ready.</a:t>
            </a:r>
          </a:p>
          <a:p>
            <a:pPr marL="285750" indent="-285750" algn="just">
              <a:buFont typeface="Arial" panose="020B0604020202020204" pitchFamily="34" charset="0"/>
              <a:buChar char="•"/>
            </a:pPr>
            <a:r>
              <a:rPr lang="en-MY" altLang="en-US" sz="1600" dirty="0"/>
              <a:t>Buffer can </a:t>
            </a:r>
            <a:r>
              <a:rPr lang="en-MY" altLang="en-US" sz="1600" b="1" dirty="0"/>
              <a:t>minimize the overhead</a:t>
            </a:r>
            <a:r>
              <a:rPr lang="en-MY" altLang="en-US" sz="1600" dirty="0"/>
              <a:t>. This is because the receiving process does not have to send the acknowledgment to the sender and can get the data from its temporary buffer.</a:t>
            </a:r>
          </a:p>
          <a:p>
            <a:pPr marL="285750" indent="-285750" algn="just">
              <a:buFont typeface="Arial" panose="020B0604020202020204" pitchFamily="34" charset="0"/>
              <a:buChar char="•"/>
            </a:pPr>
            <a:endParaRPr lang="en-MY" altLang="en-US" sz="1600" dirty="0"/>
          </a:p>
          <a:p>
            <a:pPr marL="285750" indent="-285750">
              <a:buFont typeface="Arial" panose="020B0604020202020204" pitchFamily="34" charset="0"/>
              <a:buChar char="•"/>
            </a:pPr>
            <a:endParaRPr lang="en-MY" altLang="en-US" sz="1800" dirty="0"/>
          </a:p>
        </p:txBody>
      </p:sp>
      <p:sp>
        <p:nvSpPr>
          <p:cNvPr id="11" name="TextBox 10">
            <a:extLst>
              <a:ext uri="{FF2B5EF4-FFF2-40B4-BE49-F238E27FC236}">
                <a16:creationId xmlns:a16="http://schemas.microsoft.com/office/drawing/2014/main" id="{748EF8B3-0679-4D26-8EB1-E46675459EBE}"/>
              </a:ext>
            </a:extLst>
          </p:cNvPr>
          <p:cNvSpPr txBox="1"/>
          <p:nvPr/>
        </p:nvSpPr>
        <p:spPr>
          <a:xfrm>
            <a:off x="1200333" y="5743058"/>
            <a:ext cx="10515599" cy="861774"/>
          </a:xfrm>
          <a:prstGeom prst="rect">
            <a:avLst/>
          </a:prstGeom>
          <a:noFill/>
        </p:spPr>
        <p:txBody>
          <a:bodyPr wrap="square">
            <a:spAutoFit/>
          </a:bodyPr>
          <a:lstStyle/>
          <a:p>
            <a:pPr marL="285750" indent="-285750" algn="just">
              <a:buFont typeface="Arial" panose="020B0604020202020204" pitchFamily="34" charset="0"/>
              <a:buChar char="•"/>
            </a:pPr>
            <a:r>
              <a:rPr lang="en-MY" altLang="en-US" sz="1600" b="1" dirty="0" err="1"/>
              <a:t>i</a:t>
            </a:r>
            <a:r>
              <a:rPr lang="en-MY" altLang="en-US" sz="1600" b="1" dirty="0"/>
              <a:t>)</a:t>
            </a:r>
            <a:r>
              <a:rPr lang="en-MY" altLang="en-US" sz="1600" dirty="0"/>
              <a:t> sender sends the data from address p. The length of the data is 1 and the destination would be 1.</a:t>
            </a:r>
          </a:p>
          <a:p>
            <a:pPr marL="285750" indent="-285750" algn="just">
              <a:buFont typeface="Arial" panose="020B0604020202020204" pitchFamily="34" charset="0"/>
              <a:buChar char="•"/>
            </a:pPr>
            <a:r>
              <a:rPr lang="en-MY" altLang="en-US" sz="1600" b="1" dirty="0"/>
              <a:t>ii)</a:t>
            </a:r>
            <a:r>
              <a:rPr lang="en-MY" altLang="en-US" sz="1600" dirty="0"/>
              <a:t> the content from buffer at address p is copied. The length of the data is 1. Receiver receives the data from the sender with the destination is 5. </a:t>
            </a:r>
          </a:p>
        </p:txBody>
      </p:sp>
    </p:spTree>
    <p:extLst>
      <p:ext uri="{BB962C8B-B14F-4D97-AF65-F5344CB8AC3E}">
        <p14:creationId xmlns:p14="http://schemas.microsoft.com/office/powerpoint/2010/main" val="90377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B98C-68C7-4D39-A0DA-A11920EA1AEB}"/>
              </a:ext>
            </a:extLst>
          </p:cNvPr>
          <p:cNvSpPr>
            <a:spLocks noGrp="1"/>
          </p:cNvSpPr>
          <p:nvPr>
            <p:ph type="title"/>
          </p:nvPr>
        </p:nvSpPr>
        <p:spPr>
          <a:xfrm>
            <a:off x="529727" y="380625"/>
            <a:ext cx="10515600" cy="570540"/>
          </a:xfrm>
        </p:spPr>
        <p:txBody>
          <a:bodyPr>
            <a:normAutofit fontScale="90000"/>
          </a:bodyPr>
          <a:lstStyle/>
          <a:p>
            <a:r>
              <a:rPr lang="en-US" dirty="0"/>
              <a:t>Q2</a:t>
            </a:r>
          </a:p>
        </p:txBody>
      </p:sp>
      <p:pic>
        <p:nvPicPr>
          <p:cNvPr id="5" name="Picture 4">
            <a:extLst>
              <a:ext uri="{FF2B5EF4-FFF2-40B4-BE49-F238E27FC236}">
                <a16:creationId xmlns:a16="http://schemas.microsoft.com/office/drawing/2014/main" id="{7013C8E0-9558-4499-8FF3-A1F99B453D7B}"/>
              </a:ext>
            </a:extLst>
          </p:cNvPr>
          <p:cNvPicPr>
            <a:picLocks noChangeAspect="1"/>
          </p:cNvPicPr>
          <p:nvPr/>
        </p:nvPicPr>
        <p:blipFill rotWithShape="1">
          <a:blip r:embed="rId2"/>
          <a:srcRect l="26424" t="28992" r="20291" b="37748"/>
          <a:stretch/>
        </p:blipFill>
        <p:spPr>
          <a:xfrm>
            <a:off x="260495" y="1131165"/>
            <a:ext cx="7358322" cy="2583506"/>
          </a:xfrm>
          <a:prstGeom prst="rect">
            <a:avLst/>
          </a:prstGeom>
        </p:spPr>
      </p:pic>
      <p:sp>
        <p:nvSpPr>
          <p:cNvPr id="6" name="TextBox 5">
            <a:extLst>
              <a:ext uri="{FF2B5EF4-FFF2-40B4-BE49-F238E27FC236}">
                <a16:creationId xmlns:a16="http://schemas.microsoft.com/office/drawing/2014/main" id="{1830ECFC-DA08-43C2-AB98-912EF28015AF}"/>
              </a:ext>
            </a:extLst>
          </p:cNvPr>
          <p:cNvSpPr txBox="1"/>
          <p:nvPr/>
        </p:nvSpPr>
        <p:spPr>
          <a:xfrm>
            <a:off x="3687200" y="751000"/>
            <a:ext cx="10515599" cy="369332"/>
          </a:xfrm>
          <a:prstGeom prst="rect">
            <a:avLst/>
          </a:prstGeom>
          <a:noFill/>
        </p:spPr>
        <p:txBody>
          <a:bodyPr wrap="square">
            <a:spAutoFit/>
          </a:bodyPr>
          <a:lstStyle/>
          <a:p>
            <a:pPr algn="just"/>
            <a:r>
              <a:rPr lang="en-MY" altLang="en-US" sz="1800" b="1" dirty="0"/>
              <a:t> </a:t>
            </a:r>
            <a:endParaRPr lang="en-MY" altLang="en-US" sz="1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EC86D1-6BE1-44B7-8287-555DCCE529FD}"/>
                  </a:ext>
                </a:extLst>
              </p:cNvPr>
              <p:cNvSpPr txBox="1"/>
              <p:nvPr/>
            </p:nvSpPr>
            <p:spPr>
              <a:xfrm>
                <a:off x="6232059" y="1300332"/>
                <a:ext cx="2773516" cy="1568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MY" i="1" dirty="0" smtClean="0">
                          <a:latin typeface="Cambria Math" panose="02040503050406030204" pitchFamily="18" charset="0"/>
                        </a:rPr>
                        <m:t>𝐴</m:t>
                      </m:r>
                      <m:r>
                        <a:rPr lang="en-MY" i="1" dirty="0" smtClean="0">
                          <a:latin typeface="Cambria Math" panose="02040503050406030204" pitchFamily="18" charset="0"/>
                        </a:rPr>
                        <m:t> = </m:t>
                      </m:r>
                      <m:d>
                        <m:dPr>
                          <m:begChr m:val="["/>
                          <m:endChr m:val="]"/>
                          <m:ctrlPr>
                            <a:rPr lang="en-MY" i="1" dirty="0" smtClean="0">
                              <a:latin typeface="Cambria Math" panose="02040503050406030204" pitchFamily="18" charset="0"/>
                            </a:rPr>
                          </m:ctrlPr>
                        </m:dPr>
                        <m:e>
                          <m:m>
                            <m:mPr>
                              <m:mcs>
                                <m:mc>
                                  <m:mcPr>
                                    <m:count m:val="6"/>
                                    <m:mcJc m:val="center"/>
                                  </m:mcPr>
                                </m:mc>
                              </m:mcs>
                              <m:ctrlPr>
                                <a:rPr lang="en-MY" i="1" dirty="0" smtClean="0">
                                  <a:latin typeface="Cambria Math" panose="02040503050406030204" pitchFamily="18" charset="0"/>
                                </a:rPr>
                              </m:ctrlPr>
                            </m:mPr>
                            <m:mr>
                              <m:e>
                                <m:r>
                                  <m:rPr>
                                    <m:brk m:alnAt="7"/>
                                  </m:rPr>
                                  <a:rPr lang="en-MY" b="0" i="1" dirty="0" smtClean="0">
                                    <a:latin typeface="Cambria Math" panose="02040503050406030204" pitchFamily="18" charset="0"/>
                                  </a:rPr>
                                  <m:t>0</m:t>
                                </m:r>
                              </m:e>
                              <m:e>
                                <m:r>
                                  <a:rPr lang="en-MY" b="0" i="1" dirty="0" smtClean="0">
                                    <a:latin typeface="Cambria Math" panose="02040503050406030204" pitchFamily="18" charset="0"/>
                                  </a:rPr>
                                  <m:t>3</m:t>
                                </m:r>
                              </m:e>
                              <m:e>
                                <m:r>
                                  <a:rPr lang="en-MY" b="0" i="1" dirty="0" smtClean="0">
                                    <a:latin typeface="Cambria Math" panose="02040503050406030204" pitchFamily="18" charset="0"/>
                                  </a:rPr>
                                  <m:t>0</m:t>
                                </m:r>
                              </m:e>
                              <m:e>
                                <m:r>
                                  <a:rPr lang="en-MY" b="0" i="1" dirty="0" smtClean="0">
                                    <a:latin typeface="Cambria Math" panose="02040503050406030204" pitchFamily="18" charset="0"/>
                                  </a:rPr>
                                  <m:t>0</m:t>
                                </m:r>
                              </m:e>
                              <m:e>
                                <m:r>
                                  <a:rPr lang="en-MY" b="0" i="1" dirty="0" smtClean="0">
                                    <a:latin typeface="Cambria Math" panose="02040503050406030204" pitchFamily="18" charset="0"/>
                                  </a:rPr>
                                  <m:t>6</m:t>
                                </m:r>
                              </m:e>
                              <m:e>
                                <m:r>
                                  <a:rPr lang="en-MY" b="0" i="1" dirty="0" smtClean="0">
                                    <a:latin typeface="Cambria Math" panose="02040503050406030204" pitchFamily="18" charset="0"/>
                                  </a:rPr>
                                  <m:t>5</m:t>
                                </m:r>
                              </m:e>
                            </m:mr>
                            <m:mr>
                              <m:e>
                                <m:r>
                                  <a:rPr lang="en-MY" b="0" i="1" dirty="0" smtClean="0">
                                    <a:latin typeface="Cambria Math" panose="02040503050406030204" pitchFamily="18" charset="0"/>
                                  </a:rPr>
                                  <m:t>3</m:t>
                                </m:r>
                              </m:e>
                              <m:e>
                                <m:r>
                                  <a:rPr lang="en-MY" b="0" i="1" dirty="0" smtClean="0">
                                    <a:latin typeface="Cambria Math" panose="02040503050406030204" pitchFamily="18" charset="0"/>
                                  </a:rPr>
                                  <m:t>0</m:t>
                                </m:r>
                              </m:e>
                              <m:e>
                                <m:r>
                                  <a:rPr lang="en-MY" b="0" i="1" dirty="0" smtClean="0">
                                    <a:latin typeface="Cambria Math" panose="02040503050406030204" pitchFamily="18" charset="0"/>
                                  </a:rPr>
                                  <m:t>1</m:t>
                                </m:r>
                              </m:e>
                              <m:e>
                                <m:r>
                                  <a:rPr lang="en-MY" b="0" i="1" dirty="0" smtClean="0">
                                    <a:latin typeface="Cambria Math" panose="02040503050406030204" pitchFamily="18" charset="0"/>
                                  </a:rPr>
                                  <m:t>0</m:t>
                                </m:r>
                              </m:e>
                              <m:e>
                                <m:r>
                                  <a:rPr lang="en-MY" b="0" i="1" dirty="0" smtClean="0">
                                    <a:latin typeface="Cambria Math" panose="02040503050406030204" pitchFamily="18" charset="0"/>
                                  </a:rPr>
                                  <m:t>0</m:t>
                                </m:r>
                              </m:e>
                              <m:e>
                                <m:r>
                                  <a:rPr lang="en-MY" b="0" i="1" dirty="0" smtClean="0">
                                    <a:latin typeface="Cambria Math" panose="02040503050406030204" pitchFamily="18" charset="0"/>
                                  </a:rPr>
                                  <m:t>4</m:t>
                                </m:r>
                              </m:e>
                            </m:mr>
                            <m:mr>
                              <m:e>
                                <m:r>
                                  <a:rPr lang="en-MY" b="0" i="1" dirty="0" smtClean="0">
                                    <a:latin typeface="Cambria Math" panose="02040503050406030204" pitchFamily="18" charset="0"/>
                                  </a:rPr>
                                  <m:t>0</m:t>
                                </m:r>
                              </m:e>
                              <m:e>
                                <m:r>
                                  <a:rPr lang="en-MY" b="0" i="1" dirty="0" smtClean="0">
                                    <a:latin typeface="Cambria Math" panose="02040503050406030204" pitchFamily="18" charset="0"/>
                                  </a:rPr>
                                  <m:t>1</m:t>
                                </m:r>
                              </m:e>
                              <m:e>
                                <m:r>
                                  <a:rPr lang="en-MY" b="0" i="1" dirty="0" smtClean="0">
                                    <a:latin typeface="Cambria Math" panose="02040503050406030204" pitchFamily="18" charset="0"/>
                                  </a:rPr>
                                  <m:t>0</m:t>
                                </m:r>
                              </m:e>
                              <m:e>
                                <m:r>
                                  <a:rPr lang="en-MY" b="0" i="1" dirty="0" smtClean="0">
                                    <a:latin typeface="Cambria Math" panose="02040503050406030204" pitchFamily="18" charset="0"/>
                                  </a:rPr>
                                  <m:t>6</m:t>
                                </m:r>
                              </m:e>
                              <m:e>
                                <m:r>
                                  <a:rPr lang="en-MY" b="0" i="1" dirty="0" smtClean="0">
                                    <a:latin typeface="Cambria Math" panose="02040503050406030204" pitchFamily="18" charset="0"/>
                                  </a:rPr>
                                  <m:t>0</m:t>
                                </m:r>
                              </m:e>
                              <m:e>
                                <m:r>
                                  <a:rPr lang="en-MY" b="0" i="1" dirty="0" smtClean="0">
                                    <a:latin typeface="Cambria Math" panose="02040503050406030204" pitchFamily="18" charset="0"/>
                                  </a:rPr>
                                  <m:t>4</m:t>
                                </m:r>
                              </m:e>
                            </m:mr>
                            <m:mr>
                              <m:e>
                                <m:r>
                                  <a:rPr lang="en-MY" b="0" i="1" dirty="0" smtClean="0">
                                    <a:latin typeface="Cambria Math" panose="02040503050406030204" pitchFamily="18" charset="0"/>
                                  </a:rPr>
                                  <m:t>0</m:t>
                                </m:r>
                              </m:e>
                              <m:e>
                                <m:r>
                                  <a:rPr lang="en-MY" b="0" i="1" dirty="0" smtClean="0">
                                    <a:latin typeface="Cambria Math" panose="02040503050406030204" pitchFamily="18" charset="0"/>
                                  </a:rPr>
                                  <m:t>0</m:t>
                                </m:r>
                              </m:e>
                              <m:e>
                                <m:r>
                                  <a:rPr lang="en-MY" b="0" i="1" dirty="0" smtClean="0">
                                    <a:latin typeface="Cambria Math" panose="02040503050406030204" pitchFamily="18" charset="0"/>
                                  </a:rPr>
                                  <m:t>6</m:t>
                                </m:r>
                              </m:e>
                              <m:e>
                                <m:r>
                                  <a:rPr lang="en-MY" b="0" i="1" dirty="0" smtClean="0">
                                    <a:latin typeface="Cambria Math" panose="02040503050406030204" pitchFamily="18" charset="0"/>
                                  </a:rPr>
                                  <m:t>0</m:t>
                                </m:r>
                              </m:e>
                              <m:e>
                                <m:r>
                                  <a:rPr lang="en-MY" b="0" i="1" dirty="0" smtClean="0">
                                    <a:latin typeface="Cambria Math" panose="02040503050406030204" pitchFamily="18" charset="0"/>
                                  </a:rPr>
                                  <m:t>8</m:t>
                                </m:r>
                              </m:e>
                              <m:e>
                                <m:r>
                                  <a:rPr lang="en-MY" b="0" i="1" dirty="0" smtClean="0">
                                    <a:latin typeface="Cambria Math" panose="02040503050406030204" pitchFamily="18" charset="0"/>
                                  </a:rPr>
                                  <m:t>5</m:t>
                                </m:r>
                              </m:e>
                            </m:mr>
                            <m:mr>
                              <m:e>
                                <m:r>
                                  <a:rPr lang="en-MY" b="0" i="1" dirty="0" smtClean="0">
                                    <a:latin typeface="Cambria Math" panose="02040503050406030204" pitchFamily="18" charset="0"/>
                                  </a:rPr>
                                  <m:t>6</m:t>
                                </m:r>
                              </m:e>
                              <m:e>
                                <m:r>
                                  <a:rPr lang="en-MY" b="0" i="1" dirty="0" smtClean="0">
                                    <a:latin typeface="Cambria Math" panose="02040503050406030204" pitchFamily="18" charset="0"/>
                                  </a:rPr>
                                  <m:t>0</m:t>
                                </m:r>
                              </m:e>
                              <m:e>
                                <m:r>
                                  <a:rPr lang="en-MY" b="0" i="1" dirty="0" smtClean="0">
                                    <a:latin typeface="Cambria Math" panose="02040503050406030204" pitchFamily="18" charset="0"/>
                                  </a:rPr>
                                  <m:t>0</m:t>
                                </m:r>
                              </m:e>
                              <m:e>
                                <m:r>
                                  <a:rPr lang="en-MY" b="0" i="1" dirty="0" smtClean="0">
                                    <a:latin typeface="Cambria Math" panose="02040503050406030204" pitchFamily="18" charset="0"/>
                                  </a:rPr>
                                  <m:t>8</m:t>
                                </m:r>
                              </m:e>
                              <m:e>
                                <m:r>
                                  <a:rPr lang="en-MY" b="0" i="1" dirty="0" smtClean="0">
                                    <a:latin typeface="Cambria Math" panose="02040503050406030204" pitchFamily="18" charset="0"/>
                                  </a:rPr>
                                  <m:t>0</m:t>
                                </m:r>
                              </m:e>
                              <m:e>
                                <m:r>
                                  <a:rPr lang="en-MY" b="0" i="1" dirty="0" smtClean="0">
                                    <a:latin typeface="Cambria Math" panose="02040503050406030204" pitchFamily="18" charset="0"/>
                                  </a:rPr>
                                  <m:t>2</m:t>
                                </m:r>
                              </m:e>
                            </m:mr>
                            <m:mr>
                              <m:e>
                                <m:r>
                                  <a:rPr lang="en-MY" b="0" i="1" dirty="0" smtClean="0">
                                    <a:latin typeface="Cambria Math" panose="02040503050406030204" pitchFamily="18" charset="0"/>
                                  </a:rPr>
                                  <m:t>5</m:t>
                                </m:r>
                              </m:e>
                              <m:e>
                                <m:r>
                                  <a:rPr lang="en-MY" b="0" i="1" dirty="0" smtClean="0">
                                    <a:latin typeface="Cambria Math" panose="02040503050406030204" pitchFamily="18" charset="0"/>
                                  </a:rPr>
                                  <m:t>4</m:t>
                                </m:r>
                              </m:e>
                              <m:e>
                                <m:r>
                                  <a:rPr lang="en-MY" b="0" i="1" dirty="0" smtClean="0">
                                    <a:latin typeface="Cambria Math" panose="02040503050406030204" pitchFamily="18" charset="0"/>
                                  </a:rPr>
                                  <m:t>4</m:t>
                                </m:r>
                              </m:e>
                              <m:e>
                                <m:r>
                                  <a:rPr lang="en-MY" b="0" i="1" dirty="0" smtClean="0">
                                    <a:latin typeface="Cambria Math" panose="02040503050406030204" pitchFamily="18" charset="0"/>
                                  </a:rPr>
                                  <m:t>5</m:t>
                                </m:r>
                              </m:e>
                              <m:e>
                                <m:r>
                                  <a:rPr lang="en-MY" b="0" i="1" dirty="0" smtClean="0">
                                    <a:latin typeface="Cambria Math" panose="02040503050406030204" pitchFamily="18" charset="0"/>
                                  </a:rPr>
                                  <m:t>2</m:t>
                                </m:r>
                              </m:e>
                              <m:e>
                                <m:r>
                                  <a:rPr lang="en-MY" b="0" i="1" dirty="0" smtClean="0">
                                    <a:latin typeface="Cambria Math" panose="02040503050406030204" pitchFamily="18" charset="0"/>
                                  </a:rPr>
                                  <m:t>0</m:t>
                                </m:r>
                              </m:e>
                            </m:mr>
                          </m:m>
                        </m:e>
                      </m:d>
                    </m:oMath>
                  </m:oMathPara>
                </a14:m>
                <a:endParaRPr lang="en-MY" dirty="0"/>
              </a:p>
            </p:txBody>
          </p:sp>
        </mc:Choice>
        <mc:Fallback xmlns="">
          <p:sp>
            <p:nvSpPr>
              <p:cNvPr id="7" name="TextBox 6">
                <a:extLst>
                  <a:ext uri="{FF2B5EF4-FFF2-40B4-BE49-F238E27FC236}">
                    <a16:creationId xmlns:a16="http://schemas.microsoft.com/office/drawing/2014/main" id="{A8EC86D1-6BE1-44B7-8287-555DCCE529FD}"/>
                  </a:ext>
                </a:extLst>
              </p:cNvPr>
              <p:cNvSpPr txBox="1">
                <a:spLocks noRot="1" noChangeAspect="1" noMove="1" noResize="1" noEditPoints="1" noAdjustHandles="1" noChangeArrowheads="1" noChangeShapeType="1" noTextEdit="1"/>
              </p:cNvSpPr>
              <p:nvPr/>
            </p:nvSpPr>
            <p:spPr>
              <a:xfrm>
                <a:off x="6232059" y="1300332"/>
                <a:ext cx="2773516" cy="1568378"/>
              </a:xfrm>
              <a:prstGeom prst="rect">
                <a:avLst/>
              </a:prstGeom>
              <a:blipFill>
                <a:blip r:embed="rId3"/>
                <a:stretch>
                  <a:fillRect/>
                </a:stretch>
              </a:blipFill>
            </p:spPr>
            <p:txBody>
              <a:bodyPr/>
              <a:lstStyle/>
              <a:p>
                <a:r>
                  <a:rPr lang="en-MY">
                    <a:noFill/>
                  </a:rPr>
                  <a:t> </a:t>
                </a:r>
              </a:p>
            </p:txBody>
          </p:sp>
        </mc:Fallback>
      </mc:AlternateContent>
      <p:pic>
        <p:nvPicPr>
          <p:cNvPr id="8" name="Picture 7">
            <a:extLst>
              <a:ext uri="{FF2B5EF4-FFF2-40B4-BE49-F238E27FC236}">
                <a16:creationId xmlns:a16="http://schemas.microsoft.com/office/drawing/2014/main" id="{6C2F78DF-0D41-4696-B363-BE3D4F0278F2}"/>
              </a:ext>
            </a:extLst>
          </p:cNvPr>
          <p:cNvPicPr>
            <a:picLocks noChangeAspect="1"/>
          </p:cNvPicPr>
          <p:nvPr/>
        </p:nvPicPr>
        <p:blipFill rotWithShape="1">
          <a:blip r:embed="rId2"/>
          <a:srcRect l="26424" t="65698" r="20291" b="25709"/>
          <a:stretch/>
        </p:blipFill>
        <p:spPr>
          <a:xfrm>
            <a:off x="5434198" y="662068"/>
            <a:ext cx="6348427" cy="667530"/>
          </a:xfrm>
          <a:prstGeom prst="rect">
            <a:avLst/>
          </a:prstGeom>
        </p:spPr>
      </p:pic>
      <p:pic>
        <p:nvPicPr>
          <p:cNvPr id="11" name="Picture 10">
            <a:extLst>
              <a:ext uri="{FF2B5EF4-FFF2-40B4-BE49-F238E27FC236}">
                <a16:creationId xmlns:a16="http://schemas.microsoft.com/office/drawing/2014/main" id="{02BE2771-3144-4131-9E9D-EEBC26DE9AFC}"/>
              </a:ext>
            </a:extLst>
          </p:cNvPr>
          <p:cNvPicPr>
            <a:picLocks noChangeAspect="1"/>
          </p:cNvPicPr>
          <p:nvPr/>
        </p:nvPicPr>
        <p:blipFill rotWithShape="1">
          <a:blip r:embed="rId2"/>
          <a:srcRect l="26424" t="74556" r="20291" b="17644"/>
          <a:stretch/>
        </p:blipFill>
        <p:spPr>
          <a:xfrm>
            <a:off x="850272" y="3725504"/>
            <a:ext cx="7358322" cy="60592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296124-2393-40BE-9E22-F36DDE2671B0}"/>
                  </a:ext>
                </a:extLst>
              </p:cNvPr>
              <p:cNvSpPr txBox="1"/>
              <p:nvPr/>
            </p:nvSpPr>
            <p:spPr>
              <a:xfrm>
                <a:off x="1129128" y="4404037"/>
                <a:ext cx="2558072" cy="1568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MY" i="1" dirty="0" smtClean="0">
                              <a:latin typeface="Cambria Math" panose="02040503050406030204" pitchFamily="18" charset="0"/>
                            </a:rPr>
                          </m:ctrlPr>
                        </m:dPr>
                        <m:e>
                          <m:m>
                            <m:mPr>
                              <m:mcs>
                                <m:mc>
                                  <m:mcPr>
                                    <m:count m:val="6"/>
                                    <m:mcJc m:val="center"/>
                                  </m:mcPr>
                                </m:mc>
                              </m:mcs>
                              <m:ctrlPr>
                                <a:rPr lang="en-MY" i="1" dirty="0" smtClean="0">
                                  <a:latin typeface="Cambria Math" panose="02040503050406030204" pitchFamily="18" charset="0"/>
                                </a:rPr>
                              </m:ctrlPr>
                            </m:mPr>
                            <m:mr>
                              <m:e>
                                <m:r>
                                  <m:rPr>
                                    <m:brk m:alnAt="7"/>
                                  </m:rPr>
                                  <a:rPr lang="en-MY" b="0" i="1" dirty="0" smtClean="0">
                                    <a:latin typeface="Cambria Math" panose="02040503050406030204" pitchFamily="18" charset="0"/>
                                  </a:rPr>
                                  <m:t>0</m:t>
                                </m:r>
                              </m:e>
                              <m:e>
                                <m:r>
                                  <a:rPr lang="en-MY" b="0" i="1" dirty="0" smtClean="0">
                                    <a:latin typeface="Cambria Math" panose="02040503050406030204" pitchFamily="18" charset="0"/>
                                  </a:rPr>
                                  <m:t>3</m:t>
                                </m:r>
                              </m:e>
                              <m:e>
                                <m:r>
                                  <a:rPr lang="en-MY" i="1" dirty="0" smtClean="0">
                                    <a:latin typeface="Cambria Math" panose="02040503050406030204" pitchFamily="18" charset="0"/>
                                    <a:ea typeface="Cambria Math" panose="02040503050406030204" pitchFamily="18" charset="0"/>
                                  </a:rPr>
                                  <m:t>∞</m:t>
                                </m:r>
                              </m:e>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6</m:t>
                                </m:r>
                              </m:e>
                              <m:e>
                                <m:r>
                                  <a:rPr lang="en-MY" b="0" i="1" dirty="0" smtClean="0">
                                    <a:latin typeface="Cambria Math" panose="02040503050406030204" pitchFamily="18" charset="0"/>
                                  </a:rPr>
                                  <m:t>5</m:t>
                                </m:r>
                              </m:e>
                            </m:mr>
                            <m:mr>
                              <m:e>
                                <m:r>
                                  <a:rPr lang="en-MY" b="0" i="1" dirty="0" smtClean="0">
                                    <a:latin typeface="Cambria Math" panose="02040503050406030204" pitchFamily="18" charset="0"/>
                                  </a:rPr>
                                  <m:t>3</m:t>
                                </m:r>
                              </m:e>
                              <m:e>
                                <m:r>
                                  <a:rPr lang="en-MY" b="0" i="1" dirty="0" smtClean="0">
                                    <a:latin typeface="Cambria Math" panose="02040503050406030204" pitchFamily="18" charset="0"/>
                                  </a:rPr>
                                  <m:t>0</m:t>
                                </m:r>
                              </m:e>
                              <m:e>
                                <m:r>
                                  <a:rPr lang="en-MY" b="0" i="1" dirty="0" smtClean="0">
                                    <a:latin typeface="Cambria Math" panose="02040503050406030204" pitchFamily="18" charset="0"/>
                                  </a:rPr>
                                  <m:t>1</m:t>
                                </m:r>
                              </m:e>
                              <m:e>
                                <m:r>
                                  <a:rPr lang="en-MY" i="1" dirty="0" smtClean="0">
                                    <a:latin typeface="Cambria Math" panose="02040503050406030204" pitchFamily="18" charset="0"/>
                                    <a:ea typeface="Cambria Math" panose="02040503050406030204" pitchFamily="18" charset="0"/>
                                  </a:rPr>
                                  <m:t>∞</m:t>
                                </m:r>
                              </m:e>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4</m:t>
                                </m:r>
                              </m:e>
                            </m:mr>
                            <m:mr>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1</m:t>
                                </m:r>
                              </m:e>
                              <m:e>
                                <m:r>
                                  <a:rPr lang="en-MY" b="0" i="1" dirty="0" smtClean="0">
                                    <a:latin typeface="Cambria Math" panose="02040503050406030204" pitchFamily="18" charset="0"/>
                                  </a:rPr>
                                  <m:t>0</m:t>
                                </m:r>
                              </m:e>
                              <m:e>
                                <m:r>
                                  <a:rPr lang="en-MY" b="0" i="1" dirty="0" smtClean="0">
                                    <a:latin typeface="Cambria Math" panose="02040503050406030204" pitchFamily="18" charset="0"/>
                                  </a:rPr>
                                  <m:t>6</m:t>
                                </m:r>
                              </m:e>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4</m:t>
                                </m:r>
                              </m:e>
                            </m:mr>
                            <m:mr>
                              <m:e>
                                <m:r>
                                  <a:rPr lang="en-MY" i="1" dirty="0" smtClean="0">
                                    <a:latin typeface="Cambria Math" panose="02040503050406030204" pitchFamily="18" charset="0"/>
                                    <a:ea typeface="Cambria Math" panose="02040503050406030204" pitchFamily="18" charset="0"/>
                                  </a:rPr>
                                  <m:t>∞</m:t>
                                </m:r>
                              </m:e>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6</m:t>
                                </m:r>
                              </m:e>
                              <m:e>
                                <m:r>
                                  <a:rPr lang="en-MY" b="0" i="1" dirty="0" smtClean="0">
                                    <a:latin typeface="Cambria Math" panose="02040503050406030204" pitchFamily="18" charset="0"/>
                                  </a:rPr>
                                  <m:t>0</m:t>
                                </m:r>
                              </m:e>
                              <m:e>
                                <m:r>
                                  <a:rPr lang="en-MY" b="0" i="1" dirty="0" smtClean="0">
                                    <a:latin typeface="Cambria Math" panose="02040503050406030204" pitchFamily="18" charset="0"/>
                                  </a:rPr>
                                  <m:t>8</m:t>
                                </m:r>
                              </m:e>
                              <m:e>
                                <m:r>
                                  <a:rPr lang="en-MY" b="0" i="1" dirty="0" smtClean="0">
                                    <a:latin typeface="Cambria Math" panose="02040503050406030204" pitchFamily="18" charset="0"/>
                                  </a:rPr>
                                  <m:t>5</m:t>
                                </m:r>
                              </m:e>
                            </m:mr>
                            <m:mr>
                              <m:e>
                                <m:r>
                                  <a:rPr lang="en-MY" b="0" i="1" dirty="0" smtClean="0">
                                    <a:latin typeface="Cambria Math" panose="02040503050406030204" pitchFamily="18" charset="0"/>
                                  </a:rPr>
                                  <m:t>6</m:t>
                                </m:r>
                              </m:e>
                              <m:e>
                                <m:r>
                                  <a:rPr lang="en-MY" i="1" dirty="0" smtClean="0">
                                    <a:latin typeface="Cambria Math" panose="02040503050406030204" pitchFamily="18" charset="0"/>
                                    <a:ea typeface="Cambria Math" panose="02040503050406030204" pitchFamily="18" charset="0"/>
                                  </a:rPr>
                                  <m:t>∞</m:t>
                                </m:r>
                              </m:e>
                              <m:e>
                                <m:r>
                                  <a:rPr lang="en-MY" i="1" dirty="0" smtClean="0">
                                    <a:latin typeface="Cambria Math" panose="02040503050406030204" pitchFamily="18" charset="0"/>
                                    <a:ea typeface="Cambria Math" panose="02040503050406030204" pitchFamily="18" charset="0"/>
                                  </a:rPr>
                                  <m:t>∞</m:t>
                                </m:r>
                              </m:e>
                              <m:e>
                                <m:r>
                                  <a:rPr lang="en-MY" b="0" i="1" dirty="0" smtClean="0">
                                    <a:latin typeface="Cambria Math" panose="02040503050406030204" pitchFamily="18" charset="0"/>
                                  </a:rPr>
                                  <m:t>8</m:t>
                                </m:r>
                              </m:e>
                              <m:e>
                                <m:r>
                                  <a:rPr lang="en-MY" b="0" i="1" dirty="0" smtClean="0">
                                    <a:latin typeface="Cambria Math" panose="02040503050406030204" pitchFamily="18" charset="0"/>
                                  </a:rPr>
                                  <m:t>0</m:t>
                                </m:r>
                              </m:e>
                              <m:e>
                                <m:r>
                                  <a:rPr lang="en-MY" b="0" i="1" dirty="0" smtClean="0">
                                    <a:latin typeface="Cambria Math" panose="02040503050406030204" pitchFamily="18" charset="0"/>
                                  </a:rPr>
                                  <m:t>2</m:t>
                                </m:r>
                              </m:e>
                            </m:mr>
                            <m:mr>
                              <m:e>
                                <m:r>
                                  <a:rPr lang="en-MY" b="0" i="1" dirty="0" smtClean="0">
                                    <a:latin typeface="Cambria Math" panose="02040503050406030204" pitchFamily="18" charset="0"/>
                                  </a:rPr>
                                  <m:t>5</m:t>
                                </m:r>
                              </m:e>
                              <m:e>
                                <m:r>
                                  <a:rPr lang="en-MY" b="0" i="1" dirty="0" smtClean="0">
                                    <a:latin typeface="Cambria Math" panose="02040503050406030204" pitchFamily="18" charset="0"/>
                                  </a:rPr>
                                  <m:t>4</m:t>
                                </m:r>
                              </m:e>
                              <m:e>
                                <m:r>
                                  <a:rPr lang="en-MY" b="0" i="1" dirty="0" smtClean="0">
                                    <a:latin typeface="Cambria Math" panose="02040503050406030204" pitchFamily="18" charset="0"/>
                                  </a:rPr>
                                  <m:t>4</m:t>
                                </m:r>
                              </m:e>
                              <m:e>
                                <m:r>
                                  <a:rPr lang="en-MY" b="0" i="1" dirty="0" smtClean="0">
                                    <a:latin typeface="Cambria Math" panose="02040503050406030204" pitchFamily="18" charset="0"/>
                                  </a:rPr>
                                  <m:t>5</m:t>
                                </m:r>
                              </m:e>
                              <m:e>
                                <m:r>
                                  <a:rPr lang="en-MY" b="0" i="1" dirty="0" smtClean="0">
                                    <a:latin typeface="Cambria Math" panose="02040503050406030204" pitchFamily="18" charset="0"/>
                                  </a:rPr>
                                  <m:t>2</m:t>
                                </m:r>
                              </m:e>
                              <m:e>
                                <m:r>
                                  <a:rPr lang="en-MY" b="0" i="1" dirty="0" smtClean="0">
                                    <a:latin typeface="Cambria Math" panose="02040503050406030204" pitchFamily="18" charset="0"/>
                                  </a:rPr>
                                  <m:t>0</m:t>
                                </m:r>
                              </m:e>
                            </m:mr>
                          </m:m>
                        </m:e>
                      </m:d>
                    </m:oMath>
                  </m:oMathPara>
                </a14:m>
                <a:endParaRPr lang="en-MY" dirty="0"/>
              </a:p>
            </p:txBody>
          </p:sp>
        </mc:Choice>
        <mc:Fallback xmlns="">
          <p:sp>
            <p:nvSpPr>
              <p:cNvPr id="12" name="TextBox 11">
                <a:extLst>
                  <a:ext uri="{FF2B5EF4-FFF2-40B4-BE49-F238E27FC236}">
                    <a16:creationId xmlns:a16="http://schemas.microsoft.com/office/drawing/2014/main" id="{1D296124-2393-40BE-9E22-F36DDE2671B0}"/>
                  </a:ext>
                </a:extLst>
              </p:cNvPr>
              <p:cNvSpPr txBox="1">
                <a:spLocks noRot="1" noChangeAspect="1" noMove="1" noResize="1" noEditPoints="1" noAdjustHandles="1" noChangeArrowheads="1" noChangeShapeType="1" noTextEdit="1"/>
              </p:cNvSpPr>
              <p:nvPr/>
            </p:nvSpPr>
            <p:spPr>
              <a:xfrm>
                <a:off x="1129128" y="4404037"/>
                <a:ext cx="2558072" cy="1568378"/>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D91A1A7-657E-4D17-93CD-7738309CA107}"/>
                  </a:ext>
                </a:extLst>
              </p:cNvPr>
              <p:cNvGraphicFramePr>
                <a:graphicFrameLocks noGrp="1"/>
              </p:cNvGraphicFramePr>
              <p:nvPr>
                <p:extLst>
                  <p:ext uri="{D42A27DB-BD31-4B8C-83A1-F6EECF244321}">
                    <p14:modId xmlns:p14="http://schemas.microsoft.com/office/powerpoint/2010/main" val="2850536340"/>
                  </p:ext>
                </p:extLst>
              </p:nvPr>
            </p:nvGraphicFramePr>
            <p:xfrm>
              <a:off x="3786312" y="4386045"/>
              <a:ext cx="2647542" cy="370840"/>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MY" i="1" dirty="0" smtClean="0">
                                    <a:latin typeface="Cambria Math" panose="02040503050406030204" pitchFamily="18" charset="0"/>
                                    <a:ea typeface="Cambria Math" panose="02040503050406030204" pitchFamily="18" charset="0"/>
                                  </a:rPr>
                                  <m:t>∞</m:t>
                                </m:r>
                              </m:oMath>
                            </m:oMathPara>
                          </a14:m>
                          <a:endParaRPr lang="en-MY" dirty="0"/>
                        </a:p>
                      </a:txBody>
                      <a:tcPr/>
                    </a:tc>
                    <a:tc>
                      <a:txBody>
                        <a:bodyPr/>
                        <a:lstStyle/>
                        <a:p>
                          <a:pPr algn="ctr"/>
                          <a:r>
                            <a:rPr lang="en-MY" dirty="0"/>
                            <a:t>1</a:t>
                          </a:r>
                        </a:p>
                      </a:txBody>
                      <a:tcPr>
                        <a:solidFill>
                          <a:schemeClr val="accent6">
                            <a:lumMod val="40000"/>
                            <a:lumOff val="60000"/>
                          </a:schemeClr>
                        </a:solidFill>
                      </a:tcPr>
                    </a:tc>
                    <a:tc>
                      <a:txBody>
                        <a:bodyPr/>
                        <a:lstStyle/>
                        <a:p>
                          <a:pPr algn="ctr"/>
                          <a:r>
                            <a:rPr lang="en-MY" dirty="0"/>
                            <a:t>0</a:t>
                          </a:r>
                        </a:p>
                      </a:txBody>
                      <a:tcPr>
                        <a:solidFill>
                          <a:schemeClr val="accent4">
                            <a:lumMod val="20000"/>
                            <a:lumOff val="80000"/>
                          </a:schemeClr>
                        </a:solidFill>
                      </a:tcPr>
                    </a:tc>
                    <a:tc>
                      <a:txBody>
                        <a:bodyPr/>
                        <a:lstStyle/>
                        <a:p>
                          <a:pPr algn="ctr"/>
                          <a:r>
                            <a:rPr lang="en-MY" dirty="0"/>
                            <a:t>6</a:t>
                          </a:r>
                        </a:p>
                      </a:txBody>
                      <a:tcPr/>
                    </a:tc>
                    <a:tc>
                      <a:txBody>
                        <a:bodyPr/>
                        <a:lstStyle/>
                        <a:p>
                          <a:pPr algn="ctr"/>
                          <a14:m>
                            <m:oMathPara xmlns:m="http://schemas.openxmlformats.org/officeDocument/2006/math">
                              <m:oMathParaPr>
                                <m:jc m:val="centerGroup"/>
                              </m:oMathParaPr>
                              <m:oMath xmlns:m="http://schemas.openxmlformats.org/officeDocument/2006/math">
                                <m:r>
                                  <a:rPr lang="en-MY" i="1" dirty="0" smtClean="0">
                                    <a:latin typeface="Cambria Math" panose="02040503050406030204" pitchFamily="18" charset="0"/>
                                    <a:ea typeface="Cambria Math" panose="02040503050406030204" pitchFamily="18" charset="0"/>
                                  </a:rPr>
                                  <m:t>∞</m:t>
                                </m:r>
                              </m:oMath>
                            </m:oMathPara>
                          </a14:m>
                          <a:endParaRPr lang="en-MY" dirty="0"/>
                        </a:p>
                      </a:txBody>
                      <a:tcPr/>
                    </a:tc>
                    <a:tc>
                      <a:txBody>
                        <a:bodyPr/>
                        <a:lstStyle/>
                        <a:p>
                          <a:pPr algn="ctr"/>
                          <a:r>
                            <a:rPr lang="en-MY" dirty="0"/>
                            <a:t>4</a:t>
                          </a:r>
                        </a:p>
                      </a:txBody>
                      <a:tcPr/>
                    </a:tc>
                    <a:extLst>
                      <a:ext uri="{0D108BD9-81ED-4DB2-BD59-A6C34878D82A}">
                        <a16:rowId xmlns:a16="http://schemas.microsoft.com/office/drawing/2014/main" val="1398741192"/>
                      </a:ext>
                    </a:extLst>
                  </a:tr>
                </a:tbl>
              </a:graphicData>
            </a:graphic>
          </p:graphicFrame>
        </mc:Choice>
        <mc:Fallback xmlns="">
          <p:graphicFrame>
            <p:nvGraphicFramePr>
              <p:cNvPr id="14" name="Table 14">
                <a:extLst>
                  <a:ext uri="{FF2B5EF4-FFF2-40B4-BE49-F238E27FC236}">
                    <a16:creationId xmlns:a16="http://schemas.microsoft.com/office/drawing/2014/main" id="{BD91A1A7-657E-4D17-93CD-7738309CA107}"/>
                  </a:ext>
                </a:extLst>
              </p:cNvPr>
              <p:cNvGraphicFramePr>
                <a:graphicFrameLocks noGrp="1"/>
              </p:cNvGraphicFramePr>
              <p:nvPr>
                <p:extLst>
                  <p:ext uri="{D42A27DB-BD31-4B8C-83A1-F6EECF244321}">
                    <p14:modId xmlns:p14="http://schemas.microsoft.com/office/powerpoint/2010/main" val="2850536340"/>
                  </p:ext>
                </p:extLst>
              </p:nvPr>
            </p:nvGraphicFramePr>
            <p:xfrm>
              <a:off x="3786312" y="4386045"/>
              <a:ext cx="2647542" cy="370840"/>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370840">
                    <a:tc>
                      <a:txBody>
                        <a:bodyPr/>
                        <a:lstStyle/>
                        <a:p>
                          <a:endParaRPr lang="en-US"/>
                        </a:p>
                      </a:txBody>
                      <a:tcPr>
                        <a:blipFill>
                          <a:blip r:embed="rId5"/>
                          <a:stretch>
                            <a:fillRect l="-1370" t="-8065" r="-498630" b="-22581"/>
                          </a:stretch>
                        </a:blipFill>
                      </a:tcPr>
                    </a:tc>
                    <a:tc>
                      <a:txBody>
                        <a:bodyPr/>
                        <a:lstStyle/>
                        <a:p>
                          <a:pPr algn="ctr"/>
                          <a:r>
                            <a:rPr lang="en-MY" dirty="0"/>
                            <a:t>1</a:t>
                          </a:r>
                        </a:p>
                      </a:txBody>
                      <a:tcPr>
                        <a:solidFill>
                          <a:schemeClr val="accent6">
                            <a:lumMod val="40000"/>
                            <a:lumOff val="60000"/>
                          </a:schemeClr>
                        </a:solidFill>
                      </a:tcPr>
                    </a:tc>
                    <a:tc>
                      <a:txBody>
                        <a:bodyPr/>
                        <a:lstStyle/>
                        <a:p>
                          <a:pPr algn="ctr"/>
                          <a:r>
                            <a:rPr lang="en-MY" dirty="0"/>
                            <a:t>0</a:t>
                          </a:r>
                        </a:p>
                      </a:txBody>
                      <a:tcPr>
                        <a:solidFill>
                          <a:schemeClr val="accent4">
                            <a:lumMod val="20000"/>
                            <a:lumOff val="80000"/>
                          </a:schemeClr>
                        </a:solidFill>
                      </a:tcPr>
                    </a:tc>
                    <a:tc>
                      <a:txBody>
                        <a:bodyPr/>
                        <a:lstStyle/>
                        <a:p>
                          <a:pPr algn="ctr"/>
                          <a:r>
                            <a:rPr lang="en-MY" dirty="0"/>
                            <a:t>6</a:t>
                          </a:r>
                        </a:p>
                      </a:txBody>
                      <a:tcPr/>
                    </a:tc>
                    <a:tc>
                      <a:txBody>
                        <a:bodyPr/>
                        <a:lstStyle/>
                        <a:p>
                          <a:endParaRPr lang="en-US"/>
                        </a:p>
                      </a:txBody>
                      <a:tcPr>
                        <a:blipFill>
                          <a:blip r:embed="rId5"/>
                          <a:stretch>
                            <a:fillRect l="-398630" t="-8065" r="-101370" b="-22581"/>
                          </a:stretch>
                        </a:blipFill>
                      </a:tcPr>
                    </a:tc>
                    <a:tc>
                      <a:txBody>
                        <a:bodyPr/>
                        <a:lstStyle/>
                        <a:p>
                          <a:pPr algn="ctr"/>
                          <a:r>
                            <a:rPr lang="en-MY" dirty="0"/>
                            <a:t>4</a:t>
                          </a:r>
                        </a:p>
                      </a:txBody>
                      <a:tcPr/>
                    </a:tc>
                    <a:extLst>
                      <a:ext uri="{0D108BD9-81ED-4DB2-BD59-A6C34878D82A}">
                        <a16:rowId xmlns:a16="http://schemas.microsoft.com/office/drawing/2014/main" val="13987411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4">
                <a:extLst>
                  <a:ext uri="{FF2B5EF4-FFF2-40B4-BE49-F238E27FC236}">
                    <a16:creationId xmlns:a16="http://schemas.microsoft.com/office/drawing/2014/main" id="{9784F052-71C9-42D2-8E0C-8A4B34246036}"/>
                  </a:ext>
                </a:extLst>
              </p:cNvPr>
              <p:cNvGraphicFramePr>
                <a:graphicFrameLocks noGrp="1"/>
              </p:cNvGraphicFramePr>
              <p:nvPr>
                <p:extLst>
                  <p:ext uri="{D42A27DB-BD31-4B8C-83A1-F6EECF244321}">
                    <p14:modId xmlns:p14="http://schemas.microsoft.com/office/powerpoint/2010/main" val="4259497847"/>
                  </p:ext>
                </p:extLst>
              </p:nvPr>
            </p:nvGraphicFramePr>
            <p:xfrm>
              <a:off x="3786312" y="4896650"/>
              <a:ext cx="2647542" cy="370840"/>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3</m:t>
                                </m:r>
                              </m:oMath>
                            </m:oMathPara>
                          </a14:m>
                          <a:endParaRPr lang="en-MY" dirty="0"/>
                        </a:p>
                      </a:txBody>
                      <a:tcPr>
                        <a:solidFill>
                          <a:schemeClr val="accent6">
                            <a:lumMod val="40000"/>
                            <a:lumOff val="60000"/>
                          </a:schemeClr>
                        </a:solid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6</a:t>
                          </a:r>
                        </a:p>
                      </a:txBody>
                      <a:tcPr/>
                    </a:tc>
                    <a:tc>
                      <a:txBody>
                        <a:bodyPr/>
                        <a:lstStyle/>
                        <a:p>
                          <a:pPr algn="ctr"/>
                          <a14:m>
                            <m:oMathPara xmlns:m="http://schemas.openxmlformats.org/officeDocument/2006/math">
                              <m:oMathParaPr>
                                <m:jc m:val="centerGroup"/>
                              </m:oMathParaPr>
                              <m:oMath xmlns:m="http://schemas.openxmlformats.org/officeDocument/2006/math">
                                <m:r>
                                  <a:rPr lang="en-MY" i="1" dirty="0" smtClean="0">
                                    <a:latin typeface="Cambria Math" panose="02040503050406030204" pitchFamily="18" charset="0"/>
                                    <a:ea typeface="Cambria Math" panose="02040503050406030204" pitchFamily="18" charset="0"/>
                                  </a:rPr>
                                  <m:t>∞</m:t>
                                </m:r>
                              </m:oMath>
                            </m:oMathPara>
                          </a14:m>
                          <a:endParaRPr lang="en-MY" dirty="0"/>
                        </a:p>
                      </a:txBody>
                      <a:tcPr/>
                    </a:tc>
                    <a:tc>
                      <a:txBody>
                        <a:bodyPr/>
                        <a:lstStyle/>
                        <a:p>
                          <a:pPr algn="ctr"/>
                          <a:r>
                            <a:rPr lang="en-MY" dirty="0"/>
                            <a:t>4</a:t>
                          </a:r>
                        </a:p>
                      </a:txBody>
                      <a:tcPr/>
                    </a:tc>
                    <a:extLst>
                      <a:ext uri="{0D108BD9-81ED-4DB2-BD59-A6C34878D82A}">
                        <a16:rowId xmlns:a16="http://schemas.microsoft.com/office/drawing/2014/main" val="1398741192"/>
                      </a:ext>
                    </a:extLst>
                  </a:tr>
                </a:tbl>
              </a:graphicData>
            </a:graphic>
          </p:graphicFrame>
        </mc:Choice>
        <mc:Fallback xmlns="">
          <p:graphicFrame>
            <p:nvGraphicFramePr>
              <p:cNvPr id="16" name="Table 14">
                <a:extLst>
                  <a:ext uri="{FF2B5EF4-FFF2-40B4-BE49-F238E27FC236}">
                    <a16:creationId xmlns:a16="http://schemas.microsoft.com/office/drawing/2014/main" id="{9784F052-71C9-42D2-8E0C-8A4B34246036}"/>
                  </a:ext>
                </a:extLst>
              </p:cNvPr>
              <p:cNvGraphicFramePr>
                <a:graphicFrameLocks noGrp="1"/>
              </p:cNvGraphicFramePr>
              <p:nvPr>
                <p:extLst>
                  <p:ext uri="{D42A27DB-BD31-4B8C-83A1-F6EECF244321}">
                    <p14:modId xmlns:p14="http://schemas.microsoft.com/office/powerpoint/2010/main" val="4259497847"/>
                  </p:ext>
                </p:extLst>
              </p:nvPr>
            </p:nvGraphicFramePr>
            <p:xfrm>
              <a:off x="3786312" y="4896650"/>
              <a:ext cx="2647542" cy="370840"/>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370840">
                    <a:tc>
                      <a:txBody>
                        <a:bodyPr/>
                        <a:lstStyle/>
                        <a:p>
                          <a:endParaRPr lang="en-US"/>
                        </a:p>
                      </a:txBody>
                      <a:tcPr>
                        <a:blipFill>
                          <a:blip r:embed="rId6"/>
                          <a:stretch>
                            <a:fillRect l="-1370" t="-8065" r="-498630" b="-22581"/>
                          </a:stretch>
                        </a:blip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6</a:t>
                          </a:r>
                        </a:p>
                      </a:txBody>
                      <a:tcPr/>
                    </a:tc>
                    <a:tc>
                      <a:txBody>
                        <a:bodyPr/>
                        <a:lstStyle/>
                        <a:p>
                          <a:endParaRPr lang="en-US"/>
                        </a:p>
                      </a:txBody>
                      <a:tcPr>
                        <a:blipFill>
                          <a:blip r:embed="rId6"/>
                          <a:stretch>
                            <a:fillRect l="-398630" t="-8065" r="-101370" b="-22581"/>
                          </a:stretch>
                        </a:blipFill>
                      </a:tcPr>
                    </a:tc>
                    <a:tc>
                      <a:txBody>
                        <a:bodyPr/>
                        <a:lstStyle/>
                        <a:p>
                          <a:pPr algn="ctr"/>
                          <a:r>
                            <a:rPr lang="en-MY" dirty="0"/>
                            <a:t>4</a:t>
                          </a:r>
                        </a:p>
                      </a:txBody>
                      <a:tcPr/>
                    </a:tc>
                    <a:extLst>
                      <a:ext uri="{0D108BD9-81ED-4DB2-BD59-A6C34878D82A}">
                        <a16:rowId xmlns:a16="http://schemas.microsoft.com/office/drawing/2014/main" val="13987411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4">
                <a:extLst>
                  <a:ext uri="{FF2B5EF4-FFF2-40B4-BE49-F238E27FC236}">
                    <a16:creationId xmlns:a16="http://schemas.microsoft.com/office/drawing/2014/main" id="{F80C0F4A-523E-4E8A-957D-4903A8ADEDC9}"/>
                  </a:ext>
                </a:extLst>
              </p:cNvPr>
              <p:cNvGraphicFramePr>
                <a:graphicFrameLocks noGrp="1"/>
              </p:cNvGraphicFramePr>
              <p:nvPr>
                <p:extLst>
                  <p:ext uri="{D42A27DB-BD31-4B8C-83A1-F6EECF244321}">
                    <p14:modId xmlns:p14="http://schemas.microsoft.com/office/powerpoint/2010/main" val="107588804"/>
                  </p:ext>
                </p:extLst>
              </p:nvPr>
            </p:nvGraphicFramePr>
            <p:xfrm>
              <a:off x="3786312" y="5407255"/>
              <a:ext cx="2647542" cy="416102"/>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416102">
                    <a:tc>
                      <a:txBody>
                        <a:bodyPr/>
                        <a:lstStyle/>
                        <a:p>
                          <a:pPr algn="ct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3</m:t>
                                </m:r>
                              </m:oMath>
                            </m:oMathPara>
                          </a14:m>
                          <a:endParaRPr lang="en-MY" dirty="0"/>
                        </a:p>
                      </a:txBody>
                      <a:tcPr>
                        <a:no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5</a:t>
                          </a:r>
                        </a:p>
                      </a:txBody>
                      <a:tcPr/>
                    </a:tc>
                    <a:tc>
                      <a:txBody>
                        <a:bodyPr/>
                        <a:lstStyle/>
                        <a:p>
                          <a:pPr algn="ct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2</m:t>
                                </m:r>
                              </m:oMath>
                            </m:oMathPara>
                          </a14:m>
                          <a:endParaRPr lang="en-MY" dirty="0"/>
                        </a:p>
                      </a:txBody>
                      <a:tcPr/>
                    </a:tc>
                    <a:tc>
                      <a:txBody>
                        <a:bodyPr/>
                        <a:lstStyle/>
                        <a:p>
                          <a:pPr algn="ctr"/>
                          <a:r>
                            <a:rPr lang="en-MY" dirty="0"/>
                            <a:t>4</a:t>
                          </a:r>
                        </a:p>
                      </a:txBody>
                      <a:tcPr>
                        <a:solidFill>
                          <a:schemeClr val="accent6">
                            <a:lumMod val="40000"/>
                            <a:lumOff val="60000"/>
                          </a:schemeClr>
                        </a:solidFill>
                      </a:tcPr>
                    </a:tc>
                    <a:extLst>
                      <a:ext uri="{0D108BD9-81ED-4DB2-BD59-A6C34878D82A}">
                        <a16:rowId xmlns:a16="http://schemas.microsoft.com/office/drawing/2014/main" val="1398741192"/>
                      </a:ext>
                    </a:extLst>
                  </a:tr>
                </a:tbl>
              </a:graphicData>
            </a:graphic>
          </p:graphicFrame>
        </mc:Choice>
        <mc:Fallback xmlns="">
          <p:graphicFrame>
            <p:nvGraphicFramePr>
              <p:cNvPr id="17" name="Table 14">
                <a:extLst>
                  <a:ext uri="{FF2B5EF4-FFF2-40B4-BE49-F238E27FC236}">
                    <a16:creationId xmlns:a16="http://schemas.microsoft.com/office/drawing/2014/main" id="{F80C0F4A-523E-4E8A-957D-4903A8ADEDC9}"/>
                  </a:ext>
                </a:extLst>
              </p:cNvPr>
              <p:cNvGraphicFramePr>
                <a:graphicFrameLocks noGrp="1"/>
              </p:cNvGraphicFramePr>
              <p:nvPr>
                <p:extLst>
                  <p:ext uri="{D42A27DB-BD31-4B8C-83A1-F6EECF244321}">
                    <p14:modId xmlns:p14="http://schemas.microsoft.com/office/powerpoint/2010/main" val="107588804"/>
                  </p:ext>
                </p:extLst>
              </p:nvPr>
            </p:nvGraphicFramePr>
            <p:xfrm>
              <a:off x="3786312" y="5407255"/>
              <a:ext cx="2647542" cy="416102"/>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416102">
                    <a:tc>
                      <a:txBody>
                        <a:bodyPr/>
                        <a:lstStyle/>
                        <a:p>
                          <a:endParaRPr lang="en-US"/>
                        </a:p>
                      </a:txBody>
                      <a:tcPr>
                        <a:blipFill>
                          <a:blip r:embed="rId7"/>
                          <a:stretch>
                            <a:fillRect l="-1370" t="-7246" r="-498630" b="-10145"/>
                          </a:stretch>
                        </a:blip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5</a:t>
                          </a:r>
                        </a:p>
                      </a:txBody>
                      <a:tcPr/>
                    </a:tc>
                    <a:tc>
                      <a:txBody>
                        <a:bodyPr/>
                        <a:lstStyle/>
                        <a:p>
                          <a:endParaRPr lang="en-US"/>
                        </a:p>
                      </a:txBody>
                      <a:tcPr>
                        <a:blipFill>
                          <a:blip r:embed="rId7"/>
                          <a:stretch>
                            <a:fillRect l="-398630" t="-7246" r="-101370" b="-10145"/>
                          </a:stretch>
                        </a:blipFill>
                      </a:tcPr>
                    </a:tc>
                    <a:tc>
                      <a:txBody>
                        <a:bodyPr/>
                        <a:lstStyle/>
                        <a:p>
                          <a:pPr algn="ctr"/>
                          <a:r>
                            <a:rPr lang="en-MY" dirty="0"/>
                            <a:t>4</a:t>
                          </a:r>
                        </a:p>
                      </a:txBody>
                      <a:tcPr>
                        <a:solidFill>
                          <a:schemeClr val="accent6">
                            <a:lumMod val="40000"/>
                            <a:lumOff val="60000"/>
                          </a:schemeClr>
                        </a:solidFill>
                      </a:tcPr>
                    </a:tc>
                    <a:extLst>
                      <a:ext uri="{0D108BD9-81ED-4DB2-BD59-A6C34878D82A}">
                        <a16:rowId xmlns:a16="http://schemas.microsoft.com/office/drawing/2014/main" val="13987411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4">
                <a:extLst>
                  <a:ext uri="{FF2B5EF4-FFF2-40B4-BE49-F238E27FC236}">
                    <a16:creationId xmlns:a16="http://schemas.microsoft.com/office/drawing/2014/main" id="{3E3C0574-B102-43BF-B1D5-811BCE506BFF}"/>
                  </a:ext>
                </a:extLst>
              </p:cNvPr>
              <p:cNvGraphicFramePr>
                <a:graphicFrameLocks noGrp="1"/>
              </p:cNvGraphicFramePr>
              <p:nvPr>
                <p:extLst>
                  <p:ext uri="{D42A27DB-BD31-4B8C-83A1-F6EECF244321}">
                    <p14:modId xmlns:p14="http://schemas.microsoft.com/office/powerpoint/2010/main" val="3193855340"/>
                  </p:ext>
                </p:extLst>
              </p:nvPr>
            </p:nvGraphicFramePr>
            <p:xfrm>
              <a:off x="3786312" y="5978962"/>
              <a:ext cx="2647542" cy="416102"/>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416102">
                    <a:tc>
                      <a:txBody>
                        <a:bodyPr/>
                        <a:lstStyle/>
                        <a:p>
                          <a:pPr algn="ct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3</m:t>
                                </m:r>
                              </m:oMath>
                            </m:oMathPara>
                          </a14:m>
                          <a:endParaRPr lang="en-MY" dirty="0"/>
                        </a:p>
                      </a:txBody>
                      <a:tcPr>
                        <a:no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5</a:t>
                          </a:r>
                        </a:p>
                      </a:txBody>
                      <a:tcPr>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2</m:t>
                                </m:r>
                              </m:oMath>
                            </m:oMathPara>
                          </a14:m>
                          <a:endParaRPr lang="en-MY" dirty="0"/>
                        </a:p>
                      </a:txBody>
                      <a:tcPr>
                        <a:solidFill>
                          <a:schemeClr val="accent6">
                            <a:lumMod val="40000"/>
                            <a:lumOff val="60000"/>
                          </a:schemeClr>
                        </a:solidFill>
                      </a:tcPr>
                    </a:tc>
                    <a:tc>
                      <a:txBody>
                        <a:bodyPr/>
                        <a:lstStyle/>
                        <a:p>
                          <a:pPr algn="ctr"/>
                          <a:r>
                            <a:rPr lang="en-MY" dirty="0"/>
                            <a:t>4</a:t>
                          </a:r>
                        </a:p>
                      </a:txBody>
                      <a:tcPr>
                        <a:noFill/>
                      </a:tcPr>
                    </a:tc>
                    <a:extLst>
                      <a:ext uri="{0D108BD9-81ED-4DB2-BD59-A6C34878D82A}">
                        <a16:rowId xmlns:a16="http://schemas.microsoft.com/office/drawing/2014/main" val="1398741192"/>
                      </a:ext>
                    </a:extLst>
                  </a:tr>
                </a:tbl>
              </a:graphicData>
            </a:graphic>
          </p:graphicFrame>
        </mc:Choice>
        <mc:Fallback xmlns="">
          <p:graphicFrame>
            <p:nvGraphicFramePr>
              <p:cNvPr id="18" name="Table 14">
                <a:extLst>
                  <a:ext uri="{FF2B5EF4-FFF2-40B4-BE49-F238E27FC236}">
                    <a16:creationId xmlns:a16="http://schemas.microsoft.com/office/drawing/2014/main" id="{3E3C0574-B102-43BF-B1D5-811BCE506BFF}"/>
                  </a:ext>
                </a:extLst>
              </p:cNvPr>
              <p:cNvGraphicFramePr>
                <a:graphicFrameLocks noGrp="1"/>
              </p:cNvGraphicFramePr>
              <p:nvPr>
                <p:extLst>
                  <p:ext uri="{D42A27DB-BD31-4B8C-83A1-F6EECF244321}">
                    <p14:modId xmlns:p14="http://schemas.microsoft.com/office/powerpoint/2010/main" val="3193855340"/>
                  </p:ext>
                </p:extLst>
              </p:nvPr>
            </p:nvGraphicFramePr>
            <p:xfrm>
              <a:off x="3786312" y="5978962"/>
              <a:ext cx="2647542" cy="416102"/>
            </p:xfrm>
            <a:graphic>
              <a:graphicData uri="http://schemas.openxmlformats.org/drawingml/2006/table">
                <a:tbl>
                  <a:tblPr firstRow="1" bandRow="1">
                    <a:tableStyleId>{5940675A-B579-460E-94D1-54222C63F5DA}</a:tableStyleId>
                  </a:tblPr>
                  <a:tblGrid>
                    <a:gridCol w="441257">
                      <a:extLst>
                        <a:ext uri="{9D8B030D-6E8A-4147-A177-3AD203B41FA5}">
                          <a16:colId xmlns:a16="http://schemas.microsoft.com/office/drawing/2014/main" val="2529143524"/>
                        </a:ext>
                      </a:extLst>
                    </a:gridCol>
                    <a:gridCol w="441257">
                      <a:extLst>
                        <a:ext uri="{9D8B030D-6E8A-4147-A177-3AD203B41FA5}">
                          <a16:colId xmlns:a16="http://schemas.microsoft.com/office/drawing/2014/main" val="2170113352"/>
                        </a:ext>
                      </a:extLst>
                    </a:gridCol>
                    <a:gridCol w="441257">
                      <a:extLst>
                        <a:ext uri="{9D8B030D-6E8A-4147-A177-3AD203B41FA5}">
                          <a16:colId xmlns:a16="http://schemas.microsoft.com/office/drawing/2014/main" val="2947826235"/>
                        </a:ext>
                      </a:extLst>
                    </a:gridCol>
                    <a:gridCol w="441257">
                      <a:extLst>
                        <a:ext uri="{9D8B030D-6E8A-4147-A177-3AD203B41FA5}">
                          <a16:colId xmlns:a16="http://schemas.microsoft.com/office/drawing/2014/main" val="3036704104"/>
                        </a:ext>
                      </a:extLst>
                    </a:gridCol>
                    <a:gridCol w="441257">
                      <a:extLst>
                        <a:ext uri="{9D8B030D-6E8A-4147-A177-3AD203B41FA5}">
                          <a16:colId xmlns:a16="http://schemas.microsoft.com/office/drawing/2014/main" val="1149467578"/>
                        </a:ext>
                      </a:extLst>
                    </a:gridCol>
                    <a:gridCol w="441257">
                      <a:extLst>
                        <a:ext uri="{9D8B030D-6E8A-4147-A177-3AD203B41FA5}">
                          <a16:colId xmlns:a16="http://schemas.microsoft.com/office/drawing/2014/main" val="3917939456"/>
                        </a:ext>
                      </a:extLst>
                    </a:gridCol>
                  </a:tblGrid>
                  <a:tr h="416102">
                    <a:tc>
                      <a:txBody>
                        <a:bodyPr/>
                        <a:lstStyle/>
                        <a:p>
                          <a:endParaRPr lang="en-US"/>
                        </a:p>
                      </a:txBody>
                      <a:tcPr>
                        <a:blipFill>
                          <a:blip r:embed="rId8"/>
                          <a:stretch>
                            <a:fillRect l="-1370" t="-7143" r="-498630" b="-10000"/>
                          </a:stretch>
                        </a:blipFill>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5</a:t>
                          </a:r>
                        </a:p>
                      </a:txBody>
                      <a:tcPr>
                        <a:solidFill>
                          <a:schemeClr val="accent6">
                            <a:lumMod val="40000"/>
                            <a:lumOff val="60000"/>
                          </a:schemeClr>
                        </a:solidFill>
                      </a:tcPr>
                    </a:tc>
                    <a:tc>
                      <a:txBody>
                        <a:bodyPr/>
                        <a:lstStyle/>
                        <a:p>
                          <a:endParaRPr lang="en-US"/>
                        </a:p>
                      </a:txBody>
                      <a:tcPr>
                        <a:blipFill>
                          <a:blip r:embed="rId8"/>
                          <a:stretch>
                            <a:fillRect l="-398630" t="-7143" r="-101370" b="-10000"/>
                          </a:stretch>
                        </a:blipFill>
                      </a:tcPr>
                    </a:tc>
                    <a:tc>
                      <a:txBody>
                        <a:bodyPr/>
                        <a:lstStyle/>
                        <a:p>
                          <a:pPr algn="ctr"/>
                          <a:r>
                            <a:rPr lang="en-MY" dirty="0"/>
                            <a:t>4</a:t>
                          </a:r>
                        </a:p>
                      </a:txBody>
                      <a:tcPr>
                        <a:noFill/>
                      </a:tcPr>
                    </a:tc>
                    <a:extLst>
                      <a:ext uri="{0D108BD9-81ED-4DB2-BD59-A6C34878D82A}">
                        <a16:rowId xmlns:a16="http://schemas.microsoft.com/office/drawing/2014/main" val="1398741192"/>
                      </a:ext>
                    </a:extLst>
                  </a:tr>
                </a:tbl>
              </a:graphicData>
            </a:graphic>
          </p:graphicFrame>
        </mc:Fallback>
      </mc:AlternateContent>
      <p:sp>
        <p:nvSpPr>
          <p:cNvPr id="19" name="Oval 18">
            <a:extLst>
              <a:ext uri="{FF2B5EF4-FFF2-40B4-BE49-F238E27FC236}">
                <a16:creationId xmlns:a16="http://schemas.microsoft.com/office/drawing/2014/main" id="{6321141B-D7FC-4383-B2A7-2D6C45C5D6DA}"/>
              </a:ext>
            </a:extLst>
          </p:cNvPr>
          <p:cNvSpPr/>
          <p:nvPr/>
        </p:nvSpPr>
        <p:spPr>
          <a:xfrm>
            <a:off x="8208594" y="4404037"/>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b</a:t>
            </a:r>
          </a:p>
        </p:txBody>
      </p:sp>
      <p:sp>
        <p:nvSpPr>
          <p:cNvPr id="20" name="Oval 19">
            <a:extLst>
              <a:ext uri="{FF2B5EF4-FFF2-40B4-BE49-F238E27FC236}">
                <a16:creationId xmlns:a16="http://schemas.microsoft.com/office/drawing/2014/main" id="{729E7AD4-03CC-4B3D-9576-76E6CB349E34}"/>
              </a:ext>
            </a:extLst>
          </p:cNvPr>
          <p:cNvSpPr/>
          <p:nvPr/>
        </p:nvSpPr>
        <p:spPr>
          <a:xfrm>
            <a:off x="9005575" y="6107000"/>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e</a:t>
            </a:r>
          </a:p>
        </p:txBody>
      </p:sp>
      <p:sp>
        <p:nvSpPr>
          <p:cNvPr id="21" name="Oval 20">
            <a:extLst>
              <a:ext uri="{FF2B5EF4-FFF2-40B4-BE49-F238E27FC236}">
                <a16:creationId xmlns:a16="http://schemas.microsoft.com/office/drawing/2014/main" id="{A0889375-3E9B-4E92-8D45-6B390230CAC8}"/>
              </a:ext>
            </a:extLst>
          </p:cNvPr>
          <p:cNvSpPr/>
          <p:nvPr/>
        </p:nvSpPr>
        <p:spPr>
          <a:xfrm>
            <a:off x="10639699" y="5247364"/>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d</a:t>
            </a:r>
          </a:p>
        </p:txBody>
      </p:sp>
      <p:sp>
        <p:nvSpPr>
          <p:cNvPr id="22" name="Oval 21">
            <a:extLst>
              <a:ext uri="{FF2B5EF4-FFF2-40B4-BE49-F238E27FC236}">
                <a16:creationId xmlns:a16="http://schemas.microsoft.com/office/drawing/2014/main" id="{C324FA43-39B7-4F9A-9556-A8B792D1409E}"/>
              </a:ext>
            </a:extLst>
          </p:cNvPr>
          <p:cNvSpPr/>
          <p:nvPr/>
        </p:nvSpPr>
        <p:spPr>
          <a:xfrm>
            <a:off x="9005575" y="5246884"/>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f</a:t>
            </a:r>
          </a:p>
        </p:txBody>
      </p:sp>
      <p:sp>
        <p:nvSpPr>
          <p:cNvPr id="23" name="Oval 22">
            <a:extLst>
              <a:ext uri="{FF2B5EF4-FFF2-40B4-BE49-F238E27FC236}">
                <a16:creationId xmlns:a16="http://schemas.microsoft.com/office/drawing/2014/main" id="{A8984FE2-9B91-47F7-B34F-8ECDFF478F1C}"/>
              </a:ext>
            </a:extLst>
          </p:cNvPr>
          <p:cNvSpPr/>
          <p:nvPr/>
        </p:nvSpPr>
        <p:spPr>
          <a:xfrm>
            <a:off x="7371451" y="5160948"/>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a</a:t>
            </a:r>
          </a:p>
        </p:txBody>
      </p:sp>
      <p:sp>
        <p:nvSpPr>
          <p:cNvPr id="24" name="Oval 23">
            <a:extLst>
              <a:ext uri="{FF2B5EF4-FFF2-40B4-BE49-F238E27FC236}">
                <a16:creationId xmlns:a16="http://schemas.microsoft.com/office/drawing/2014/main" id="{E1CC4170-F9DE-4CB4-8BB9-40DCD4F67884}"/>
              </a:ext>
            </a:extLst>
          </p:cNvPr>
          <p:cNvSpPr/>
          <p:nvPr/>
        </p:nvSpPr>
        <p:spPr>
          <a:xfrm>
            <a:off x="9793700" y="4404037"/>
            <a:ext cx="494731" cy="49261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dirty="0"/>
              <a:t>c</a:t>
            </a:r>
          </a:p>
        </p:txBody>
      </p:sp>
      <p:cxnSp>
        <p:nvCxnSpPr>
          <p:cNvPr id="26" name="Straight Connector 25">
            <a:extLst>
              <a:ext uri="{FF2B5EF4-FFF2-40B4-BE49-F238E27FC236}">
                <a16:creationId xmlns:a16="http://schemas.microsoft.com/office/drawing/2014/main" id="{8F7DDAC9-24B1-4279-A4F7-C14D6A4BE868}"/>
              </a:ext>
            </a:extLst>
          </p:cNvPr>
          <p:cNvCxnSpPr>
            <a:stCxn id="19" idx="6"/>
            <a:endCxn id="24" idx="2"/>
          </p:cNvCxnSpPr>
          <p:nvPr/>
        </p:nvCxnSpPr>
        <p:spPr>
          <a:xfrm>
            <a:off x="8703325" y="4650344"/>
            <a:ext cx="109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4256DE-FBBA-424A-A087-BF7C672E15E8}"/>
              </a:ext>
            </a:extLst>
          </p:cNvPr>
          <p:cNvCxnSpPr>
            <a:cxnSpLocks/>
            <a:stCxn id="19" idx="3"/>
            <a:endCxn id="23" idx="7"/>
          </p:cNvCxnSpPr>
          <p:nvPr/>
        </p:nvCxnSpPr>
        <p:spPr>
          <a:xfrm flipH="1">
            <a:off x="7793730" y="4824508"/>
            <a:ext cx="487316" cy="40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E25EFA8-7B8B-4C55-B677-C8780471E321}"/>
              </a:ext>
            </a:extLst>
          </p:cNvPr>
          <p:cNvCxnSpPr>
            <a:stCxn id="19" idx="5"/>
            <a:endCxn id="22" idx="1"/>
          </p:cNvCxnSpPr>
          <p:nvPr/>
        </p:nvCxnSpPr>
        <p:spPr>
          <a:xfrm>
            <a:off x="8630873" y="4824508"/>
            <a:ext cx="447154" cy="494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BDAADE-F74B-4D25-80A2-2050246FB87D}"/>
              </a:ext>
            </a:extLst>
          </p:cNvPr>
          <p:cNvCxnSpPr>
            <a:stCxn id="22" idx="4"/>
            <a:endCxn id="20" idx="0"/>
          </p:cNvCxnSpPr>
          <p:nvPr/>
        </p:nvCxnSpPr>
        <p:spPr>
          <a:xfrm>
            <a:off x="9252941" y="5739497"/>
            <a:ext cx="0" cy="367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D9C6C0-EC14-4578-93C9-45C35EFC72F4}"/>
              </a:ext>
            </a:extLst>
          </p:cNvPr>
          <p:cNvCxnSpPr>
            <a:stCxn id="22" idx="6"/>
            <a:endCxn id="21" idx="2"/>
          </p:cNvCxnSpPr>
          <p:nvPr/>
        </p:nvCxnSpPr>
        <p:spPr>
          <a:xfrm>
            <a:off x="9500306" y="5493191"/>
            <a:ext cx="1139393" cy="48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4997F3E-F475-4B06-AE53-33F6542BCA80}"/>
              </a:ext>
            </a:extLst>
          </p:cNvPr>
          <p:cNvSpPr txBox="1"/>
          <p:nvPr/>
        </p:nvSpPr>
        <p:spPr>
          <a:xfrm>
            <a:off x="9078027" y="4243988"/>
            <a:ext cx="340971" cy="369332"/>
          </a:xfrm>
          <a:prstGeom prst="rect">
            <a:avLst/>
          </a:prstGeom>
          <a:noFill/>
        </p:spPr>
        <p:txBody>
          <a:bodyPr wrap="square" rtlCol="0">
            <a:spAutoFit/>
          </a:bodyPr>
          <a:lstStyle/>
          <a:p>
            <a:r>
              <a:rPr lang="en-MY" dirty="0"/>
              <a:t>1</a:t>
            </a:r>
          </a:p>
        </p:txBody>
      </p:sp>
      <p:sp>
        <p:nvSpPr>
          <p:cNvPr id="40" name="TextBox 39">
            <a:extLst>
              <a:ext uri="{FF2B5EF4-FFF2-40B4-BE49-F238E27FC236}">
                <a16:creationId xmlns:a16="http://schemas.microsoft.com/office/drawing/2014/main" id="{F93A1C27-7642-473D-BC7D-0DD8F2807890}"/>
              </a:ext>
            </a:extLst>
          </p:cNvPr>
          <p:cNvSpPr txBox="1"/>
          <p:nvPr/>
        </p:nvSpPr>
        <p:spPr>
          <a:xfrm>
            <a:off x="7715532" y="4659467"/>
            <a:ext cx="340971" cy="369332"/>
          </a:xfrm>
          <a:prstGeom prst="rect">
            <a:avLst/>
          </a:prstGeom>
          <a:noFill/>
        </p:spPr>
        <p:txBody>
          <a:bodyPr wrap="square" rtlCol="0">
            <a:spAutoFit/>
          </a:bodyPr>
          <a:lstStyle/>
          <a:p>
            <a:r>
              <a:rPr lang="en-MY" dirty="0"/>
              <a:t>3</a:t>
            </a:r>
          </a:p>
        </p:txBody>
      </p:sp>
      <p:sp>
        <p:nvSpPr>
          <p:cNvPr id="41" name="TextBox 40">
            <a:extLst>
              <a:ext uri="{FF2B5EF4-FFF2-40B4-BE49-F238E27FC236}">
                <a16:creationId xmlns:a16="http://schemas.microsoft.com/office/drawing/2014/main" id="{014F04D7-3493-4FDB-8389-3F032148D20C}"/>
              </a:ext>
            </a:extLst>
          </p:cNvPr>
          <p:cNvSpPr txBox="1"/>
          <p:nvPr/>
        </p:nvSpPr>
        <p:spPr>
          <a:xfrm>
            <a:off x="8528886" y="5037922"/>
            <a:ext cx="340971" cy="369332"/>
          </a:xfrm>
          <a:prstGeom prst="rect">
            <a:avLst/>
          </a:prstGeom>
          <a:noFill/>
        </p:spPr>
        <p:txBody>
          <a:bodyPr wrap="square" rtlCol="0">
            <a:spAutoFit/>
          </a:bodyPr>
          <a:lstStyle/>
          <a:p>
            <a:r>
              <a:rPr lang="en-MY" dirty="0"/>
              <a:t>4</a:t>
            </a:r>
          </a:p>
        </p:txBody>
      </p:sp>
      <p:sp>
        <p:nvSpPr>
          <p:cNvPr id="42" name="TextBox 41">
            <a:extLst>
              <a:ext uri="{FF2B5EF4-FFF2-40B4-BE49-F238E27FC236}">
                <a16:creationId xmlns:a16="http://schemas.microsoft.com/office/drawing/2014/main" id="{BD3A3270-4F6F-4D09-9B44-0FC2D72C7B3D}"/>
              </a:ext>
            </a:extLst>
          </p:cNvPr>
          <p:cNvSpPr txBox="1"/>
          <p:nvPr/>
        </p:nvSpPr>
        <p:spPr>
          <a:xfrm>
            <a:off x="9899034" y="5123858"/>
            <a:ext cx="340971" cy="369332"/>
          </a:xfrm>
          <a:prstGeom prst="rect">
            <a:avLst/>
          </a:prstGeom>
          <a:noFill/>
        </p:spPr>
        <p:txBody>
          <a:bodyPr wrap="square" rtlCol="0">
            <a:spAutoFit/>
          </a:bodyPr>
          <a:lstStyle/>
          <a:p>
            <a:r>
              <a:rPr lang="en-MY" dirty="0"/>
              <a:t>5</a:t>
            </a:r>
          </a:p>
        </p:txBody>
      </p:sp>
      <p:sp>
        <p:nvSpPr>
          <p:cNvPr id="43" name="TextBox 42">
            <a:extLst>
              <a:ext uri="{FF2B5EF4-FFF2-40B4-BE49-F238E27FC236}">
                <a16:creationId xmlns:a16="http://schemas.microsoft.com/office/drawing/2014/main" id="{9800F9B7-A009-4B6E-B8A6-74407D03DD19}"/>
              </a:ext>
            </a:extLst>
          </p:cNvPr>
          <p:cNvSpPr txBox="1"/>
          <p:nvPr/>
        </p:nvSpPr>
        <p:spPr>
          <a:xfrm>
            <a:off x="8854450" y="5774757"/>
            <a:ext cx="340971" cy="369332"/>
          </a:xfrm>
          <a:prstGeom prst="rect">
            <a:avLst/>
          </a:prstGeom>
          <a:noFill/>
        </p:spPr>
        <p:txBody>
          <a:bodyPr wrap="square" rtlCol="0">
            <a:spAutoFit/>
          </a:bodyPr>
          <a:lstStyle/>
          <a:p>
            <a:r>
              <a:rPr lang="en-MY" dirty="0"/>
              <a:t>2</a:t>
            </a:r>
          </a:p>
        </p:txBody>
      </p:sp>
      <p:sp>
        <p:nvSpPr>
          <p:cNvPr id="44" name="TextBox 43">
            <a:extLst>
              <a:ext uri="{FF2B5EF4-FFF2-40B4-BE49-F238E27FC236}">
                <a16:creationId xmlns:a16="http://schemas.microsoft.com/office/drawing/2014/main" id="{EC6F44CF-B473-4BAD-B3E7-F672E8364427}"/>
              </a:ext>
            </a:extLst>
          </p:cNvPr>
          <p:cNvSpPr txBox="1"/>
          <p:nvPr/>
        </p:nvSpPr>
        <p:spPr>
          <a:xfrm>
            <a:off x="8254049" y="3451707"/>
            <a:ext cx="3574031" cy="369332"/>
          </a:xfrm>
          <a:prstGeom prst="rect">
            <a:avLst/>
          </a:prstGeom>
          <a:noFill/>
          <a:ln>
            <a:solidFill>
              <a:schemeClr val="tx1"/>
            </a:solidFill>
          </a:ln>
        </p:spPr>
        <p:txBody>
          <a:bodyPr wrap="square" rtlCol="0">
            <a:spAutoFit/>
          </a:bodyPr>
          <a:lstStyle/>
          <a:p>
            <a:r>
              <a:rPr lang="en-MY" dirty="0"/>
              <a:t>Total weight = 1 + 3 + 5 + 2 + 4 = 15</a:t>
            </a:r>
          </a:p>
        </p:txBody>
      </p:sp>
    </p:spTree>
    <p:extLst>
      <p:ext uri="{BB962C8B-B14F-4D97-AF65-F5344CB8AC3E}">
        <p14:creationId xmlns:p14="http://schemas.microsoft.com/office/powerpoint/2010/main" val="128574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515F-B514-4C49-8D22-1922E672935D}"/>
              </a:ext>
            </a:extLst>
          </p:cNvPr>
          <p:cNvSpPr>
            <a:spLocks noGrp="1"/>
          </p:cNvSpPr>
          <p:nvPr>
            <p:ph type="title"/>
          </p:nvPr>
        </p:nvSpPr>
        <p:spPr>
          <a:xfrm>
            <a:off x="838200" y="365126"/>
            <a:ext cx="1001233" cy="602438"/>
          </a:xfrm>
        </p:spPr>
        <p:txBody>
          <a:bodyPr>
            <a:normAutofit fontScale="90000"/>
          </a:bodyPr>
          <a:lstStyle/>
          <a:p>
            <a:r>
              <a:rPr lang="en-US" dirty="0"/>
              <a:t>Q3</a:t>
            </a:r>
          </a:p>
        </p:txBody>
      </p:sp>
      <p:pic>
        <p:nvPicPr>
          <p:cNvPr id="5" name="Picture 4">
            <a:extLst>
              <a:ext uri="{FF2B5EF4-FFF2-40B4-BE49-F238E27FC236}">
                <a16:creationId xmlns:a16="http://schemas.microsoft.com/office/drawing/2014/main" id="{CEB54870-1BA5-47C3-9988-BBC8344C2332}"/>
              </a:ext>
            </a:extLst>
          </p:cNvPr>
          <p:cNvPicPr>
            <a:picLocks noChangeAspect="1"/>
          </p:cNvPicPr>
          <p:nvPr/>
        </p:nvPicPr>
        <p:blipFill rotWithShape="1">
          <a:blip r:embed="rId2"/>
          <a:srcRect l="30262" t="40930" r="20156" b="45239"/>
          <a:stretch/>
        </p:blipFill>
        <p:spPr>
          <a:xfrm>
            <a:off x="623272" y="967564"/>
            <a:ext cx="10155836" cy="1164174"/>
          </a:xfrm>
          <a:prstGeom prst="rect">
            <a:avLst/>
          </a:prstGeom>
        </p:spPr>
      </p:pic>
      <p:sp>
        <p:nvSpPr>
          <p:cNvPr id="6" name="TextBox 5">
            <a:extLst>
              <a:ext uri="{FF2B5EF4-FFF2-40B4-BE49-F238E27FC236}">
                <a16:creationId xmlns:a16="http://schemas.microsoft.com/office/drawing/2014/main" id="{63B3DC80-F9A1-41C2-B46A-B330036D14E9}"/>
              </a:ext>
            </a:extLst>
          </p:cNvPr>
          <p:cNvSpPr txBox="1"/>
          <p:nvPr/>
        </p:nvSpPr>
        <p:spPr>
          <a:xfrm>
            <a:off x="838200" y="2445535"/>
            <a:ext cx="10515599" cy="37888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MY" altLang="en-US" sz="1800" dirty="0"/>
              <a:t>Message-passing programming model is </a:t>
            </a:r>
            <a:r>
              <a:rPr lang="en-MY" altLang="en-US" sz="1800" b="1" dirty="0"/>
              <a:t>cheaper</a:t>
            </a:r>
            <a:r>
              <a:rPr lang="en-MY" altLang="en-US" sz="1800" dirty="0"/>
              <a:t> than threaded application.  It does not require a lot of hardware to be set up where the essential elements are sender and receiver. Meanwhile in thread application, each thread must be linked to its local/private memory and they also has to be linked with global memory. To simply put, each thread has its own stack that takes up a lot of cost.</a:t>
            </a:r>
          </a:p>
          <a:p>
            <a:pPr marL="285750" indent="-285750" algn="just">
              <a:lnSpc>
                <a:spcPct val="150000"/>
              </a:lnSpc>
              <a:buFont typeface="Arial" panose="020B0604020202020204" pitchFamily="34" charset="0"/>
              <a:buChar char="•"/>
            </a:pPr>
            <a:r>
              <a:rPr lang="en-US" altLang="en-US" dirty="0"/>
              <a:t>The message passing approach makes it simpler to build parallel hardware since it is tolerant of increased communication delays while thread is not.</a:t>
            </a:r>
          </a:p>
          <a:p>
            <a:pPr marL="285750" indent="-285750" algn="just">
              <a:lnSpc>
                <a:spcPct val="150000"/>
              </a:lnSpc>
              <a:buFont typeface="Arial" panose="020B0604020202020204" pitchFamily="34" charset="0"/>
              <a:buChar char="•"/>
            </a:pPr>
            <a:r>
              <a:rPr lang="en-MY" altLang="en-US" b="1" dirty="0"/>
              <a:t>Message-passing programming model is easier to implement </a:t>
            </a:r>
            <a:r>
              <a:rPr lang="en-MY" altLang="en-US" dirty="0"/>
              <a:t>because message-passing programming model only execute small amount of data while threaded application can execute much amount of data since multiple thread are allowed to be within single processor.</a:t>
            </a:r>
            <a:endParaRPr lang="en-MY" altLang="en-US" sz="1800" dirty="0"/>
          </a:p>
        </p:txBody>
      </p:sp>
    </p:spTree>
    <p:extLst>
      <p:ext uri="{BB962C8B-B14F-4D97-AF65-F5344CB8AC3E}">
        <p14:creationId xmlns:p14="http://schemas.microsoft.com/office/powerpoint/2010/main" val="27049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DA60-F43F-4658-B990-391195ED7237}"/>
              </a:ext>
            </a:extLst>
          </p:cNvPr>
          <p:cNvSpPr>
            <a:spLocks noGrp="1"/>
          </p:cNvSpPr>
          <p:nvPr>
            <p:ph type="title"/>
          </p:nvPr>
        </p:nvSpPr>
        <p:spPr>
          <a:xfrm>
            <a:off x="838200" y="365125"/>
            <a:ext cx="884274" cy="708763"/>
          </a:xfrm>
        </p:spPr>
        <p:txBody>
          <a:bodyPr/>
          <a:lstStyle/>
          <a:p>
            <a:r>
              <a:rPr lang="en-US" dirty="0"/>
              <a:t>Q4</a:t>
            </a:r>
          </a:p>
        </p:txBody>
      </p:sp>
      <p:pic>
        <p:nvPicPr>
          <p:cNvPr id="4" name="Picture 3">
            <a:extLst>
              <a:ext uri="{FF2B5EF4-FFF2-40B4-BE49-F238E27FC236}">
                <a16:creationId xmlns:a16="http://schemas.microsoft.com/office/drawing/2014/main" id="{D3E122A0-53B3-4F53-B4EB-47D6F1B082B7}"/>
              </a:ext>
            </a:extLst>
          </p:cNvPr>
          <p:cNvPicPr>
            <a:picLocks noChangeAspect="1"/>
          </p:cNvPicPr>
          <p:nvPr/>
        </p:nvPicPr>
        <p:blipFill rotWithShape="1">
          <a:blip r:embed="rId2"/>
          <a:srcRect l="30910" t="56576" r="22471" b="29457"/>
          <a:stretch/>
        </p:blipFill>
        <p:spPr>
          <a:xfrm>
            <a:off x="838200" y="1073888"/>
            <a:ext cx="10804451" cy="1201479"/>
          </a:xfrm>
          <a:prstGeom prst="rect">
            <a:avLst/>
          </a:prstGeom>
        </p:spPr>
      </p:pic>
      <p:sp>
        <p:nvSpPr>
          <p:cNvPr id="5" name="TextBox 4">
            <a:extLst>
              <a:ext uri="{FF2B5EF4-FFF2-40B4-BE49-F238E27FC236}">
                <a16:creationId xmlns:a16="http://schemas.microsoft.com/office/drawing/2014/main" id="{64FCDE93-141A-4E67-87B9-91DE7AA85312}"/>
              </a:ext>
            </a:extLst>
          </p:cNvPr>
          <p:cNvSpPr txBox="1"/>
          <p:nvPr/>
        </p:nvSpPr>
        <p:spPr>
          <a:xfrm>
            <a:off x="982625" y="2551837"/>
            <a:ext cx="10515599"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MY" altLang="en-US" sz="1800" b="1" dirty="0"/>
              <a:t>In blocking buffered, there is no idling </a:t>
            </a:r>
            <a:r>
              <a:rPr lang="en-MY" altLang="en-US" dirty="0"/>
              <a:t>if sender comes first before the receiver. S</a:t>
            </a:r>
            <a:r>
              <a:rPr lang="en-MY" altLang="en-US" sz="1800" dirty="0"/>
              <a:t>ender can always send the message and store the message to the temporary storage. Meanwhile, in </a:t>
            </a:r>
            <a:r>
              <a:rPr lang="en-MY" altLang="en-US" sz="1800" b="1" dirty="0"/>
              <a:t>blocking non-buffered</a:t>
            </a:r>
            <a:r>
              <a:rPr lang="en-MY" altLang="en-US" sz="1800" dirty="0"/>
              <a:t>, the sender has to wait until the receiver is ready.</a:t>
            </a:r>
          </a:p>
          <a:p>
            <a:pPr marL="285750" indent="-285750" algn="just">
              <a:lnSpc>
                <a:spcPct val="150000"/>
              </a:lnSpc>
              <a:buFont typeface="Arial" panose="020B0604020202020204" pitchFamily="34" charset="0"/>
              <a:buChar char="•"/>
            </a:pPr>
            <a:r>
              <a:rPr lang="en-MY" altLang="en-US" sz="1800" b="1" dirty="0"/>
              <a:t>In blocking buffered, overhead could be minimized </a:t>
            </a:r>
            <a:r>
              <a:rPr lang="en-MY" altLang="en-US" dirty="0"/>
              <a:t>since the receiver could get the data directly from its temporary buffer. </a:t>
            </a:r>
            <a:r>
              <a:rPr lang="en-MY" altLang="en-US" sz="1800" dirty="0"/>
              <a:t>Meanwhile, in </a:t>
            </a:r>
            <a:r>
              <a:rPr lang="en-MY" altLang="en-US" sz="1800" b="1" dirty="0"/>
              <a:t>blocking non-buffered</a:t>
            </a:r>
            <a:r>
              <a:rPr lang="en-MY" altLang="en-US" sz="1800" dirty="0"/>
              <a:t>, the receiver always have to send the acknowledgement to the sender so that the sender will send the actual data.</a:t>
            </a:r>
          </a:p>
          <a:p>
            <a:pPr marL="285750" indent="-285750" algn="just">
              <a:lnSpc>
                <a:spcPct val="150000"/>
              </a:lnSpc>
              <a:buFont typeface="Arial" panose="020B0604020202020204" pitchFamily="34" charset="0"/>
              <a:buChar char="•"/>
            </a:pPr>
            <a:r>
              <a:rPr lang="en-US" altLang="en-US" dirty="0"/>
              <a:t>Reduction of disk traffic is important for good throughput and response time.</a:t>
            </a:r>
            <a:endParaRPr lang="en-MY" altLang="en-US" sz="1800" dirty="0"/>
          </a:p>
        </p:txBody>
      </p:sp>
    </p:spTree>
    <p:extLst>
      <p:ext uri="{BB962C8B-B14F-4D97-AF65-F5344CB8AC3E}">
        <p14:creationId xmlns:p14="http://schemas.microsoft.com/office/powerpoint/2010/main" val="274869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9C1B0A7D5014C815118006F2D151C" ma:contentTypeVersion="11" ma:contentTypeDescription="Create a new document." ma:contentTypeScope="" ma:versionID="17445977906555ed84010a794e7c29c6">
  <xsd:schema xmlns:xsd="http://www.w3.org/2001/XMLSchema" xmlns:xs="http://www.w3.org/2001/XMLSchema" xmlns:p="http://schemas.microsoft.com/office/2006/metadata/properties" xmlns:ns2="4e6054da-6fec-4147-9c52-4311b6d7d323" xmlns:ns3="5855df3b-1b23-44a0-9c97-bf4f00ae77b1" targetNamespace="http://schemas.microsoft.com/office/2006/metadata/properties" ma:root="true" ma:fieldsID="393311f2ad2ad8d357576a78047c002a" ns2:_="" ns3:_="">
    <xsd:import namespace="4e6054da-6fec-4147-9c52-4311b6d7d323"/>
    <xsd:import namespace="5855df3b-1b23-44a0-9c97-bf4f00ae77b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6054da-6fec-4147-9c52-4311b6d7d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55df3b-1b23-44a0-9c97-bf4f00ae77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14695-D70F-4D70-B13C-B7A34DFFB2F7}">
  <ds:schemaRefs>
    <ds:schemaRef ds:uri="http://schemas.microsoft.com/sharepoint/v3/contenttype/forms"/>
  </ds:schemaRefs>
</ds:datastoreItem>
</file>

<file path=customXml/itemProps2.xml><?xml version="1.0" encoding="utf-8"?>
<ds:datastoreItem xmlns:ds="http://schemas.openxmlformats.org/officeDocument/2006/customXml" ds:itemID="{11E1CA0D-59A9-4B10-B148-6B501859BB9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A1F5A41-51A3-460E-BC89-ED80622D5F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6054da-6fec-4147-9c52-4311b6d7d323"/>
    <ds:schemaRef ds:uri="5855df3b-1b23-44a0-9c97-bf4f00ae77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TotalTime>
  <Words>500</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Tutorial w10</vt:lpstr>
      <vt:lpstr>Q1</vt:lpstr>
      <vt:lpstr>Q2</vt:lpstr>
      <vt:lpstr>Q3</vt:lpstr>
      <vt:lpstr>Q4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w10</dc:title>
  <dc:creator>HASLIZATUL FAIRUZ BINTI MOHAMED HANUM</dc:creator>
  <cp:lastModifiedBy>MUHAMMAD IRSYAD BIN BORHANUDDIN</cp:lastModifiedBy>
  <cp:revision>14</cp:revision>
  <dcterms:created xsi:type="dcterms:W3CDTF">2022-01-04T06:12:39Z</dcterms:created>
  <dcterms:modified xsi:type="dcterms:W3CDTF">2022-01-07T03:33:43Z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0x010100B659C1B0A7D5014C815118006F2D151C</vt:lpwstr>
  </property>
</Properties>
</file>