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9" r:id="rId8"/>
    <p:sldId id="260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E66E-8492-4512-8385-A8ED50E27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5D13-E107-426A-A387-FE43BB59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4345-2190-4B50-8B0A-F60A63B8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E015-6D8C-4C85-907D-E8A26B7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3146-08D5-46FB-9E50-476F1E05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4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8AC6-F522-4262-92EF-D7D3EC44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DECE6-8CDD-4388-A988-FCA521DA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813F-4001-46D8-ABF5-EFF297F7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449D-C862-4F56-9C6E-4FD8D42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A501-EA85-422F-B5B8-5FBC589F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1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6CD81-22F8-4827-8856-93F46A17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DBD0A-D712-40A2-8B02-E5249BBD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A65-D1B8-4483-AB13-4F601B75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8D68-9BD5-4DEA-A091-9B64191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6895-8AF3-4FB0-A2EB-C5C47743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83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6958-6A5B-4D7A-9931-E1D88A97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A869-61BB-4448-8711-E80A3B94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7A3C-8823-4BD9-BDF8-1251A3D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8653-50EA-46FB-AD3C-286863DD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CD1-6930-4555-9113-0C754BE6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264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0966-F56E-42CB-95D1-F25D968B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A313D-0ED3-4208-A540-731B396F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E92E-78C5-4778-B28E-CE6B0F9F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79A5-6A80-49FA-9F4D-607D259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143B-21BB-4308-8CA2-F6B780B3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91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5AA8-9096-47E2-BB51-E76C90C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E5BE-2D1B-42E4-AFBE-8EC137C01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8BBB-C6C2-41E0-9C68-F5095F68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B342-8638-4C26-888B-65FAB173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D104-2ACB-4101-B28C-2AA6A68B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0CBED-ED8F-45EF-A9FC-AEC26D39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65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7166-F903-4CD0-8757-70883FFE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296A-E148-4A04-97F1-FDDDD031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F8798-EC7A-4D18-9076-B645049F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0D1D-A23A-43C7-A33E-AB6EDC0EE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D187-F5B1-40A3-9599-CDBFFFA7D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B0E5-6FAE-42B5-B314-1FE5DE8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CC61-6167-4825-AEDA-704B88D8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E9DB-8540-4D04-B358-1F8F78B0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27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D1E8-AAEB-4A1F-9490-5D26BB25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1BCA5-8913-4A7F-8DF8-E733AAE6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B09BB-87F3-4AAD-81BF-00D1669A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93605-398E-4961-9CEB-3DB7E96F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693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3F7F2-F492-4D9C-8BD8-3B28967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E107E-100E-4152-88BD-81759D46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68C45-A21F-4A0C-A020-8DF795E2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09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D2D-B8BE-4C06-86F5-CEB4766C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A5E9-13E3-4E30-98CA-0BAC0A5F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53EA-165F-45E3-8859-BEC02B30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E29A8-362D-4066-86A1-3277885D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4352-E752-48C6-999F-F1A516D6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BE46-2019-4540-835B-38653162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84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31EB-381D-4516-8343-30F2B590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692BB-C772-43BB-9366-3A079510B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01065-D0E9-4C7C-AB52-179FC893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89B5-FD3C-488B-879E-024B6B35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DDB7-3483-4A23-9B1E-B289AA7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FACD-0D15-4359-9C36-4044B9B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800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97BF8-5E64-4A92-BC6F-1CF498AE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8895-7BD4-427E-B47B-B5FF4207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3C43-332A-4B11-8700-67340698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8602-CB55-4CED-893D-E9A7DD15BCE1}" type="datetimeFigureOut">
              <a:rPr lang="en-MY" smtClean="0"/>
              <a:t>14/1/2022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0A0A-0D7D-45E7-B711-3BD81825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68E0-E559-4807-B1B9-A7F3F126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54EF-1A0E-4CE8-9C3C-1C2EB6A458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33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A1A9-DB81-4C33-A817-7AA8A6A05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week 11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2BA00-1E5D-4EC0-8DA8-A2267858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0387"/>
          </a:xfrm>
        </p:spPr>
        <p:txBody>
          <a:bodyPr/>
          <a:lstStyle/>
          <a:p>
            <a:r>
              <a:rPr lang="en-MY" b="1" dirty="0"/>
              <a:t>Answered by Anis Faqihah Binti Kamarulzaman (CS2305C)</a:t>
            </a:r>
          </a:p>
        </p:txBody>
      </p:sp>
    </p:spTree>
    <p:extLst>
      <p:ext uri="{BB962C8B-B14F-4D97-AF65-F5344CB8AC3E}">
        <p14:creationId xmlns:p14="http://schemas.microsoft.com/office/powerpoint/2010/main" val="235244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0D91-8E1D-4A8F-8361-89F5AD64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96874"/>
            <a:ext cx="628650" cy="568325"/>
          </a:xfrm>
        </p:spPr>
        <p:txBody>
          <a:bodyPr>
            <a:normAutofit/>
          </a:bodyPr>
          <a:lstStyle/>
          <a:p>
            <a:r>
              <a:rPr lang="en-US" sz="2400" dirty="0"/>
              <a:t>Q1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24F4-4D85-42F2-B115-9748E44F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054100"/>
            <a:ext cx="4169898" cy="812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/>
              <a:t>Refer to Slide Lecture 8,</a:t>
            </a:r>
          </a:p>
          <a:p>
            <a:pPr marL="0" indent="0" algn="just">
              <a:buNone/>
            </a:pPr>
            <a:r>
              <a:rPr lang="en-US" sz="1400" b="1" dirty="0"/>
              <a:t>1. Calculate the speedup for every execution.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C41DC3-6D20-45A2-96FD-EFF4C516B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2" t="21872" r="27044" b="28146"/>
          <a:stretch/>
        </p:blipFill>
        <p:spPr bwMode="auto">
          <a:xfrm>
            <a:off x="5333286" y="537575"/>
            <a:ext cx="6598919" cy="4148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9F40C41-A6AE-4008-A832-14AFEB493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64560"/>
              </p:ext>
            </p:extLst>
          </p:nvPr>
        </p:nvGraphicFramePr>
        <p:xfrm>
          <a:off x="384968" y="1866900"/>
          <a:ext cx="9064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469696" imgH="431613" progId="Equation.3">
                  <p:embed/>
                </p:oleObj>
              </mc:Choice>
              <mc:Fallback>
                <p:oleObj name="Equation" r:id="rId4" imgW="469696" imgH="431613" progId="Equation.3">
                  <p:embed/>
                  <p:pic>
                    <p:nvPicPr>
                      <p:cNvPr id="22532" name="Object 2">
                        <a:extLst>
                          <a:ext uri="{FF2B5EF4-FFF2-40B4-BE49-F238E27FC236}">
                            <a16:creationId xmlns:a16="http://schemas.microsoft.com/office/drawing/2014/main" id="{D0393804-A1AF-4D27-A906-338ECA6EF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" y="1866900"/>
                        <a:ext cx="90646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25D7321-BF0F-4EA9-B996-662E9476BB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967" y="4058573"/>
                <a:ext cx="5177632" cy="812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MY" sz="1400" i="1" smtClean="0">
                        <a:latin typeface="Cambria Math" panose="02040503050406030204" pitchFamily="18" charset="0"/>
                      </a:rPr>
                      <m:t>𝑇𝑝</m:t>
                    </m:r>
                  </m:oMath>
                </a14:m>
                <a:r>
                  <a:rPr lang="en-MY" sz="1400" dirty="0"/>
                  <a:t> = 1735 + 1720 + 1700 + 1800 + 2000 + 2500 + 3500 + 6000</a:t>
                </a:r>
              </a:p>
              <a:p>
                <a:pPr marL="0" indent="0">
                  <a:buNone/>
                </a:pPr>
                <a:r>
                  <a:rPr lang="en-MY" sz="1400" dirty="0" err="1"/>
                  <a:t>T</a:t>
                </a:r>
                <a:r>
                  <a:rPr lang="en-MY" sz="1400" baseline="-25000" dirty="0" err="1"/>
                  <a:t>p</a:t>
                </a:r>
                <a:r>
                  <a:rPr lang="en-MY" sz="1400" baseline="-25000" dirty="0"/>
                  <a:t> </a:t>
                </a:r>
                <a:r>
                  <a:rPr lang="en-MY" sz="1400" dirty="0"/>
                  <a:t> = 20955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25D7321-BF0F-4EA9-B996-662E9476B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7" y="4058573"/>
                <a:ext cx="5177632" cy="812800"/>
              </a:xfrm>
              <a:prstGeom prst="rect">
                <a:avLst/>
              </a:prstGeom>
              <a:blipFill>
                <a:blip r:embed="rId6"/>
                <a:stretch>
                  <a:fillRect l="-353" t="-37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A30487-36CD-4F67-AB8F-CB44E1263AAA}"/>
                  </a:ext>
                </a:extLst>
              </p:cNvPr>
              <p:cNvSpPr txBox="1"/>
              <p:nvPr/>
            </p:nvSpPr>
            <p:spPr>
              <a:xfrm>
                <a:off x="384967" y="4955591"/>
                <a:ext cx="2081349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1700</m:t>
                        </m:r>
                      </m:num>
                      <m:den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20955</m:t>
                        </m:r>
                      </m:den>
                    </m:f>
                  </m:oMath>
                </a14:m>
                <a:endParaRPr lang="en-MY" sz="1400" dirty="0"/>
              </a:p>
              <a:p>
                <a:endParaRPr lang="en-MY" sz="1400" dirty="0"/>
              </a:p>
              <a:p>
                <a:r>
                  <a:rPr lang="en-MY" sz="1400" dirty="0"/>
                  <a:t>S = 0.081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A30487-36CD-4F67-AB8F-CB44E1263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7" y="4955591"/>
                <a:ext cx="2081349" cy="848309"/>
              </a:xfrm>
              <a:prstGeom prst="rect">
                <a:avLst/>
              </a:prstGeom>
              <a:blipFill>
                <a:blip r:embed="rId7"/>
                <a:stretch>
                  <a:fillRect l="-877" b="-43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6B46AA1-EF00-4815-AB14-F23542C5A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967" y="3652173"/>
                <a:ext cx="4710908" cy="40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𝑇𝑠</m:t>
                    </m:r>
                  </m:oMath>
                </a14:m>
                <a:r>
                  <a:rPr lang="en-MY" sz="1400" dirty="0"/>
                  <a:t> =1700</a:t>
                </a:r>
                <a:endParaRPr lang="en-MY" sz="1400" strike="sngStrik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6B46AA1-EF00-4815-AB14-F23542C5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7" y="3652173"/>
                <a:ext cx="4710908" cy="406400"/>
              </a:xfrm>
              <a:prstGeom prst="rect">
                <a:avLst/>
              </a:prstGeom>
              <a:blipFill>
                <a:blip r:embed="rId9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0D91-8E1D-4A8F-8361-89F5AD64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14" y="441825"/>
            <a:ext cx="619125" cy="568325"/>
          </a:xfrm>
        </p:spPr>
        <p:txBody>
          <a:bodyPr>
            <a:normAutofit/>
          </a:bodyPr>
          <a:lstStyle/>
          <a:p>
            <a:r>
              <a:rPr lang="en-US" sz="2400" dirty="0"/>
              <a:t>Q1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24F4-4D85-42F2-B115-9748E44F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95" y="1065062"/>
            <a:ext cx="5073491" cy="3804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b="1" dirty="0"/>
              <a:t>2. Calculate the efficiency for every execution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C41DC3-6D20-45A2-96FD-EFF4C516B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2" t="21872" r="27044" b="28146"/>
          <a:stretch/>
        </p:blipFill>
        <p:spPr bwMode="auto">
          <a:xfrm>
            <a:off x="5333286" y="537575"/>
            <a:ext cx="6598919" cy="4148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2A9E0BD-80BA-472C-9C9A-3E0B787A0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57458"/>
              </p:ext>
            </p:extLst>
          </p:nvPr>
        </p:nvGraphicFramePr>
        <p:xfrm>
          <a:off x="477163" y="1537637"/>
          <a:ext cx="175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863225" imgH="431613" progId="Equation.3">
                  <p:embed/>
                </p:oleObj>
              </mc:Choice>
              <mc:Fallback>
                <p:oleObj name="Equation" r:id="rId4" imgW="863225" imgH="431613" progId="Equation.3">
                  <p:embed/>
                  <p:pic>
                    <p:nvPicPr>
                      <p:cNvPr id="35844" name="Object 2">
                        <a:extLst>
                          <a:ext uri="{FF2B5EF4-FFF2-40B4-BE49-F238E27FC236}">
                            <a16:creationId xmlns:a16="http://schemas.microsoft.com/office/drawing/2014/main" id="{21C83B4D-358E-4F51-9E2B-3B90349F0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3" y="1537637"/>
                        <a:ext cx="1752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EADF8C-2D42-4D98-B4F1-9DCB5E10DAFB}"/>
              </a:ext>
            </a:extLst>
          </p:cNvPr>
          <p:cNvSpPr txBox="1">
            <a:spLocks/>
          </p:cNvSpPr>
          <p:nvPr/>
        </p:nvSpPr>
        <p:spPr>
          <a:xfrm>
            <a:off x="259714" y="3832974"/>
            <a:ext cx="5073492" cy="51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3. Assume there are more than six processes, discuss a reason behind the decline of speedup.</a:t>
            </a:r>
          </a:p>
          <a:p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AB934-2052-412C-A4A2-60C8ED006A80}"/>
                  </a:ext>
                </a:extLst>
              </p:cNvPr>
              <p:cNvSpPr txBox="1"/>
              <p:nvPr/>
            </p:nvSpPr>
            <p:spPr>
              <a:xfrm>
                <a:off x="395250" y="2746926"/>
                <a:ext cx="2081349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1700</m:t>
                        </m:r>
                      </m:num>
                      <m:den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20955</m:t>
                        </m:r>
                      </m:den>
                    </m:f>
                  </m:oMath>
                </a14:m>
                <a:endParaRPr lang="en-MY" sz="1400" dirty="0"/>
              </a:p>
              <a:p>
                <a:endParaRPr lang="en-MY" sz="1400" dirty="0"/>
              </a:p>
              <a:p>
                <a:r>
                  <a:rPr lang="en-MY" sz="1400" dirty="0"/>
                  <a:t>E = 0.081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AB934-2052-412C-A4A2-60C8ED00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0" y="2746926"/>
                <a:ext cx="2081349" cy="848309"/>
              </a:xfrm>
              <a:prstGeom prst="rect">
                <a:avLst/>
              </a:prstGeom>
              <a:blipFill>
                <a:blip r:embed="rId6"/>
                <a:stretch>
                  <a:fillRect l="-880" b="-43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0472DB-A5CF-4C48-91A9-A822ADA390BE}"/>
              </a:ext>
            </a:extLst>
          </p:cNvPr>
          <p:cNvSpPr txBox="1"/>
          <p:nvPr/>
        </p:nvSpPr>
        <p:spPr>
          <a:xfrm>
            <a:off x="259633" y="4348814"/>
            <a:ext cx="5073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MY" altLang="en-US" sz="1400" dirty="0"/>
              <a:t>The increasing in number of processes will cause the increasing in </a:t>
            </a:r>
            <a:r>
              <a:rPr lang="en-MY" altLang="en-US" sz="1400" dirty="0">
                <a:highlight>
                  <a:srgbClr val="FFFF00"/>
                </a:highlight>
              </a:rPr>
              <a:t>parallel overhead </a:t>
            </a:r>
            <a:r>
              <a:rPr lang="en-MY" altLang="en-US" sz="1400" dirty="0"/>
              <a:t>due to </a:t>
            </a:r>
            <a:r>
              <a:rPr lang="en-MY" altLang="en-US" sz="1400" b="1" dirty="0"/>
              <a:t>inter-process interaction, idling time, </a:t>
            </a:r>
            <a:r>
              <a:rPr lang="en-MY" altLang="en-US" sz="1400" dirty="0"/>
              <a:t>and</a:t>
            </a:r>
            <a:r>
              <a:rPr lang="en-MY" altLang="en-US" sz="1400" b="1" dirty="0"/>
              <a:t> excess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altLang="en-US" sz="1400" b="1" dirty="0">
                <a:highlight>
                  <a:srgbClr val="FFFF00"/>
                </a:highlight>
              </a:rPr>
              <a:t>The inter-process interaction </a:t>
            </a:r>
            <a:r>
              <a:rPr lang="en-MY" altLang="en-US" sz="1400" dirty="0"/>
              <a:t>is</a:t>
            </a:r>
            <a:r>
              <a:rPr lang="en-MY" altLang="en-US" sz="1400" b="1" dirty="0"/>
              <a:t> </a:t>
            </a:r>
            <a:r>
              <a:rPr lang="en-MY" altLang="en-US" sz="1400" dirty="0"/>
              <a:t>the time needed for communicating the data within multiple processing elements.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altLang="en-US" sz="1400" b="1" dirty="0">
                <a:highlight>
                  <a:srgbClr val="FFFF00"/>
                </a:highlight>
              </a:rPr>
              <a:t>The idling time </a:t>
            </a:r>
            <a:r>
              <a:rPr lang="en-MY" altLang="en-US" sz="1400" dirty="0"/>
              <a:t>is the time needed for processing elements when they are not doing anything/when they are waiting for the other instruction.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altLang="en-US" sz="1400" b="1" dirty="0">
                <a:highlight>
                  <a:srgbClr val="FFFF00"/>
                </a:highlight>
              </a:rPr>
              <a:t>Excess computation </a:t>
            </a:r>
            <a:r>
              <a:rPr lang="en-MY" altLang="en-US" sz="1400" dirty="0"/>
              <a:t>may occur due to multiple execution on different processing elements to obtain the same results.</a:t>
            </a:r>
          </a:p>
        </p:txBody>
      </p:sp>
    </p:spTree>
    <p:extLst>
      <p:ext uri="{BB962C8B-B14F-4D97-AF65-F5344CB8AC3E}">
        <p14:creationId xmlns:p14="http://schemas.microsoft.com/office/powerpoint/2010/main" val="41063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675B-913F-4160-B5D2-F12D50BB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77091" cy="679904"/>
          </a:xfrm>
        </p:spPr>
        <p:txBody>
          <a:bodyPr>
            <a:normAutofit/>
          </a:bodyPr>
          <a:lstStyle/>
          <a:p>
            <a:r>
              <a:rPr lang="en-US" sz="2800" dirty="0"/>
              <a:t>Q2</a:t>
            </a:r>
            <a:endParaRPr lang="en-MY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0DC1-F4F9-45FF-9354-F2D1CA38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4813663" cy="8130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Refer to Slide Lecture 8,</a:t>
            </a:r>
          </a:p>
          <a:p>
            <a:pPr marL="0" indent="0" algn="just">
              <a:buNone/>
            </a:pPr>
            <a:r>
              <a:rPr lang="en-US" sz="1400" b="1" dirty="0"/>
              <a:t>1. Calculate the parallel execution time (</a:t>
            </a:r>
            <a:r>
              <a:rPr lang="en-US" sz="1400" b="1" i="1" dirty="0" err="1"/>
              <a:t>Tp</a:t>
            </a:r>
            <a:r>
              <a:rPr lang="en-US" sz="1400" b="1" dirty="0"/>
              <a:t>) of the execution.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5B193-980F-40C2-95A3-A3F2DC446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0" t="21524" r="27770" b="13418"/>
          <a:stretch/>
        </p:blipFill>
        <p:spPr>
          <a:xfrm>
            <a:off x="5556738" y="365124"/>
            <a:ext cx="5870917" cy="491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53B798-0C81-4158-A92B-53C64EFE20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4470" y="2007303"/>
                <a:ext cx="4605997" cy="1615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𝑇𝑝</m:t>
                    </m:r>
                  </m:oMath>
                </a14:m>
                <a:r>
                  <a:rPr lang="en-MY" sz="1400" dirty="0"/>
                  <a:t> = </a:t>
                </a: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𝑇𝑐𝑜𝑚𝑝𝑢𝑡𝑎𝑡𝑖𝑜𝑛</m:t>
                    </m:r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𝑇𝑐𝑜𝑚𝑚𝑢𝑛𝑖𝑐𝑎𝑡𝑖𝑜𝑛</m:t>
                    </m:r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𝑇𝑖𝑑𝑙𝑒</m:t>
                    </m:r>
                  </m:oMath>
                </a14:m>
                <a:endParaRPr lang="en-MY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𝑇𝑝</m:t>
                    </m:r>
                  </m:oMath>
                </a14:m>
                <a:r>
                  <a:rPr lang="en-MY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MY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400" b="0" i="1" dirty="0" smtClean="0">
                            <a:latin typeface="Cambria Math" panose="02040503050406030204" pitchFamily="18" charset="0"/>
                          </a:rPr>
                          <m:t>𝑇𝑐𝑜𝑚𝑝𝑢𝑡𝑎𝑡𝑖𝑜𝑛</m:t>
                        </m:r>
                        <m:r>
                          <a:rPr lang="en-MY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MY" sz="1400" b="0" i="1" dirty="0" smtClean="0">
                            <a:latin typeface="Cambria Math" panose="02040503050406030204" pitchFamily="18" charset="0"/>
                          </a:rPr>
                          <m:t>𝑇𝑐𝑜𝑚𝑚𝑢𝑛𝑖𝑐𝑎𝑡𝑖𝑜𝑛</m:t>
                        </m:r>
                        <m:r>
                          <a:rPr lang="en-MY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MY" sz="1400" b="0" i="1" dirty="0" smtClean="0">
                            <a:latin typeface="Cambria Math" panose="02040503050406030204" pitchFamily="18" charset="0"/>
                          </a:rPr>
                          <m:t>𝑇𝑖𝑑𝑙𝑒</m:t>
                        </m:r>
                      </m:e>
                    </m:d>
                  </m:oMath>
                </a14:m>
                <a:endParaRPr lang="en-MY" sz="1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C53B798-0C81-4158-A92B-53C64EFE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70" y="2007303"/>
                <a:ext cx="4605997" cy="1615464"/>
              </a:xfrm>
              <a:prstGeom prst="rect">
                <a:avLst/>
              </a:prstGeom>
              <a:blipFill>
                <a:blip r:embed="rId4"/>
                <a:stretch>
                  <a:fillRect t="-150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9B662C3-66EB-4A42-A116-7A6AB54EE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07461"/>
                <a:ext cx="4605997" cy="813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𝑇𝑝</m:t>
                    </m:r>
                  </m:oMath>
                </a14:m>
                <a:r>
                  <a:rPr lang="en-US" sz="1400" dirty="0"/>
                  <a:t> =29 x 8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= 232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9B662C3-66EB-4A42-A116-7A6AB54EE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07461"/>
                <a:ext cx="4605997" cy="813072"/>
              </a:xfrm>
              <a:prstGeom prst="rect">
                <a:avLst/>
              </a:prstGeom>
              <a:blipFill>
                <a:blip r:embed="rId5"/>
                <a:stretch>
                  <a:fillRect l="-265" t="-37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524E3E-04A9-45BB-9478-B615F44FD5E7}"/>
              </a:ext>
            </a:extLst>
          </p:cNvPr>
          <p:cNvSpPr txBox="1">
            <a:spLocks/>
          </p:cNvSpPr>
          <p:nvPr/>
        </p:nvSpPr>
        <p:spPr>
          <a:xfrm>
            <a:off x="838199" y="4262493"/>
            <a:ext cx="4273731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2. Calculate the speedup (</a:t>
            </a:r>
            <a:r>
              <a:rPr lang="en-US" sz="1400" b="1" i="1" dirty="0" err="1"/>
              <a:t>Sp</a:t>
            </a:r>
            <a:r>
              <a:rPr lang="en-US" sz="1400" b="1" dirty="0"/>
              <a:t>) of the execution</a:t>
            </a:r>
            <a:r>
              <a:rPr lang="en-US" sz="1400" dirty="0"/>
              <a:t>.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394AF183-5C11-4783-B632-7CDB074DD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13963"/>
              </p:ext>
            </p:extLst>
          </p:nvPr>
        </p:nvGraphicFramePr>
        <p:xfrm>
          <a:off x="889360" y="4778271"/>
          <a:ext cx="768867" cy="70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469800" imgH="431640" progId="Equation.3">
                  <p:embed/>
                </p:oleObj>
              </mc:Choice>
              <mc:Fallback>
                <p:oleObj name="Equation" r:id="rId6" imgW="469800" imgH="43164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9F40C41-A6AE-4008-A832-14AFEB49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60" y="4778271"/>
                        <a:ext cx="768867" cy="706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5CC72-3B3D-4678-B8F9-1BC588AAE4B8}"/>
                  </a:ext>
                </a:extLst>
              </p:cNvPr>
              <p:cNvSpPr txBox="1"/>
              <p:nvPr/>
            </p:nvSpPr>
            <p:spPr>
              <a:xfrm>
                <a:off x="1896625" y="4687194"/>
                <a:ext cx="2081349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dirty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MY" sz="1400" b="0" i="1" smtClean="0">
                            <a:latin typeface="Cambria Math" panose="02040503050406030204" pitchFamily="18" charset="0"/>
                          </a:rPr>
                          <m:t>232</m:t>
                        </m:r>
                      </m:den>
                    </m:f>
                  </m:oMath>
                </a14:m>
                <a:r>
                  <a:rPr lang="en-MY" sz="14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5CC72-3B3D-4678-B8F9-1BC588AA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25" y="4687194"/>
                <a:ext cx="2081349" cy="396968"/>
              </a:xfrm>
              <a:prstGeom prst="rect">
                <a:avLst/>
              </a:prstGeom>
              <a:blipFill>
                <a:blip r:embed="rId8"/>
                <a:stretch>
                  <a:fillRect l="-877" b="-46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9A7434-9C7C-4A89-8E76-19E62BBA5039}"/>
              </a:ext>
            </a:extLst>
          </p:cNvPr>
          <p:cNvSpPr txBox="1"/>
          <p:nvPr/>
        </p:nvSpPr>
        <p:spPr>
          <a:xfrm>
            <a:off x="1896626" y="5177421"/>
            <a:ext cx="2081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S = 0.862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BA6E90-9FCD-48C8-8B24-DADD6089E514}"/>
              </a:ext>
            </a:extLst>
          </p:cNvPr>
          <p:cNvSpPr txBox="1">
            <a:spLocks/>
          </p:cNvSpPr>
          <p:nvPr/>
        </p:nvSpPr>
        <p:spPr>
          <a:xfrm>
            <a:off x="838199" y="3727222"/>
            <a:ext cx="4273731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https://www.mcs.anl.gov/~itf/dbpp/text/node29.html</a:t>
            </a:r>
          </a:p>
        </p:txBody>
      </p:sp>
    </p:spTree>
    <p:extLst>
      <p:ext uri="{BB962C8B-B14F-4D97-AF65-F5344CB8AC3E}">
        <p14:creationId xmlns:p14="http://schemas.microsoft.com/office/powerpoint/2010/main" val="319085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A6C30-9990-41F7-899A-34268A5B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" y="519340"/>
            <a:ext cx="4683035" cy="38635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3. Calculate the total parallel overhead (</a:t>
            </a:r>
            <a:r>
              <a:rPr lang="en-US" sz="1400" b="1" i="1" dirty="0"/>
              <a:t>To</a:t>
            </a:r>
            <a:r>
              <a:rPr lang="en-US" sz="1400" b="1" dirty="0"/>
              <a:t>) of the execution.</a:t>
            </a:r>
          </a:p>
          <a:p>
            <a:pPr marL="514350" indent="-514350">
              <a:buFont typeface="+mj-lt"/>
              <a:buAutoNum type="arabicPeriod"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92915-5409-45E7-AC2C-12C8223C1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0" t="21524" r="27770" b="13418"/>
          <a:stretch/>
        </p:blipFill>
        <p:spPr>
          <a:xfrm>
            <a:off x="5556738" y="365124"/>
            <a:ext cx="5870917" cy="4910503"/>
          </a:xfrm>
          <a:prstGeom prst="rect">
            <a:avLst/>
          </a:prstGeom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C1AA66B-0F7B-42E7-8FD5-EFB826F9B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86692"/>
              </p:ext>
            </p:extLst>
          </p:nvPr>
        </p:nvGraphicFramePr>
        <p:xfrm>
          <a:off x="673695" y="979038"/>
          <a:ext cx="1246440" cy="45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622030" imgH="228501" progId="Equation.3">
                  <p:embed/>
                </p:oleObj>
              </mc:Choice>
              <mc:Fallback>
                <p:oleObj name="Equation" r:id="rId4" imgW="622030" imgH="228501" progId="Equation.3">
                  <p:embed/>
                  <p:pic>
                    <p:nvPicPr>
                      <p:cNvPr id="20486" name="Object 4">
                        <a:extLst>
                          <a:ext uri="{FF2B5EF4-FFF2-40B4-BE49-F238E27FC236}">
                            <a16:creationId xmlns:a16="http://schemas.microsoft.com/office/drawing/2014/main" id="{6DA3886E-DF78-4547-BC9C-331B8D0BD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95" y="979038"/>
                        <a:ext cx="1246440" cy="45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948F8A6-26F3-48DA-9D4D-6EB77A226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03707"/>
              </p:ext>
            </p:extLst>
          </p:nvPr>
        </p:nvGraphicFramePr>
        <p:xfrm>
          <a:off x="631371" y="1510260"/>
          <a:ext cx="1678879" cy="45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838200" imgH="228600" progId="Equation.3">
                  <p:embed/>
                </p:oleObj>
              </mc:Choice>
              <mc:Fallback>
                <p:oleObj name="Equation" r:id="rId6" imgW="838200" imgH="228600" progId="Equation.3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7A83C14D-84A6-4C7C-AC44-07AE4466D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71" y="1510260"/>
                        <a:ext cx="1678879" cy="45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9B2917-4EED-495F-B4B9-E1694D798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371" y="2254318"/>
                <a:ext cx="4605997" cy="813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𝑇𝑜</m:t>
                    </m:r>
                  </m:oMath>
                </a14:m>
                <a:r>
                  <a:rPr lang="en-US" sz="1400" dirty="0"/>
                  <a:t> = 8(29) - 200 </a:t>
                </a:r>
                <a:endParaRPr lang="en-MY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sz="1400" b="0" i="1" smtClean="0">
                        <a:latin typeface="Cambria Math" panose="02040503050406030204" pitchFamily="18" charset="0"/>
                      </a:rPr>
                      <m:t>𝑇𝑜</m:t>
                    </m:r>
                  </m:oMath>
                </a14:m>
                <a:r>
                  <a:rPr lang="en-US" sz="1400" dirty="0"/>
                  <a:t> = 32 seconds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9B2917-4EED-495F-B4B9-E1694D79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" y="2254318"/>
                <a:ext cx="4605997" cy="813072"/>
              </a:xfrm>
              <a:prstGeom prst="rect">
                <a:avLst/>
              </a:prstGeom>
              <a:blipFill>
                <a:blip r:embed="rId8"/>
                <a:stretch>
                  <a:fillRect t="-37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1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DD4A-7AF0-4A30-BB4E-E014E69F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5" y="179517"/>
            <a:ext cx="633549" cy="575401"/>
          </a:xfrm>
        </p:spPr>
        <p:txBody>
          <a:bodyPr>
            <a:normAutofit/>
          </a:bodyPr>
          <a:lstStyle/>
          <a:p>
            <a:r>
              <a:rPr lang="en-US" sz="2400" dirty="0"/>
              <a:t>Q3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F98D-AF52-470F-8303-81533D3C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740"/>
            <a:ext cx="6442166" cy="41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1. List the steps and results for drawing MST using the parallel Kruskal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9CEF5-5CDD-4553-AFC4-378772496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28707" r="25000" b="39647"/>
          <a:stretch/>
        </p:blipFill>
        <p:spPr>
          <a:xfrm>
            <a:off x="6096000" y="370965"/>
            <a:ext cx="5711483" cy="21691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61EEC9-7921-4B7C-B76E-5CB18E604A9C}"/>
              </a:ext>
            </a:extLst>
          </p:cNvPr>
          <p:cNvSpPr txBox="1">
            <a:spLocks/>
          </p:cNvSpPr>
          <p:nvPr/>
        </p:nvSpPr>
        <p:spPr>
          <a:xfrm>
            <a:off x="193766" y="1455555"/>
            <a:ext cx="5902234" cy="161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 algn="just">
              <a:buFont typeface="Wingdings 2" panose="05020102010507070707" pitchFamily="18" charset="2"/>
              <a:buNone/>
              <a:defRPr/>
            </a:pPr>
            <a:r>
              <a:rPr lang="en-US" altLang="en-US" sz="1400" b="1" dirty="0"/>
              <a:t>Step 1: </a:t>
            </a:r>
            <a:r>
              <a:rPr lang="en-US" altLang="en-US" sz="1400" dirty="0">
                <a:highlight>
                  <a:srgbClr val="FFFF00"/>
                </a:highlight>
              </a:rPr>
              <a:t>Find the cheapest edge </a:t>
            </a:r>
            <a:r>
              <a:rPr lang="en-US" altLang="en-US" sz="1400" dirty="0"/>
              <a:t>in the graph (if there is more than one, pick one at random). Mark the visited edge.</a:t>
            </a:r>
          </a:p>
          <a:p>
            <a:pPr marL="82550" indent="0" algn="just">
              <a:buFont typeface="Wingdings 2" panose="05020102010507070707" pitchFamily="18" charset="2"/>
              <a:buNone/>
              <a:defRPr/>
            </a:pPr>
            <a:r>
              <a:rPr lang="en-US" altLang="en-US" sz="1400" b="1" dirty="0"/>
              <a:t>Step 2: </a:t>
            </a:r>
            <a:r>
              <a:rPr lang="en-US" altLang="en-US" sz="1400" dirty="0"/>
              <a:t>Find the </a:t>
            </a:r>
            <a:r>
              <a:rPr lang="en-US" altLang="en-US" sz="1400" dirty="0">
                <a:highlight>
                  <a:srgbClr val="FFFF00"/>
                </a:highlight>
              </a:rPr>
              <a:t>cheapest unvisited edge </a:t>
            </a:r>
            <a:r>
              <a:rPr lang="en-US" altLang="en-US" sz="1400" dirty="0"/>
              <a:t>in the graph.</a:t>
            </a:r>
          </a:p>
          <a:p>
            <a:pPr marL="82550" indent="0" algn="just">
              <a:buFont typeface="Wingdings 2" panose="05020102010507070707" pitchFamily="18" charset="2"/>
              <a:buNone/>
              <a:defRPr/>
            </a:pPr>
            <a:r>
              <a:rPr lang="en-US" altLang="en-US" sz="1400" b="1" dirty="0"/>
              <a:t>Step 3: </a:t>
            </a:r>
            <a:r>
              <a:rPr lang="en-US" altLang="en-US" sz="1400" dirty="0">
                <a:highlight>
                  <a:srgbClr val="FFFF00"/>
                </a:highlight>
              </a:rPr>
              <a:t>Repeat</a:t>
            </a:r>
            <a:r>
              <a:rPr lang="en-US" altLang="en-US" sz="1400" dirty="0"/>
              <a:t> Step 2 until you </a:t>
            </a:r>
            <a:r>
              <a:rPr lang="en-US" altLang="en-US" sz="1400" dirty="0">
                <a:highlight>
                  <a:srgbClr val="FFFF00"/>
                </a:highlight>
              </a:rPr>
              <a:t>reach out to every vertex </a:t>
            </a:r>
            <a:r>
              <a:rPr lang="en-US" altLang="en-US" sz="1400" dirty="0"/>
              <a:t>of the graph (or you have N ; where N is the number of Vertices.) The visited edges form the desired minimum spanning tree.</a:t>
            </a:r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0767E5-5693-4844-B492-F4D7B022DDE0}"/>
              </a:ext>
            </a:extLst>
          </p:cNvPr>
          <p:cNvSpPr txBox="1"/>
          <p:nvPr/>
        </p:nvSpPr>
        <p:spPr>
          <a:xfrm>
            <a:off x="6539087" y="2565593"/>
            <a:ext cx="2936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highlight>
                  <a:srgbClr val="FFFF00"/>
                </a:highlight>
              </a:rPr>
              <a:t>Cost of Kruskal MST = 1 + 2 + 2 + 3 =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1F27DC-3511-4D98-ABC9-712FDA1AD4B6}"/>
              </a:ext>
            </a:extLst>
          </p:cNvPr>
          <p:cNvSpPr txBox="1"/>
          <p:nvPr/>
        </p:nvSpPr>
        <p:spPr>
          <a:xfrm>
            <a:off x="7347753" y="3132835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Visited </a:t>
            </a:r>
            <a:r>
              <a:rPr lang="en-US" altLang="en-US" sz="1800" dirty="0"/>
              <a:t>{(</a:t>
            </a:r>
            <a:r>
              <a:rPr lang="en-US" altLang="en-US" sz="1800" dirty="0" err="1"/>
              <a:t>a,c</a:t>
            </a:r>
            <a:r>
              <a:rPr lang="en-US" altLang="en-US" sz="1800" dirty="0"/>
              <a:t>),(</a:t>
            </a:r>
            <a:r>
              <a:rPr lang="en-US" altLang="en-US" sz="1800" dirty="0" err="1"/>
              <a:t>b,d</a:t>
            </a:r>
            <a:r>
              <a:rPr lang="en-US" altLang="en-US" sz="1800" dirty="0"/>
              <a:t>),(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),(</a:t>
            </a:r>
            <a:r>
              <a:rPr lang="en-US" altLang="en-US" sz="1800" dirty="0" err="1"/>
              <a:t>d,e</a:t>
            </a:r>
            <a:r>
              <a:rPr lang="en-US" altLang="en-US" sz="1800" dirty="0"/>
              <a:t>)}</a:t>
            </a:r>
            <a:endParaRPr lang="en-MY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6B70C5-64CE-4C58-9199-069FD08F43F2}"/>
              </a:ext>
            </a:extLst>
          </p:cNvPr>
          <p:cNvGrpSpPr/>
          <p:nvPr/>
        </p:nvGrpSpPr>
        <p:grpSpPr>
          <a:xfrm>
            <a:off x="3718867" y="3889681"/>
            <a:ext cx="2372540" cy="1501490"/>
            <a:chOff x="236493" y="3300549"/>
            <a:chExt cx="2372540" cy="15014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37F56EB-33D2-4332-8C1B-8891E532C63B}"/>
                </a:ext>
              </a:extLst>
            </p:cNvPr>
            <p:cNvGrpSpPr/>
            <p:nvPr/>
          </p:nvGrpSpPr>
          <p:grpSpPr>
            <a:xfrm>
              <a:off x="618309" y="3300549"/>
              <a:ext cx="1981199" cy="1501490"/>
              <a:chOff x="618309" y="3300549"/>
              <a:chExt cx="1981199" cy="150149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37C92B5-39EC-4201-8DA1-D57A481A80DE}"/>
                  </a:ext>
                </a:extLst>
              </p:cNvPr>
              <p:cNvSpPr/>
              <p:nvPr/>
            </p:nvSpPr>
            <p:spPr>
              <a:xfrm>
                <a:off x="618309" y="3300549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1DAC3B0-C453-4304-8763-B0DD931E6025}"/>
                  </a:ext>
                </a:extLst>
              </p:cNvPr>
              <p:cNvSpPr/>
              <p:nvPr/>
            </p:nvSpPr>
            <p:spPr>
              <a:xfrm>
                <a:off x="618309" y="4317508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c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F6FD90D-BDB6-4116-B51A-04ADAC59218E}"/>
                  </a:ext>
                </a:extLst>
              </p:cNvPr>
              <p:cNvSpPr/>
              <p:nvPr/>
            </p:nvSpPr>
            <p:spPr>
              <a:xfrm>
                <a:off x="2103120" y="3300549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BD1B520-F9C3-4F2A-8E6C-2E58235E6BA1}"/>
                  </a:ext>
                </a:extLst>
              </p:cNvPr>
              <p:cNvSpPr/>
              <p:nvPr/>
            </p:nvSpPr>
            <p:spPr>
              <a:xfrm>
                <a:off x="2050868" y="4317508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2E0A97-0F31-4A64-AACB-2CE0C0B15F6F}"/>
                  </a:ext>
                </a:extLst>
              </p:cNvPr>
              <p:cNvCxnSpPr>
                <a:stCxn id="18" idx="4"/>
                <a:endCxn id="53" idx="0"/>
              </p:cNvCxnSpPr>
              <p:nvPr/>
            </p:nvCxnSpPr>
            <p:spPr>
              <a:xfrm>
                <a:off x="866503" y="3785080"/>
                <a:ext cx="0" cy="53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24EDA89-D38D-4539-80C7-6E0BBB62F4CC}"/>
                  </a:ext>
                </a:extLst>
              </p:cNvPr>
              <p:cNvCxnSpPr/>
              <p:nvPr/>
            </p:nvCxnSpPr>
            <p:spPr>
              <a:xfrm>
                <a:off x="2351314" y="3808660"/>
                <a:ext cx="0" cy="53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4CE694-4734-4922-9CBD-9359F6931F3E}"/>
                </a:ext>
              </a:extLst>
            </p:cNvPr>
            <p:cNvSpPr txBox="1"/>
            <p:nvPr/>
          </p:nvSpPr>
          <p:spPr>
            <a:xfrm>
              <a:off x="236493" y="3731529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19B7D6-0901-4859-91A1-65E296B930FC}"/>
                </a:ext>
              </a:extLst>
            </p:cNvPr>
            <p:cNvSpPr txBox="1"/>
            <p:nvPr/>
          </p:nvSpPr>
          <p:spPr>
            <a:xfrm>
              <a:off x="2351314" y="3856557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B8B88B0-19A6-4EF0-A396-934ED77750D7}"/>
              </a:ext>
            </a:extLst>
          </p:cNvPr>
          <p:cNvGrpSpPr/>
          <p:nvPr/>
        </p:nvGrpSpPr>
        <p:grpSpPr>
          <a:xfrm>
            <a:off x="7347753" y="3761915"/>
            <a:ext cx="2128292" cy="2434558"/>
            <a:chOff x="3543572" y="3761967"/>
            <a:chExt cx="2128292" cy="243455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FB0F062-39F7-4AA3-8CC3-0161635F3BF6}"/>
                </a:ext>
              </a:extLst>
            </p:cNvPr>
            <p:cNvGrpSpPr/>
            <p:nvPr/>
          </p:nvGrpSpPr>
          <p:grpSpPr>
            <a:xfrm>
              <a:off x="3683725" y="3946633"/>
              <a:ext cx="1981199" cy="1501490"/>
              <a:chOff x="618309" y="3300549"/>
              <a:chExt cx="1981199" cy="150149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9F21AD-C6AC-4656-A48B-1AD567827CBC}"/>
                  </a:ext>
                </a:extLst>
              </p:cNvPr>
              <p:cNvSpPr/>
              <p:nvPr/>
            </p:nvSpPr>
            <p:spPr>
              <a:xfrm>
                <a:off x="618309" y="3300549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FB8D95-2FD7-4DF2-A85F-33C4A694E93E}"/>
                  </a:ext>
                </a:extLst>
              </p:cNvPr>
              <p:cNvSpPr/>
              <p:nvPr/>
            </p:nvSpPr>
            <p:spPr>
              <a:xfrm>
                <a:off x="618309" y="4317508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c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FDA8B1-86D3-492A-BB77-C852DDA10741}"/>
                  </a:ext>
                </a:extLst>
              </p:cNvPr>
              <p:cNvSpPr/>
              <p:nvPr/>
            </p:nvSpPr>
            <p:spPr>
              <a:xfrm>
                <a:off x="2103120" y="3300549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b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94C7A9E-FB1A-4B86-BD99-533AF575DF47}"/>
                  </a:ext>
                </a:extLst>
              </p:cNvPr>
              <p:cNvSpPr/>
              <p:nvPr/>
            </p:nvSpPr>
            <p:spPr>
              <a:xfrm>
                <a:off x="2050868" y="4317508"/>
                <a:ext cx="496388" cy="484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FFDA3F0-E346-4853-9F69-3BD4A2C9FC53}"/>
                  </a:ext>
                </a:extLst>
              </p:cNvPr>
              <p:cNvCxnSpPr>
                <a:stCxn id="66" idx="4"/>
                <a:endCxn id="67" idx="0"/>
              </p:cNvCxnSpPr>
              <p:nvPr/>
            </p:nvCxnSpPr>
            <p:spPr>
              <a:xfrm>
                <a:off x="866503" y="3785080"/>
                <a:ext cx="0" cy="53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3B7BD83-CBF1-4F93-AB2B-A0F2622C74E9}"/>
                  </a:ext>
                </a:extLst>
              </p:cNvPr>
              <p:cNvCxnSpPr/>
              <p:nvPr/>
            </p:nvCxnSpPr>
            <p:spPr>
              <a:xfrm>
                <a:off x="2351314" y="3808660"/>
                <a:ext cx="0" cy="5324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B0A3B91-4942-4FF9-BA0F-A2265E5CB8CB}"/>
                </a:ext>
              </a:extLst>
            </p:cNvPr>
            <p:cNvCxnSpPr>
              <a:cxnSpLocks/>
              <a:stCxn id="66" idx="6"/>
              <a:endCxn id="68" idx="2"/>
            </p:cNvCxnSpPr>
            <p:nvPr/>
          </p:nvCxnSpPr>
          <p:spPr>
            <a:xfrm>
              <a:off x="4180113" y="4188899"/>
              <a:ext cx="9884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91C6FE-AFD9-4292-9B9A-E122C7280D6B}"/>
                </a:ext>
              </a:extLst>
            </p:cNvPr>
            <p:cNvCxnSpPr>
              <a:cxnSpLocks/>
              <a:stCxn id="69" idx="3"/>
              <a:endCxn id="74" idx="7"/>
            </p:cNvCxnSpPr>
            <p:nvPr/>
          </p:nvCxnSpPr>
          <p:spPr>
            <a:xfrm flipH="1">
              <a:off x="4814991" y="5377165"/>
              <a:ext cx="373987" cy="405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3055EC4-54D5-4918-8787-88F6A3B288A0}"/>
                </a:ext>
              </a:extLst>
            </p:cNvPr>
            <p:cNvSpPr/>
            <p:nvPr/>
          </p:nvSpPr>
          <p:spPr>
            <a:xfrm>
              <a:off x="4391297" y="5711994"/>
              <a:ext cx="496388" cy="484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81E671-E5BB-4620-9341-98C495A466CE}"/>
                </a:ext>
              </a:extLst>
            </p:cNvPr>
            <p:cNvSpPr txBox="1"/>
            <p:nvPr/>
          </p:nvSpPr>
          <p:spPr>
            <a:xfrm>
              <a:off x="3543572" y="4415214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A84A1A-1E75-4575-B586-5745E34887F0}"/>
                </a:ext>
              </a:extLst>
            </p:cNvPr>
            <p:cNvSpPr txBox="1"/>
            <p:nvPr/>
          </p:nvSpPr>
          <p:spPr>
            <a:xfrm>
              <a:off x="5414145" y="4455812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E70A3E-029D-412D-A939-AFBAB80F7B4E}"/>
                </a:ext>
              </a:extLst>
            </p:cNvPr>
            <p:cNvSpPr txBox="1"/>
            <p:nvPr/>
          </p:nvSpPr>
          <p:spPr>
            <a:xfrm>
              <a:off x="4961995" y="5529997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E5FDA-41D0-4FCA-ACE9-7C39745216F2}"/>
                </a:ext>
              </a:extLst>
            </p:cNvPr>
            <p:cNvSpPr txBox="1"/>
            <p:nvPr/>
          </p:nvSpPr>
          <p:spPr>
            <a:xfrm>
              <a:off x="4416606" y="3761967"/>
              <a:ext cx="257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4AA439D-A95C-4CE1-B5C6-4F746E8C2074}"/>
                  </a:ext>
                </a:extLst>
              </p:cNvPr>
              <p:cNvSpPr txBox="1"/>
              <p:nvPr/>
            </p:nvSpPr>
            <p:spPr>
              <a:xfrm>
                <a:off x="399331" y="3494309"/>
                <a:ext cx="2176557" cy="12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4AA439D-A95C-4CE1-B5C6-4F746E8C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1" y="3494309"/>
                <a:ext cx="2176557" cy="1273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9C9D02A-8D5B-46B9-9CC1-FA96A8F129EF}"/>
              </a:ext>
            </a:extLst>
          </p:cNvPr>
          <p:cNvSpPr txBox="1"/>
          <p:nvPr/>
        </p:nvSpPr>
        <p:spPr>
          <a:xfrm>
            <a:off x="4100683" y="3272339"/>
            <a:ext cx="231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Visited </a:t>
            </a:r>
            <a:r>
              <a:rPr lang="en-US" altLang="en-US" sz="1800" dirty="0"/>
              <a:t>{(</a:t>
            </a:r>
            <a:r>
              <a:rPr lang="en-US" altLang="en-US" sz="1800" dirty="0" err="1"/>
              <a:t>a,c</a:t>
            </a:r>
            <a:r>
              <a:rPr lang="en-US" altLang="en-US" sz="1800" dirty="0"/>
              <a:t>),(</a:t>
            </a:r>
            <a:r>
              <a:rPr lang="en-US" altLang="en-US" sz="1800" dirty="0" err="1"/>
              <a:t>b,d</a:t>
            </a:r>
            <a:r>
              <a:rPr lang="en-US" altLang="en-US" sz="1800" dirty="0"/>
              <a:t>)}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0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DD4A-7AF0-4A30-BB4E-E014E69F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3" y="208371"/>
            <a:ext cx="668383" cy="549275"/>
          </a:xfrm>
        </p:spPr>
        <p:txBody>
          <a:bodyPr>
            <a:normAutofit/>
          </a:bodyPr>
          <a:lstStyle/>
          <a:p>
            <a:r>
              <a:rPr lang="en-US" sz="2400" dirty="0"/>
              <a:t>Q3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F98D-AF52-470F-8303-81533D3C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82" y="818606"/>
            <a:ext cx="5957218" cy="627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/>
              <a:t>2. Assume you have several processors. Compare the stages/ processes needed to build the MST using parallel Prim’s and parallel Kruskal algorithms.</a:t>
            </a:r>
            <a:endParaRPr lang="en-MY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9CEF5-5CDD-4553-AFC4-378772496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28707" r="25000" b="39647"/>
          <a:stretch/>
        </p:blipFill>
        <p:spPr>
          <a:xfrm>
            <a:off x="6228524" y="606097"/>
            <a:ext cx="5711483" cy="216918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A02EE03-CCD4-433C-B023-63D827693187}"/>
              </a:ext>
            </a:extLst>
          </p:cNvPr>
          <p:cNvSpPr txBox="1">
            <a:spLocks/>
          </p:cNvSpPr>
          <p:nvPr/>
        </p:nvSpPr>
        <p:spPr>
          <a:xfrm>
            <a:off x="143701" y="1445623"/>
            <a:ext cx="5819776" cy="117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1400" b="1" dirty="0"/>
              <a:t>Prim's algorithm </a:t>
            </a:r>
          </a:p>
          <a:p>
            <a:pPr marL="0" indent="0" algn="just">
              <a:buNone/>
            </a:pPr>
            <a:r>
              <a:rPr lang="en-US" altLang="en-US" sz="1400" b="1" dirty="0"/>
              <a:t>Step 1:</a:t>
            </a:r>
            <a:r>
              <a:rPr lang="en-US" altLang="en-US" sz="1400" dirty="0"/>
              <a:t> Select an </a:t>
            </a:r>
            <a:r>
              <a:rPr lang="en-US" altLang="en-US" sz="1400" dirty="0">
                <a:highlight>
                  <a:srgbClr val="FFFF00"/>
                </a:highlight>
              </a:rPr>
              <a:t>arbitrary vertex</a:t>
            </a:r>
            <a:r>
              <a:rPr lang="en-US" altLang="en-US" sz="1400" dirty="0"/>
              <a:t>, include it into the current MST. </a:t>
            </a:r>
          </a:p>
          <a:p>
            <a:pPr marL="0" indent="0" algn="just">
              <a:buNone/>
            </a:pPr>
            <a:r>
              <a:rPr lang="en-US" altLang="en-US" sz="1400" b="1" dirty="0"/>
              <a:t>Step 2: </a:t>
            </a:r>
            <a:r>
              <a:rPr lang="en-US" altLang="en-US" sz="1400" dirty="0"/>
              <a:t>Grow the current MST by inserting into it the vertex </a:t>
            </a:r>
            <a:r>
              <a:rPr lang="en-US" altLang="en-US" sz="1400" dirty="0">
                <a:highlight>
                  <a:srgbClr val="FFFF00"/>
                </a:highlight>
              </a:rPr>
              <a:t>closest to one </a:t>
            </a:r>
            <a:r>
              <a:rPr lang="en-US" altLang="en-US" sz="1400" dirty="0"/>
              <a:t>of the vertices already in current MST.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7151A-5277-43F7-B66C-593518EA58D3}"/>
                  </a:ext>
                </a:extLst>
              </p:cNvPr>
              <p:cNvSpPr txBox="1"/>
              <p:nvPr/>
            </p:nvSpPr>
            <p:spPr>
              <a:xfrm>
                <a:off x="251993" y="3109197"/>
                <a:ext cx="2176557" cy="12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7151A-5277-43F7-B66C-593518EA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3" y="3109197"/>
                <a:ext cx="2176557" cy="1273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C8D1E570-8495-4903-8982-65BC51376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180668"/>
                  </p:ext>
                </p:extLst>
              </p:nvPr>
            </p:nvGraphicFramePr>
            <p:xfrm>
              <a:off x="2557587" y="3232580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C8D1E570-8495-4903-8982-65BC51376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180668"/>
                  </p:ext>
                </p:extLst>
              </p:nvPr>
            </p:nvGraphicFramePr>
            <p:xfrm>
              <a:off x="2557587" y="3232580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692" r="-10266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0CB0D74-538E-4ED4-9A32-DFD24B1C2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837839"/>
                  </p:ext>
                </p:extLst>
              </p:nvPr>
            </p:nvGraphicFramePr>
            <p:xfrm>
              <a:off x="2557587" y="3746134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0CB0D74-538E-4ED4-9A32-DFD24B1C20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837839"/>
                  </p:ext>
                </p:extLst>
              </p:nvPr>
            </p:nvGraphicFramePr>
            <p:xfrm>
              <a:off x="2557587" y="3746134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7692" r="-102667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8D5700-FC14-4E42-A8BA-C03C02E5B6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301917"/>
                  </p:ext>
                </p:extLst>
              </p:nvPr>
            </p:nvGraphicFramePr>
            <p:xfrm>
              <a:off x="2557587" y="4261260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MY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8D5700-FC14-4E42-A8BA-C03C02E5B6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301917"/>
                  </p:ext>
                </p:extLst>
              </p:nvPr>
            </p:nvGraphicFramePr>
            <p:xfrm>
              <a:off x="2557587" y="4261260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7692" r="-10266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A5FF68-8A39-4593-95C0-24C857DCFD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83100"/>
                  </p:ext>
                </p:extLst>
              </p:nvPr>
            </p:nvGraphicFramePr>
            <p:xfrm>
              <a:off x="2557587" y="4776386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MY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A5FF68-8A39-4593-95C0-24C857DCFD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83100"/>
                  </p:ext>
                </p:extLst>
              </p:nvPr>
            </p:nvGraphicFramePr>
            <p:xfrm>
              <a:off x="2557587" y="4776386"/>
              <a:ext cx="2271590" cy="392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4318">
                      <a:extLst>
                        <a:ext uri="{9D8B030D-6E8A-4147-A177-3AD203B41FA5}">
                          <a16:colId xmlns:a16="http://schemas.microsoft.com/office/drawing/2014/main" val="467365685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91571997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1925166414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4225789488"/>
                        </a:ext>
                      </a:extLst>
                    </a:gridCol>
                    <a:gridCol w="454318">
                      <a:extLst>
                        <a:ext uri="{9D8B030D-6E8A-4147-A177-3AD203B41FA5}">
                          <a16:colId xmlns:a16="http://schemas.microsoft.com/office/drawing/2014/main" val="3332568097"/>
                        </a:ext>
                      </a:extLst>
                    </a:gridCol>
                  </a:tblGrid>
                  <a:tr h="39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7692" r="-102667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4735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12297F2-7FEF-497C-8301-96E2964CAC5C}"/>
              </a:ext>
            </a:extLst>
          </p:cNvPr>
          <p:cNvSpPr txBox="1"/>
          <p:nvPr/>
        </p:nvSpPr>
        <p:spPr>
          <a:xfrm>
            <a:off x="4829178" y="2819993"/>
            <a:ext cx="283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highlight>
                  <a:srgbClr val="FFFF00"/>
                </a:highlight>
              </a:rPr>
              <a:t>Cost of Prism MST = 1 + 3 + 2 + 2 = 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B66325-E19A-462F-8C80-8E349049BECA}"/>
              </a:ext>
            </a:extLst>
          </p:cNvPr>
          <p:cNvGrpSpPr/>
          <p:nvPr/>
        </p:nvGrpSpPr>
        <p:grpSpPr>
          <a:xfrm>
            <a:off x="5010150" y="3220773"/>
            <a:ext cx="1905000" cy="2191604"/>
            <a:chOff x="5010150" y="3220773"/>
            <a:chExt cx="1905000" cy="21916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5C5783-CA87-4AF0-910E-271A7E7D3CDE}"/>
                </a:ext>
              </a:extLst>
            </p:cNvPr>
            <p:cNvSpPr/>
            <p:nvPr/>
          </p:nvSpPr>
          <p:spPr>
            <a:xfrm>
              <a:off x="5253990" y="3436930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610D0C-D0B6-432F-B91F-6BE202553DF9}"/>
                </a:ext>
              </a:extLst>
            </p:cNvPr>
            <p:cNvSpPr/>
            <p:nvPr/>
          </p:nvSpPr>
          <p:spPr>
            <a:xfrm>
              <a:off x="5262972" y="4217956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7B8B4E-07B8-46E1-AD2B-44DE6B49AF43}"/>
                </a:ext>
              </a:extLst>
            </p:cNvPr>
            <p:cNvSpPr/>
            <p:nvPr/>
          </p:nvSpPr>
          <p:spPr>
            <a:xfrm>
              <a:off x="6262550" y="3436930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b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62FEEC-F869-4DCE-97E7-C3A3D28E76A9}"/>
                </a:ext>
              </a:extLst>
            </p:cNvPr>
            <p:cNvCxnSpPr>
              <a:cxnSpLocks/>
              <a:stCxn id="13" idx="0"/>
              <a:endCxn id="7" idx="4"/>
            </p:cNvCxnSpPr>
            <p:nvPr/>
          </p:nvCxnSpPr>
          <p:spPr>
            <a:xfrm flipH="1" flipV="1">
              <a:off x="5445579" y="3837524"/>
              <a:ext cx="8982" cy="38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FCC22B-C463-4F8A-84D8-10C806898160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5637167" y="3637227"/>
              <a:ext cx="6253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BEA31E-30DC-4184-9832-4649F09954E5}"/>
                </a:ext>
              </a:extLst>
            </p:cNvPr>
            <p:cNvSpPr txBox="1"/>
            <p:nvPr/>
          </p:nvSpPr>
          <p:spPr>
            <a:xfrm>
              <a:off x="5082810" y="3891928"/>
              <a:ext cx="18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EACB54-3C86-4F16-9A7E-4F31455A726D}"/>
                </a:ext>
              </a:extLst>
            </p:cNvPr>
            <p:cNvSpPr txBox="1"/>
            <p:nvPr/>
          </p:nvSpPr>
          <p:spPr>
            <a:xfrm>
              <a:off x="5783315" y="3220773"/>
              <a:ext cx="18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79CFCE-3752-4CE1-927C-F5AB3C0EA79A}"/>
                </a:ext>
              </a:extLst>
            </p:cNvPr>
            <p:cNvSpPr/>
            <p:nvPr/>
          </p:nvSpPr>
          <p:spPr>
            <a:xfrm>
              <a:off x="5010150" y="3220773"/>
              <a:ext cx="1905000" cy="21916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A7E3D1-5E8C-4267-8EA1-652FA6ADFEFC}"/>
              </a:ext>
            </a:extLst>
          </p:cNvPr>
          <p:cNvGrpSpPr/>
          <p:nvPr/>
        </p:nvGrpSpPr>
        <p:grpSpPr>
          <a:xfrm>
            <a:off x="7417799" y="3151139"/>
            <a:ext cx="1905000" cy="2191604"/>
            <a:chOff x="5010150" y="3220773"/>
            <a:chExt cx="1905000" cy="219160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B8E01F-6AAF-4954-9481-7DA475DA9FCC}"/>
                </a:ext>
              </a:extLst>
            </p:cNvPr>
            <p:cNvSpPr/>
            <p:nvPr/>
          </p:nvSpPr>
          <p:spPr>
            <a:xfrm>
              <a:off x="5253990" y="3436930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B5C2C1-9162-451E-925E-D9F3ED0BB02F}"/>
                </a:ext>
              </a:extLst>
            </p:cNvPr>
            <p:cNvSpPr/>
            <p:nvPr/>
          </p:nvSpPr>
          <p:spPr>
            <a:xfrm>
              <a:off x="5262972" y="4217956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5B3E09-11C5-4927-BDAD-B2054BF98EF6}"/>
                </a:ext>
              </a:extLst>
            </p:cNvPr>
            <p:cNvSpPr/>
            <p:nvPr/>
          </p:nvSpPr>
          <p:spPr>
            <a:xfrm>
              <a:off x="6262550" y="3436930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7481DF1-D31D-4933-8236-B14CA384F96B}"/>
                </a:ext>
              </a:extLst>
            </p:cNvPr>
            <p:cNvSpPr/>
            <p:nvPr/>
          </p:nvSpPr>
          <p:spPr>
            <a:xfrm>
              <a:off x="6262550" y="4219155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978A0F-A202-4402-A8AF-7BAE5D3C26E4}"/>
                </a:ext>
              </a:extLst>
            </p:cNvPr>
            <p:cNvSpPr/>
            <p:nvPr/>
          </p:nvSpPr>
          <p:spPr>
            <a:xfrm>
              <a:off x="5712823" y="4816659"/>
              <a:ext cx="383177" cy="400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7A26EF-802B-404B-BD54-62880C37F6F1}"/>
                </a:ext>
              </a:extLst>
            </p:cNvPr>
            <p:cNvCxnSpPr>
              <a:stCxn id="32" idx="0"/>
              <a:endCxn id="31" idx="4"/>
            </p:cNvCxnSpPr>
            <p:nvPr/>
          </p:nvCxnSpPr>
          <p:spPr>
            <a:xfrm flipH="1" flipV="1">
              <a:off x="5445579" y="3837524"/>
              <a:ext cx="8982" cy="38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AD9F0B-69AE-4BFE-9ACE-A5AD2B8BA35E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>
              <a:off x="5637167" y="3637227"/>
              <a:ext cx="6253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D04FE0-29D4-4139-9C6C-468626B6CEC3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6454139" y="3837524"/>
              <a:ext cx="0" cy="381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208E09-73C3-40BE-9315-48AED3F95CFC}"/>
                </a:ext>
              </a:extLst>
            </p:cNvPr>
            <p:cNvCxnSpPr>
              <a:cxnSpLocks/>
              <a:stCxn id="34" idx="4"/>
              <a:endCxn id="41" idx="6"/>
            </p:cNvCxnSpPr>
            <p:nvPr/>
          </p:nvCxnSpPr>
          <p:spPr>
            <a:xfrm flipH="1">
              <a:off x="6096000" y="4619749"/>
              <a:ext cx="358139" cy="397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A1BA65-264F-4BEF-8C95-CF767BE9D095}"/>
                </a:ext>
              </a:extLst>
            </p:cNvPr>
            <p:cNvSpPr txBox="1"/>
            <p:nvPr/>
          </p:nvSpPr>
          <p:spPr>
            <a:xfrm>
              <a:off x="5082810" y="3891928"/>
              <a:ext cx="18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5EE273-6A6B-4E11-923B-EAF080228CA9}"/>
                </a:ext>
              </a:extLst>
            </p:cNvPr>
            <p:cNvSpPr txBox="1"/>
            <p:nvPr/>
          </p:nvSpPr>
          <p:spPr>
            <a:xfrm>
              <a:off x="5783315" y="3220773"/>
              <a:ext cx="18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5DC909-E3DC-45F7-AD99-7C61670F14F5}"/>
                </a:ext>
              </a:extLst>
            </p:cNvPr>
            <p:cNvSpPr/>
            <p:nvPr/>
          </p:nvSpPr>
          <p:spPr>
            <a:xfrm>
              <a:off x="5010150" y="3220773"/>
              <a:ext cx="1905000" cy="21916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434148-3627-4685-9C60-72BA1E883D2B}"/>
              </a:ext>
            </a:extLst>
          </p:cNvPr>
          <p:cNvSpPr txBox="1"/>
          <p:nvPr/>
        </p:nvSpPr>
        <p:spPr>
          <a:xfrm>
            <a:off x="8891450" y="3792113"/>
            <a:ext cx="2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A7A804-96A0-4E89-B2AD-5B8E78EB8316}"/>
              </a:ext>
            </a:extLst>
          </p:cNvPr>
          <p:cNvSpPr txBox="1"/>
          <p:nvPr/>
        </p:nvSpPr>
        <p:spPr>
          <a:xfrm>
            <a:off x="8634276" y="4741310"/>
            <a:ext cx="2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20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51149D720F64B9D32F3ACD74EF50B" ma:contentTypeVersion="2" ma:contentTypeDescription="Create a new document." ma:contentTypeScope="" ma:versionID="f642a7b5e884a1b2d2e0f9dc9575c1f4">
  <xsd:schema xmlns:xsd="http://www.w3.org/2001/XMLSchema" xmlns:xs="http://www.w3.org/2001/XMLSchema" xmlns:p="http://schemas.microsoft.com/office/2006/metadata/properties" xmlns:ns2="24f8178c-72dd-46a5-b00c-76f32cccc050" targetNamespace="http://schemas.microsoft.com/office/2006/metadata/properties" ma:root="true" ma:fieldsID="9dbf3cb16b5450004600a318bb360603" ns2:_="">
    <xsd:import namespace="24f8178c-72dd-46a5-b00c-76f32cccc0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8178c-72dd-46a5-b00c-76f32cccc0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709072-BB87-4919-BB86-18667A244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f8178c-72dd-46a5-b00c-76f32cccc0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54312F-D28C-4AC4-B4A4-28388160E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001A2B-0264-4D1A-903E-D259E9763B6B}">
  <ds:schemaRefs>
    <ds:schemaRef ds:uri="24f8178c-72dd-46a5-b00c-76f32cccc05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549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 2</vt:lpstr>
      <vt:lpstr>Office Theme</vt:lpstr>
      <vt:lpstr>Equation</vt:lpstr>
      <vt:lpstr>Tutorial week 11</vt:lpstr>
      <vt:lpstr>Q1</vt:lpstr>
      <vt:lpstr>Q1</vt:lpstr>
      <vt:lpstr>Q2</vt:lpstr>
      <vt:lpstr>PowerPoint Presentation</vt:lpstr>
      <vt:lpstr>Q3</vt:lpstr>
      <vt:lpstr>Q3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week 11</dc:title>
  <dc:creator>HASLIZATUL FAIRUZ BINTI MOHAMED HANUM</dc:creator>
  <cp:lastModifiedBy>MUHAMMAD IRSYAD BIN BORHANUDDIN</cp:lastModifiedBy>
  <cp:revision>15</cp:revision>
  <dcterms:created xsi:type="dcterms:W3CDTF">2022-01-11T05:52:15Z</dcterms:created>
  <dcterms:modified xsi:type="dcterms:W3CDTF">2022-01-14T02:57:03Z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0x01010053351149D720F64B9D32F3ACD74EF50B</vt:lpwstr>
  </property>
</Properties>
</file>