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5" r:id="rId5"/>
    <p:sldId id="257" r:id="rId6"/>
    <p:sldId id="259" r:id="rId7"/>
    <p:sldId id="303" r:id="rId8"/>
    <p:sldId id="260" r:id="rId9"/>
    <p:sldId id="273" r:id="rId10"/>
    <p:sldId id="267" r:id="rId11"/>
    <p:sldId id="261" r:id="rId12"/>
    <p:sldId id="269" r:id="rId13"/>
    <p:sldId id="304" r:id="rId14"/>
    <p:sldId id="305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</p:sldIdLst>
  <p:sldSz cx="9144000" cy="5143500" type="screen16x9"/>
  <p:notesSz cx="6858000" cy="9144000"/>
  <p:embeddedFontLst>
    <p:embeddedFont>
      <p:font typeface="Oswald" panose="00000500000000000000"/>
      <p:regular r:id="rId28"/>
    </p:embeddedFont>
    <p:embeddedFont>
      <p:font typeface="Fira Code" panose="020B0809050000020004"/>
      <p:regular r:id="rId29"/>
    </p:embeddedFont>
    <p:embeddedFont>
      <p:font typeface="Fira Code Light" panose="020B0809050000020004"/>
      <p:regular r:id="rId30"/>
    </p:embeddedFont>
    <p:embeddedFont>
      <p:font typeface="Bebas Neue" panose="020B0606020202050201"/>
      <p:regular r:id="rId31"/>
    </p:embeddedFont>
    <p:embeddedFont>
      <p:font typeface="Fira Code" panose="020B0809050000020004" pitchFamily="49" charset="0"/>
      <p:regular r:id="rId32"/>
      <p:bold r:id="rId33"/>
    </p:embeddedFont>
    <p:embeddedFont>
      <p:font typeface="Oswald" panose="00000500000000000000" pitchFamily="2" charset="0"/>
      <p:regular r:id="rId34"/>
      <p:bold r:id="rId35"/>
    </p:embeddedFont>
    <p:embeddedFont>
      <p:font typeface="Tw Cen MT" panose="020B0602020104020603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028531E-15B6-488C-85A1-E50A7947D2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33114" autoAdjust="0"/>
  </p:normalViewPr>
  <p:slideViewPr>
    <p:cSldViewPr snapToGrid="0">
      <p:cViewPr varScale="1">
        <p:scale>
          <a:sx n="48" d="100"/>
          <a:sy n="48" d="100"/>
        </p:scale>
        <p:origin x="341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38" Type="http://schemas.openxmlformats.org/officeDocument/2006/relationships/font" Target="fonts/font11.fntdata"/><Relationship Id="rId37" Type="http://schemas.openxmlformats.org/officeDocument/2006/relationships/font" Target="fonts/font10.fntdata"/><Relationship Id="rId36" Type="http://schemas.openxmlformats.org/officeDocument/2006/relationships/font" Target="fonts/font9.fntdata"/><Relationship Id="rId35" Type="http://schemas.openxmlformats.org/officeDocument/2006/relationships/font" Target="fonts/font8.fntdata"/><Relationship Id="rId34" Type="http://schemas.openxmlformats.org/officeDocument/2006/relationships/font" Target="fonts/font7.fntdata"/><Relationship Id="rId33" Type="http://schemas.openxmlformats.org/officeDocument/2006/relationships/font" Target="fonts/font6.fntdata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fad8134ee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fad8134ee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fad8134ee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fad8134ee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fad8134ee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fad8134ee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fad8134ee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fad8134ee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fad8134ee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fad8134ee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fad8134ee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fad8134ee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fad8134ee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fad8134ee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fad8134ee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fad8134ee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fad8134ee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fad8134ee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fad8134ee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fad8134ee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7965" algn="just">
              <a:lnSpc>
                <a:spcPct val="150000"/>
              </a:lnSpc>
              <a:spcAft>
                <a:spcPts val="800"/>
              </a:spcAft>
            </a:pPr>
            <a:endParaRPr lang="en-M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fad8134ee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fad8134ee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fad8134ee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fad8134ee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fb08db8e9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fb08db8e9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 panose="020B0809050000020004"/>
                <a:ea typeface="Fira Code Light" panose="020B0809050000020004"/>
                <a:cs typeface="Fira Code Light" panose="020B0809050000020004"/>
                <a:sym typeface="Fira Code Light" panose="020B0809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22"/>
          <p:cNvSpPr txBox="1">
            <a:spLocks noGrp="1"/>
          </p:cNvSpPr>
          <p:nvPr>
            <p:ph type="subTitle" idx="1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>
            <a:spLocks noGrp="1"/>
          </p:cNvSpPr>
          <p:nvPr>
            <p:ph type="title" idx="2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22"/>
          <p:cNvSpPr txBox="1">
            <a:spLocks noGrp="1"/>
          </p:cNvSpPr>
          <p:nvPr>
            <p:ph type="subTitle" idx="3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2"/>
          <p:cNvSpPr txBox="1">
            <a:spLocks noGrp="1"/>
          </p:cNvSpPr>
          <p:nvPr>
            <p:ph type="title" idx="4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2"/>
          <p:cNvSpPr txBox="1">
            <a:spLocks noGrp="1"/>
          </p:cNvSpPr>
          <p:nvPr>
            <p:ph type="subTitle" idx="5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2"/>
          <p:cNvSpPr txBox="1">
            <a:spLocks noGrp="1"/>
          </p:cNvSpPr>
          <p:nvPr>
            <p:ph type="title" idx="6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22"/>
          <p:cNvSpPr txBox="1">
            <a:spLocks noGrp="1"/>
          </p:cNvSpPr>
          <p:nvPr>
            <p:ph type="subTitle" idx="7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2"/>
          <p:cNvSpPr txBox="1">
            <a:spLocks noGrp="1"/>
          </p:cNvSpPr>
          <p:nvPr>
            <p:ph type="title" idx="8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2"/>
          <p:cNvSpPr txBox="1">
            <a:spLocks noGrp="1"/>
          </p:cNvSpPr>
          <p:nvPr>
            <p:ph type="subTitle" idx="9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2"/>
          <p:cNvSpPr txBox="1">
            <a:spLocks noGrp="1"/>
          </p:cNvSpPr>
          <p:nvPr>
            <p:ph type="title" idx="13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22"/>
          <p:cNvSpPr txBox="1">
            <a:spLocks noGrp="1"/>
          </p:cNvSpPr>
          <p:nvPr>
            <p:ph type="subTitle" idx="14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2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rPr>
              <a:t>YOUR LOGO HERE</a:t>
            </a:r>
            <a:endParaRPr sz="1000">
              <a:solidFill>
                <a:schemeClr val="dk2"/>
              </a:solidFill>
              <a:latin typeface="Oswald" panose="00000500000000000000"/>
              <a:ea typeface="Oswald" panose="00000500000000000000"/>
              <a:cs typeface="Oswald" panose="00000500000000000000"/>
              <a:sym typeface="Oswald" panose="00000500000000000000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rPr>
              <a:t>INDEX.HTML</a:t>
            </a:r>
            <a:endParaRPr sz="1000">
              <a:solidFill>
                <a:schemeClr val="dk2"/>
              </a:solidFill>
              <a:latin typeface="Oswald" panose="00000500000000000000"/>
              <a:ea typeface="Oswald" panose="00000500000000000000"/>
              <a:cs typeface="Oswald" panose="00000500000000000000"/>
              <a:sym typeface="Oswald" panose="00000500000000000000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rPr>
              <a:t>YOUR LOGO HERE</a:t>
            </a:r>
            <a:endParaRPr sz="1000">
              <a:solidFill>
                <a:schemeClr val="dk2"/>
              </a:solidFill>
              <a:latin typeface="Oswald" panose="00000500000000000000"/>
              <a:ea typeface="Oswald" panose="00000500000000000000"/>
              <a:cs typeface="Oswald" panose="00000500000000000000"/>
              <a:sym typeface="Oswald" panose="00000500000000000000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rPr>
              <a:t>INDEX.HTML</a:t>
            </a:r>
            <a:endParaRPr sz="1000">
              <a:solidFill>
                <a:schemeClr val="dk2"/>
              </a:solidFill>
              <a:latin typeface="Oswald" panose="00000500000000000000"/>
              <a:ea typeface="Oswald" panose="00000500000000000000"/>
              <a:cs typeface="Oswald" panose="00000500000000000000"/>
              <a:sym typeface="Oswald" panose="00000500000000000000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rPr>
              <a:t>YOUR LOGO HERE</a:t>
            </a:r>
            <a:endParaRPr sz="1000">
              <a:solidFill>
                <a:schemeClr val="dk2"/>
              </a:solidFill>
              <a:latin typeface="Oswald" panose="00000500000000000000"/>
              <a:ea typeface="Oswald" panose="00000500000000000000"/>
              <a:cs typeface="Oswald" panose="00000500000000000000"/>
              <a:sym typeface="Oswald" panose="00000500000000000000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rPr>
              <a:t>INDEX.HTML</a:t>
            </a:r>
            <a:endParaRPr sz="1000">
              <a:solidFill>
                <a:schemeClr val="dk2"/>
              </a:solidFill>
              <a:latin typeface="Oswald" panose="00000500000000000000"/>
              <a:ea typeface="Oswald" panose="00000500000000000000"/>
              <a:cs typeface="Oswald" panose="00000500000000000000"/>
              <a:sym typeface="Oswald" panose="00000500000000000000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1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romanLcPeriod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1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 panose="00000500000000000000"/>
              <a:buNone/>
              <a:defRPr sz="3000" b="1">
                <a:solidFill>
                  <a:schemeClr val="dk2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 panose="00000500000000000000"/>
              <a:buNone/>
              <a:defRPr sz="3000" b="1">
                <a:solidFill>
                  <a:schemeClr val="dk2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 panose="00000500000000000000"/>
              <a:buNone/>
              <a:defRPr sz="3000" b="1">
                <a:solidFill>
                  <a:schemeClr val="dk2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 panose="00000500000000000000"/>
              <a:buNone/>
              <a:defRPr sz="3000" b="1">
                <a:solidFill>
                  <a:schemeClr val="dk2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 panose="00000500000000000000"/>
              <a:buNone/>
              <a:defRPr sz="3000" b="1">
                <a:solidFill>
                  <a:schemeClr val="dk2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 panose="00000500000000000000"/>
              <a:buNone/>
              <a:defRPr sz="3000" b="1">
                <a:solidFill>
                  <a:schemeClr val="dk2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 panose="00000500000000000000"/>
              <a:buNone/>
              <a:defRPr sz="3000" b="1">
                <a:solidFill>
                  <a:schemeClr val="dk2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 panose="00000500000000000000"/>
              <a:buNone/>
              <a:defRPr sz="3000" b="1">
                <a:solidFill>
                  <a:schemeClr val="dk2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 panose="00000500000000000000"/>
              <a:buNone/>
              <a:defRPr sz="3000" b="1">
                <a:solidFill>
                  <a:schemeClr val="dk2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 panose="020B0809050000020004"/>
              <a:buChar char="●"/>
              <a:defRPr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 panose="020B0809050000020004"/>
              <a:buChar char="○"/>
              <a:defRPr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 panose="020B0809050000020004"/>
              <a:buChar char="■"/>
              <a:defRPr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 panose="020B0809050000020004"/>
              <a:buChar char="●"/>
              <a:defRPr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 panose="020B0809050000020004"/>
              <a:buChar char="○"/>
              <a:defRPr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 panose="020B0809050000020004"/>
              <a:buChar char="■"/>
              <a:defRPr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 panose="020B0809050000020004"/>
              <a:buChar char="●"/>
              <a:defRPr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 panose="020B0809050000020004"/>
              <a:buChar char="○"/>
              <a:defRPr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 panose="020B0809050000020004"/>
              <a:buChar char="■"/>
              <a:defRPr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1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1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1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1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1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1" Type="http://schemas.openxmlformats.org/officeDocument/2006/relationships/slide" Target="slide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1" Type="http://schemas.openxmlformats.org/officeDocument/2006/relationships/slide" Target="slide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1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1" Type="http://schemas.openxmlformats.org/officeDocument/2006/relationships/slide" Target="slide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1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26425" y="3343026"/>
            <a:ext cx="3746339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PRESENT BY :WAN PUTERA NUR SYAFIQ BIN WAN JEFERI (2020836988)</a:t>
            </a:r>
            <a:endParaRPr lang="en-GB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SUPERVISOR :ASSOC.PROF.DR.SURIYANI BINTI ARIFFIN</a:t>
            </a:r>
            <a:endParaRPr lang="en-GB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33457" y="1014538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VIRTUAL BUDDY APPS : CHAT MANAGEMENT SYSTEM FOR UITM STAFF USING PROGRESSIVE WEB APPLICATION</a:t>
            </a:r>
            <a:endParaRPr lang="en-US" sz="2000"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25319" y="4201152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6" name="Google Shape;456;p31">
            <a:hlinkClick r:id="rId1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31">
            <a:hlinkClick r:id="rId1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4"/>
          <p:cNvSpPr txBox="1">
            <a:spLocks noGrp="1"/>
          </p:cNvSpPr>
          <p:nvPr>
            <p:ph type="subTitle" idx="1"/>
          </p:nvPr>
        </p:nvSpPr>
        <p:spPr>
          <a:xfrm>
            <a:off x="810725" y="752550"/>
            <a:ext cx="3376263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rPr>
              <a:t>FLOWCHART</a:t>
            </a:r>
            <a:endParaRPr sz="1600" dirty="0">
              <a:solidFill>
                <a:schemeClr val="dk2"/>
              </a:solidFill>
              <a:latin typeface="Oswald" panose="00000500000000000000"/>
              <a:ea typeface="Oswald" panose="00000500000000000000"/>
              <a:cs typeface="Oswald" panose="00000500000000000000"/>
              <a:sym typeface="Oswald" panose="00000500000000000000"/>
            </a:endParaRPr>
          </a:p>
        </p:txBody>
      </p:sp>
      <p:grpSp>
        <p:nvGrpSpPr>
          <p:cNvPr id="1121" name="Google Shape;1121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22" name="Google Shape;1122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5" name="Google Shape;1125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26" name="Google Shape;1126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27" name="Google Shape;1127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28" name="Google Shape;1128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29" name="Google Shape;1129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30" name="Google Shape;1130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1" name="Google Shape;1131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32" name="Google Shape;1132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48" name="Google Shape;1148;p44"/>
          <p:cNvSpPr txBox="1">
            <a:spLocks noGrp="1"/>
          </p:cNvSpPr>
          <p:nvPr>
            <p:ph type="title" idx="15"/>
          </p:nvPr>
        </p:nvSpPr>
        <p:spPr>
          <a:xfrm>
            <a:off x="720000" y="109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DESIGN</a:t>
            </a:r>
            <a:endParaRPr dirty="0"/>
          </a:p>
        </p:txBody>
      </p:sp>
      <p:sp>
        <p:nvSpPr>
          <p:cNvPr id="1155" name="Google Shape;1155;p44">
            <a:hlinkClick r:id="rId1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6" name="Google Shape;1156;p44">
            <a:hlinkClick r:id="rId1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7" name="Google Shape;1157;p4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8" name="Google Shape;1158;p4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59" name="Google Shape;1159;p4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60" name="Google Shape;1160;p4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69" name="Picture 68" descr="Shape, polygo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1150" y="268837"/>
            <a:ext cx="4095779" cy="4711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4"/>
          <p:cNvSpPr txBox="1">
            <a:spLocks noGrp="1"/>
          </p:cNvSpPr>
          <p:nvPr>
            <p:ph type="subTitle" idx="1"/>
          </p:nvPr>
        </p:nvSpPr>
        <p:spPr>
          <a:xfrm>
            <a:off x="810725" y="752550"/>
            <a:ext cx="3376263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rPr>
              <a:t>FLOWCHART</a:t>
            </a:r>
            <a:endParaRPr sz="1600" dirty="0">
              <a:solidFill>
                <a:schemeClr val="dk2"/>
              </a:solidFill>
              <a:latin typeface="Oswald" panose="00000500000000000000"/>
              <a:ea typeface="Oswald" panose="00000500000000000000"/>
              <a:cs typeface="Oswald" panose="00000500000000000000"/>
              <a:sym typeface="Oswald" panose="00000500000000000000"/>
            </a:endParaRPr>
          </a:p>
        </p:txBody>
      </p:sp>
      <p:grpSp>
        <p:nvGrpSpPr>
          <p:cNvPr id="1121" name="Google Shape;1121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22" name="Google Shape;1122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5" name="Google Shape;1125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26" name="Google Shape;1126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27" name="Google Shape;1127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28" name="Google Shape;1128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29" name="Google Shape;1129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30" name="Google Shape;1130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1" name="Google Shape;1131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32" name="Google Shape;1132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48" name="Google Shape;1148;p44"/>
          <p:cNvSpPr txBox="1">
            <a:spLocks noGrp="1"/>
          </p:cNvSpPr>
          <p:nvPr>
            <p:ph type="title" idx="15"/>
          </p:nvPr>
        </p:nvSpPr>
        <p:spPr>
          <a:xfrm>
            <a:off x="720000" y="109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DESIGN</a:t>
            </a:r>
            <a:endParaRPr dirty="0"/>
          </a:p>
        </p:txBody>
      </p:sp>
      <p:sp>
        <p:nvSpPr>
          <p:cNvPr id="1155" name="Google Shape;1155;p44">
            <a:hlinkClick r:id="rId1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6" name="Google Shape;1156;p44">
            <a:hlinkClick r:id="rId1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7" name="Google Shape;1157;p4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8" name="Google Shape;1158;p4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59" name="Google Shape;1159;p4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60" name="Google Shape;1160;p4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7" name="Picture 26" descr="Diagram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74183" y="682500"/>
            <a:ext cx="2406650" cy="3686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4"/>
          <p:cNvSpPr txBox="1">
            <a:spLocks noGrp="1"/>
          </p:cNvSpPr>
          <p:nvPr>
            <p:ph type="subTitle" idx="1"/>
          </p:nvPr>
        </p:nvSpPr>
        <p:spPr>
          <a:xfrm>
            <a:off x="810725" y="752550"/>
            <a:ext cx="3376263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rPr>
              <a:t>ENTITY RELATIONSHIP DIAGRAM</a:t>
            </a:r>
            <a:endParaRPr sz="1600" dirty="0">
              <a:solidFill>
                <a:schemeClr val="dk2"/>
              </a:solidFill>
              <a:latin typeface="Oswald" panose="00000500000000000000"/>
              <a:ea typeface="Oswald" panose="00000500000000000000"/>
              <a:cs typeface="Oswald" panose="00000500000000000000"/>
              <a:sym typeface="Oswald" panose="00000500000000000000"/>
            </a:endParaRPr>
          </a:p>
        </p:txBody>
      </p:sp>
      <p:grpSp>
        <p:nvGrpSpPr>
          <p:cNvPr id="1121" name="Google Shape;1121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22" name="Google Shape;1122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5" name="Google Shape;1125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26" name="Google Shape;1126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27" name="Google Shape;1127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28" name="Google Shape;1128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29" name="Google Shape;1129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30" name="Google Shape;1130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1" name="Google Shape;1131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32" name="Google Shape;1132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48" name="Google Shape;1148;p44"/>
          <p:cNvSpPr txBox="1">
            <a:spLocks noGrp="1"/>
          </p:cNvSpPr>
          <p:nvPr>
            <p:ph type="title" idx="15"/>
          </p:nvPr>
        </p:nvSpPr>
        <p:spPr>
          <a:xfrm>
            <a:off x="720000" y="109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DESIGN</a:t>
            </a:r>
            <a:endParaRPr dirty="0"/>
          </a:p>
        </p:txBody>
      </p:sp>
      <p:sp>
        <p:nvSpPr>
          <p:cNvPr id="1155" name="Google Shape;1155;p44">
            <a:hlinkClick r:id="rId1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6" name="Google Shape;1156;p44">
            <a:hlinkClick r:id="rId1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7" name="Google Shape;1157;p4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8" name="Google Shape;1158;p4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59" name="Google Shape;1159;p4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60" name="Google Shape;1160;p4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8" name="Picture 27" descr="Diagram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3125" y="1416610"/>
            <a:ext cx="4857750" cy="2974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4"/>
          <p:cNvSpPr txBox="1">
            <a:spLocks noGrp="1"/>
          </p:cNvSpPr>
          <p:nvPr>
            <p:ph type="subTitle" idx="1"/>
          </p:nvPr>
        </p:nvSpPr>
        <p:spPr>
          <a:xfrm>
            <a:off x="810725" y="752550"/>
            <a:ext cx="3376263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rPr>
              <a:t>USER INTERFACE</a:t>
            </a:r>
            <a:endParaRPr sz="1600" dirty="0">
              <a:solidFill>
                <a:schemeClr val="dk2"/>
              </a:solidFill>
              <a:latin typeface="Oswald" panose="00000500000000000000"/>
              <a:ea typeface="Oswald" panose="00000500000000000000"/>
              <a:cs typeface="Oswald" panose="00000500000000000000"/>
              <a:sym typeface="Oswald" panose="00000500000000000000"/>
            </a:endParaRPr>
          </a:p>
        </p:txBody>
      </p:sp>
      <p:grpSp>
        <p:nvGrpSpPr>
          <p:cNvPr id="1121" name="Google Shape;1121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22" name="Google Shape;1122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5" name="Google Shape;1125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26" name="Google Shape;1126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27" name="Google Shape;1127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28" name="Google Shape;1128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29" name="Google Shape;1129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30" name="Google Shape;1130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1" name="Google Shape;1131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32" name="Google Shape;1132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48" name="Google Shape;1148;p44"/>
          <p:cNvSpPr txBox="1">
            <a:spLocks noGrp="1"/>
          </p:cNvSpPr>
          <p:nvPr>
            <p:ph type="title" idx="15"/>
          </p:nvPr>
        </p:nvSpPr>
        <p:spPr>
          <a:xfrm>
            <a:off x="720000" y="109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DESIGN</a:t>
            </a:r>
            <a:endParaRPr dirty="0"/>
          </a:p>
        </p:txBody>
      </p:sp>
      <p:sp>
        <p:nvSpPr>
          <p:cNvPr id="1155" name="Google Shape;1155;p44">
            <a:hlinkClick r:id="rId1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6" name="Google Shape;1156;p44">
            <a:hlinkClick r:id="rId1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7" name="Google Shape;1157;p4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8" name="Google Shape;1158;p4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59" name="Google Shape;1159;p4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60" name="Google Shape;1160;p4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8" name="Picture 27" descr="Graphical user interface, applicatio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6925" y="1424865"/>
            <a:ext cx="5010150" cy="2966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4"/>
          <p:cNvSpPr txBox="1">
            <a:spLocks noGrp="1"/>
          </p:cNvSpPr>
          <p:nvPr>
            <p:ph type="subTitle" idx="1"/>
          </p:nvPr>
        </p:nvSpPr>
        <p:spPr>
          <a:xfrm>
            <a:off x="810725" y="752550"/>
            <a:ext cx="3376263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rPr>
              <a:t>USER INTERFACE</a:t>
            </a:r>
            <a:endParaRPr sz="1600" dirty="0">
              <a:solidFill>
                <a:schemeClr val="dk2"/>
              </a:solidFill>
              <a:latin typeface="Oswald" panose="00000500000000000000"/>
              <a:ea typeface="Oswald" panose="00000500000000000000"/>
              <a:cs typeface="Oswald" panose="00000500000000000000"/>
              <a:sym typeface="Oswald" panose="00000500000000000000"/>
            </a:endParaRPr>
          </a:p>
        </p:txBody>
      </p:sp>
      <p:grpSp>
        <p:nvGrpSpPr>
          <p:cNvPr id="1121" name="Google Shape;1121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22" name="Google Shape;1122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5" name="Google Shape;1125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26" name="Google Shape;1126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27" name="Google Shape;1127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28" name="Google Shape;1128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29" name="Google Shape;1129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30" name="Google Shape;1130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1" name="Google Shape;1131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32" name="Google Shape;1132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48" name="Google Shape;1148;p44"/>
          <p:cNvSpPr txBox="1">
            <a:spLocks noGrp="1"/>
          </p:cNvSpPr>
          <p:nvPr>
            <p:ph type="title" idx="15"/>
          </p:nvPr>
        </p:nvSpPr>
        <p:spPr>
          <a:xfrm>
            <a:off x="720000" y="109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DESIGN</a:t>
            </a:r>
            <a:endParaRPr dirty="0"/>
          </a:p>
        </p:txBody>
      </p:sp>
      <p:sp>
        <p:nvSpPr>
          <p:cNvPr id="1155" name="Google Shape;1155;p44">
            <a:hlinkClick r:id="rId1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6" name="Google Shape;1156;p44">
            <a:hlinkClick r:id="rId1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7" name="Google Shape;1157;p4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8" name="Google Shape;1158;p4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59" name="Google Shape;1159;p4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60" name="Google Shape;1160;p4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8"/>
          <a:stretch>
            <a:fillRect/>
          </a:stretch>
        </p:blipFill>
        <p:spPr>
          <a:xfrm>
            <a:off x="2038350" y="1423596"/>
            <a:ext cx="5067300" cy="290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4"/>
          <p:cNvSpPr txBox="1">
            <a:spLocks noGrp="1"/>
          </p:cNvSpPr>
          <p:nvPr>
            <p:ph type="subTitle" idx="1"/>
          </p:nvPr>
        </p:nvSpPr>
        <p:spPr>
          <a:xfrm>
            <a:off x="810725" y="752550"/>
            <a:ext cx="3376263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rPr>
              <a:t>USER INTERFACE</a:t>
            </a:r>
            <a:endParaRPr sz="1600" dirty="0">
              <a:solidFill>
                <a:schemeClr val="dk2"/>
              </a:solidFill>
              <a:latin typeface="Oswald" panose="00000500000000000000"/>
              <a:ea typeface="Oswald" panose="00000500000000000000"/>
              <a:cs typeface="Oswald" panose="00000500000000000000"/>
              <a:sym typeface="Oswald" panose="00000500000000000000"/>
            </a:endParaRPr>
          </a:p>
        </p:txBody>
      </p:sp>
      <p:grpSp>
        <p:nvGrpSpPr>
          <p:cNvPr id="1121" name="Google Shape;1121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22" name="Google Shape;1122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5" name="Google Shape;1125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26" name="Google Shape;1126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27" name="Google Shape;1127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28" name="Google Shape;1128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29" name="Google Shape;1129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30" name="Google Shape;1130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1" name="Google Shape;1131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32" name="Google Shape;1132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48" name="Google Shape;1148;p44"/>
          <p:cNvSpPr txBox="1">
            <a:spLocks noGrp="1"/>
          </p:cNvSpPr>
          <p:nvPr>
            <p:ph type="title" idx="15"/>
          </p:nvPr>
        </p:nvSpPr>
        <p:spPr>
          <a:xfrm>
            <a:off x="720000" y="109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DESIGN</a:t>
            </a:r>
            <a:endParaRPr dirty="0"/>
          </a:p>
        </p:txBody>
      </p:sp>
      <p:sp>
        <p:nvSpPr>
          <p:cNvPr id="1155" name="Google Shape;1155;p44">
            <a:hlinkClick r:id="rId1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6" name="Google Shape;1156;p44">
            <a:hlinkClick r:id="rId1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7" name="Google Shape;1157;p4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8" name="Google Shape;1158;p4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59" name="Google Shape;1159;p4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60" name="Google Shape;1160;p4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8350" y="1424230"/>
            <a:ext cx="5067300" cy="296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4"/>
          <p:cNvSpPr txBox="1">
            <a:spLocks noGrp="1"/>
          </p:cNvSpPr>
          <p:nvPr>
            <p:ph type="subTitle" idx="1"/>
          </p:nvPr>
        </p:nvSpPr>
        <p:spPr>
          <a:xfrm>
            <a:off x="810725" y="752550"/>
            <a:ext cx="3376263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rPr>
              <a:t>USER INTERFACE</a:t>
            </a:r>
            <a:endParaRPr sz="1600" dirty="0">
              <a:solidFill>
                <a:schemeClr val="dk2"/>
              </a:solidFill>
              <a:latin typeface="Oswald" panose="00000500000000000000"/>
              <a:ea typeface="Oswald" panose="00000500000000000000"/>
              <a:cs typeface="Oswald" panose="00000500000000000000"/>
              <a:sym typeface="Oswald" panose="00000500000000000000"/>
            </a:endParaRPr>
          </a:p>
        </p:txBody>
      </p:sp>
      <p:grpSp>
        <p:nvGrpSpPr>
          <p:cNvPr id="1121" name="Google Shape;1121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22" name="Google Shape;1122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5" name="Google Shape;1125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26" name="Google Shape;1126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27" name="Google Shape;1127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28" name="Google Shape;1128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29" name="Google Shape;1129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30" name="Google Shape;1130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1" name="Google Shape;1131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32" name="Google Shape;1132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48" name="Google Shape;1148;p44"/>
          <p:cNvSpPr txBox="1">
            <a:spLocks noGrp="1"/>
          </p:cNvSpPr>
          <p:nvPr>
            <p:ph type="title" idx="15"/>
          </p:nvPr>
        </p:nvSpPr>
        <p:spPr>
          <a:xfrm>
            <a:off x="720000" y="109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DESIGN</a:t>
            </a:r>
            <a:endParaRPr dirty="0"/>
          </a:p>
        </p:txBody>
      </p:sp>
      <p:sp>
        <p:nvSpPr>
          <p:cNvPr id="1155" name="Google Shape;1155;p44">
            <a:hlinkClick r:id="rId1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6" name="Google Shape;1156;p44">
            <a:hlinkClick r:id="rId1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7" name="Google Shape;1157;p4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8" name="Google Shape;1158;p4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59" name="Google Shape;1159;p4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60" name="Google Shape;1160;p4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395" y="1424230"/>
            <a:ext cx="5054600" cy="296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4"/>
          <p:cNvSpPr txBox="1">
            <a:spLocks noGrp="1"/>
          </p:cNvSpPr>
          <p:nvPr>
            <p:ph type="subTitle" idx="1"/>
          </p:nvPr>
        </p:nvSpPr>
        <p:spPr>
          <a:xfrm>
            <a:off x="810725" y="752550"/>
            <a:ext cx="3376263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rPr>
              <a:t>USER INTERFACE</a:t>
            </a:r>
            <a:endParaRPr sz="1600" dirty="0">
              <a:solidFill>
                <a:schemeClr val="dk2"/>
              </a:solidFill>
              <a:latin typeface="Oswald" panose="00000500000000000000"/>
              <a:ea typeface="Oswald" panose="00000500000000000000"/>
              <a:cs typeface="Oswald" panose="00000500000000000000"/>
              <a:sym typeface="Oswald" panose="00000500000000000000"/>
            </a:endParaRPr>
          </a:p>
        </p:txBody>
      </p:sp>
      <p:grpSp>
        <p:nvGrpSpPr>
          <p:cNvPr id="1121" name="Google Shape;1121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22" name="Google Shape;1122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5" name="Google Shape;1125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26" name="Google Shape;1126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27" name="Google Shape;1127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28" name="Google Shape;1128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29" name="Google Shape;1129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30" name="Google Shape;1130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1" name="Google Shape;1131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32" name="Google Shape;1132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48" name="Google Shape;1148;p44"/>
          <p:cNvSpPr txBox="1">
            <a:spLocks noGrp="1"/>
          </p:cNvSpPr>
          <p:nvPr>
            <p:ph type="title" idx="15"/>
          </p:nvPr>
        </p:nvSpPr>
        <p:spPr>
          <a:xfrm>
            <a:off x="720000" y="109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DESIGN</a:t>
            </a:r>
            <a:endParaRPr dirty="0"/>
          </a:p>
        </p:txBody>
      </p:sp>
      <p:sp>
        <p:nvSpPr>
          <p:cNvPr id="1155" name="Google Shape;1155;p44">
            <a:hlinkClick r:id="rId1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6" name="Google Shape;1156;p44">
            <a:hlinkClick r:id="rId1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7" name="Google Shape;1157;p4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8" name="Google Shape;1158;p4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59" name="Google Shape;1159;p4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60" name="Google Shape;1160;p4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5950" y="1428675"/>
            <a:ext cx="53721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4"/>
          <p:cNvSpPr txBox="1">
            <a:spLocks noGrp="1"/>
          </p:cNvSpPr>
          <p:nvPr>
            <p:ph type="subTitle" idx="1"/>
          </p:nvPr>
        </p:nvSpPr>
        <p:spPr>
          <a:xfrm>
            <a:off x="810725" y="752550"/>
            <a:ext cx="3376263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rPr>
              <a:t>USER INTERFACE</a:t>
            </a:r>
            <a:endParaRPr sz="1600" dirty="0">
              <a:solidFill>
                <a:schemeClr val="dk2"/>
              </a:solidFill>
              <a:latin typeface="Oswald" panose="00000500000000000000"/>
              <a:ea typeface="Oswald" panose="00000500000000000000"/>
              <a:cs typeface="Oswald" panose="00000500000000000000"/>
              <a:sym typeface="Oswald" panose="00000500000000000000"/>
            </a:endParaRPr>
          </a:p>
        </p:txBody>
      </p:sp>
      <p:grpSp>
        <p:nvGrpSpPr>
          <p:cNvPr id="1121" name="Google Shape;1121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22" name="Google Shape;1122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5" name="Google Shape;1125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26" name="Google Shape;1126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27" name="Google Shape;1127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28" name="Google Shape;1128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29" name="Google Shape;1129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30" name="Google Shape;1130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1" name="Google Shape;1131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32" name="Google Shape;1132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48" name="Google Shape;1148;p44"/>
          <p:cNvSpPr txBox="1">
            <a:spLocks noGrp="1"/>
          </p:cNvSpPr>
          <p:nvPr>
            <p:ph type="title" idx="15"/>
          </p:nvPr>
        </p:nvSpPr>
        <p:spPr>
          <a:xfrm>
            <a:off x="720000" y="109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DESIGN</a:t>
            </a:r>
            <a:endParaRPr dirty="0"/>
          </a:p>
        </p:txBody>
      </p:sp>
      <p:sp>
        <p:nvSpPr>
          <p:cNvPr id="1155" name="Google Shape;1155;p44">
            <a:hlinkClick r:id="rId1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6" name="Google Shape;1156;p44">
            <a:hlinkClick r:id="rId1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7" name="Google Shape;1157;p4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8" name="Google Shape;1158;p4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59" name="Google Shape;1159;p4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60" name="Google Shape;1160;p4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6750" y="1423595"/>
            <a:ext cx="5270500" cy="296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4"/>
          <p:cNvSpPr txBox="1">
            <a:spLocks noGrp="1"/>
          </p:cNvSpPr>
          <p:nvPr>
            <p:ph type="subTitle" idx="1"/>
          </p:nvPr>
        </p:nvSpPr>
        <p:spPr>
          <a:xfrm>
            <a:off x="810725" y="752550"/>
            <a:ext cx="3376263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rPr>
              <a:t>USER INTERFACE</a:t>
            </a:r>
            <a:endParaRPr sz="1600" dirty="0">
              <a:solidFill>
                <a:schemeClr val="dk2"/>
              </a:solidFill>
              <a:latin typeface="Oswald" panose="00000500000000000000"/>
              <a:ea typeface="Oswald" panose="00000500000000000000"/>
              <a:cs typeface="Oswald" panose="00000500000000000000"/>
              <a:sym typeface="Oswald" panose="00000500000000000000"/>
            </a:endParaRPr>
          </a:p>
        </p:txBody>
      </p:sp>
      <p:grpSp>
        <p:nvGrpSpPr>
          <p:cNvPr id="1121" name="Google Shape;1121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22" name="Google Shape;1122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5" name="Google Shape;1125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26" name="Google Shape;1126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27" name="Google Shape;1127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28" name="Google Shape;1128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29" name="Google Shape;1129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30" name="Google Shape;1130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1" name="Google Shape;1131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32" name="Google Shape;1132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48" name="Google Shape;1148;p44"/>
          <p:cNvSpPr txBox="1">
            <a:spLocks noGrp="1"/>
          </p:cNvSpPr>
          <p:nvPr>
            <p:ph type="title" idx="15"/>
          </p:nvPr>
        </p:nvSpPr>
        <p:spPr>
          <a:xfrm>
            <a:off x="720000" y="109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DESIGN</a:t>
            </a:r>
            <a:endParaRPr dirty="0"/>
          </a:p>
        </p:txBody>
      </p:sp>
      <p:sp>
        <p:nvSpPr>
          <p:cNvPr id="1155" name="Google Shape;1155;p44">
            <a:hlinkClick r:id="rId1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6" name="Google Shape;1156;p44">
            <a:hlinkClick r:id="rId1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7" name="Google Shape;1157;p4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8" name="Google Shape;1158;p4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59" name="Google Shape;1159;p4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60" name="Google Shape;1160;p4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8337" y="1437650"/>
            <a:ext cx="52673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0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SPREAD OF FAKE NEWS</a:t>
            </a:r>
            <a:endParaRPr dirty="0"/>
          </a:p>
        </p:txBody>
      </p:sp>
      <p:grpSp>
        <p:nvGrpSpPr>
          <p:cNvPr id="878" name="Google Shape;878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9" name="Google Shape;879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83" name="Google Shape;883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84" name="Google Shape;884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86" name="Google Shape;886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7" name="Google Shape;887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9" name="Google Shape;889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0" name="Google Shape;890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93" name="Google Shape;893;p40"/>
          <p:cNvSpPr txBox="1">
            <a:spLocks noGrp="1"/>
          </p:cNvSpPr>
          <p:nvPr>
            <p:ph type="subTitle" idx="3"/>
          </p:nvPr>
        </p:nvSpPr>
        <p:spPr>
          <a:xfrm>
            <a:off x="1149300" y="2932083"/>
            <a:ext cx="3256446" cy="12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Cyberbullying has a significant impact on the physical and emotional health of those who are subjected to it (</a:t>
            </a:r>
            <a:r>
              <a:rPr lang="en-US" sz="1200" dirty="0" err="1"/>
              <a:t>Zych</a:t>
            </a:r>
            <a:r>
              <a:rPr lang="en-US" sz="1200" dirty="0"/>
              <a:t>, Baldry, Farrington &amp; Llorent,2018)</a:t>
            </a:r>
            <a:endParaRPr lang="en-US" sz="1200" dirty="0"/>
          </a:p>
        </p:txBody>
      </p:sp>
      <p:sp>
        <p:nvSpPr>
          <p:cNvPr id="894" name="Google Shape;894;p40"/>
          <p:cNvSpPr txBox="1">
            <a:spLocks noGrp="1"/>
          </p:cNvSpPr>
          <p:nvPr>
            <p:ph type="subTitle" idx="1"/>
          </p:nvPr>
        </p:nvSpPr>
        <p:spPr>
          <a:xfrm>
            <a:off x="1149301" y="2403605"/>
            <a:ext cx="29445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CYBERBULLYING</a:t>
            </a:r>
            <a:endParaRPr lang="en-MY" dirty="0"/>
          </a:p>
        </p:txBody>
      </p:sp>
      <p:sp>
        <p:nvSpPr>
          <p:cNvPr id="895" name="Google Shape;895;p40"/>
          <p:cNvSpPr txBox="1">
            <a:spLocks noGrp="1"/>
          </p:cNvSpPr>
          <p:nvPr>
            <p:ph type="subTitle" idx="4"/>
          </p:nvPr>
        </p:nvSpPr>
        <p:spPr>
          <a:xfrm>
            <a:off x="5049149" y="2835850"/>
            <a:ext cx="2944500" cy="12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 dirty="0"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University students are readily misleading and led to Fake News, which they easily disseminate (Herman, 2017). </a:t>
            </a:r>
            <a:endParaRPr sz="1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b="0" dirty="0"/>
          </a:p>
        </p:txBody>
      </p:sp>
      <p:sp>
        <p:nvSpPr>
          <p:cNvPr id="928" name="Google Shape;928;p40">
            <a:hlinkClick r:id="rId1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9" name="Google Shape;929;p40">
            <a:hlinkClick r:id="rId1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0" name="Google Shape;930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1" name="Google Shape;931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32" name="Google Shape;932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33" name="Google Shape;933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65" name="Picture 64" descr="A picture containing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58" y="1469722"/>
            <a:ext cx="976583" cy="733200"/>
          </a:xfrm>
          <a:prstGeom prst="rect">
            <a:avLst/>
          </a:prstGeom>
        </p:spPr>
      </p:pic>
      <p:pic>
        <p:nvPicPr>
          <p:cNvPr id="3" name="Picture 2" descr="Logo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671" y="1372912"/>
            <a:ext cx="879755" cy="92492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4"/>
          <p:cNvSpPr txBox="1">
            <a:spLocks noGrp="1"/>
          </p:cNvSpPr>
          <p:nvPr>
            <p:ph type="subTitle" idx="1"/>
          </p:nvPr>
        </p:nvSpPr>
        <p:spPr>
          <a:xfrm>
            <a:off x="810725" y="752550"/>
            <a:ext cx="3376263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rPr>
              <a:t>USER INTERFACE</a:t>
            </a:r>
            <a:endParaRPr sz="1600" dirty="0">
              <a:solidFill>
                <a:schemeClr val="dk2"/>
              </a:solidFill>
              <a:latin typeface="Oswald" panose="00000500000000000000"/>
              <a:ea typeface="Oswald" panose="00000500000000000000"/>
              <a:cs typeface="Oswald" panose="00000500000000000000"/>
              <a:sym typeface="Oswald" panose="00000500000000000000"/>
            </a:endParaRPr>
          </a:p>
        </p:txBody>
      </p:sp>
      <p:grpSp>
        <p:nvGrpSpPr>
          <p:cNvPr id="1121" name="Google Shape;1121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22" name="Google Shape;1122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5" name="Google Shape;1125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26" name="Google Shape;1126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27" name="Google Shape;1127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28" name="Google Shape;1128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29" name="Google Shape;1129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30" name="Google Shape;1130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1" name="Google Shape;1131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32" name="Google Shape;1132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48" name="Google Shape;1148;p44"/>
          <p:cNvSpPr txBox="1">
            <a:spLocks noGrp="1"/>
          </p:cNvSpPr>
          <p:nvPr>
            <p:ph type="title" idx="15"/>
          </p:nvPr>
        </p:nvSpPr>
        <p:spPr>
          <a:xfrm>
            <a:off x="720000" y="109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DESIGN</a:t>
            </a:r>
            <a:endParaRPr dirty="0"/>
          </a:p>
        </p:txBody>
      </p:sp>
      <p:sp>
        <p:nvSpPr>
          <p:cNvPr id="1155" name="Google Shape;1155;p44">
            <a:hlinkClick r:id="rId1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6" name="Google Shape;1156;p44">
            <a:hlinkClick r:id="rId1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7" name="Google Shape;1157;p4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8" name="Google Shape;1158;p4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59" name="Google Shape;1159;p4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60" name="Google Shape;1160;p4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4700" y="1423595"/>
            <a:ext cx="5054600" cy="296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4"/>
          <p:cNvSpPr txBox="1">
            <a:spLocks noGrp="1"/>
          </p:cNvSpPr>
          <p:nvPr>
            <p:ph type="subTitle" idx="1"/>
          </p:nvPr>
        </p:nvSpPr>
        <p:spPr>
          <a:xfrm>
            <a:off x="810725" y="752550"/>
            <a:ext cx="3376263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rPr>
              <a:t>USER INTERFACE</a:t>
            </a:r>
            <a:endParaRPr sz="1600" dirty="0">
              <a:solidFill>
                <a:schemeClr val="dk2"/>
              </a:solidFill>
              <a:latin typeface="Oswald" panose="00000500000000000000"/>
              <a:ea typeface="Oswald" panose="00000500000000000000"/>
              <a:cs typeface="Oswald" panose="00000500000000000000"/>
              <a:sym typeface="Oswald" panose="00000500000000000000"/>
            </a:endParaRPr>
          </a:p>
        </p:txBody>
      </p:sp>
      <p:grpSp>
        <p:nvGrpSpPr>
          <p:cNvPr id="1121" name="Google Shape;1121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22" name="Google Shape;1122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5" name="Google Shape;1125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26" name="Google Shape;1126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27" name="Google Shape;1127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28" name="Google Shape;1128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29" name="Google Shape;1129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30" name="Google Shape;1130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1" name="Google Shape;1131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32" name="Google Shape;1132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48" name="Google Shape;1148;p44"/>
          <p:cNvSpPr txBox="1">
            <a:spLocks noGrp="1"/>
          </p:cNvSpPr>
          <p:nvPr>
            <p:ph type="title" idx="15"/>
          </p:nvPr>
        </p:nvSpPr>
        <p:spPr>
          <a:xfrm>
            <a:off x="720000" y="109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DESIGN</a:t>
            </a:r>
            <a:endParaRPr dirty="0"/>
          </a:p>
        </p:txBody>
      </p:sp>
      <p:sp>
        <p:nvSpPr>
          <p:cNvPr id="1155" name="Google Shape;1155;p44">
            <a:hlinkClick r:id="rId1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6" name="Google Shape;1156;p44">
            <a:hlinkClick r:id="rId1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7" name="Google Shape;1157;p4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8" name="Google Shape;1158;p4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59" name="Google Shape;1159;p4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60" name="Google Shape;1160;p4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8337" y="1428675"/>
            <a:ext cx="52673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AIM AND OBJECTIVE</a:t>
            </a:r>
            <a:endParaRPr dirty="0"/>
          </a:p>
        </p:txBody>
      </p:sp>
      <p:sp>
        <p:nvSpPr>
          <p:cNvPr id="482" name="Google Shape;482;p32">
            <a:hlinkClick r:id="rId1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3" name="Google Shape;483;p32">
            <a:hlinkClick r:id="rId1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" name="Rectangle: Top Corners Rounded 29"/>
          <p:cNvSpPr/>
          <p:nvPr/>
        </p:nvSpPr>
        <p:spPr>
          <a:xfrm>
            <a:off x="1253394" y="1466063"/>
            <a:ext cx="1712486" cy="1492556"/>
          </a:xfrm>
          <a:prstGeom prst="round2SameRect">
            <a:avLst/>
          </a:prstGeom>
          <a:solidFill>
            <a:schemeClr val="accent1">
              <a:lumMod val="50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Freeform: Shape 30"/>
          <p:cNvSpPr/>
          <p:nvPr/>
        </p:nvSpPr>
        <p:spPr>
          <a:xfrm flipV="1">
            <a:off x="1183265" y="2224405"/>
            <a:ext cx="1872962" cy="2172929"/>
          </a:xfrm>
          <a:custGeom>
            <a:avLst/>
            <a:gdLst>
              <a:gd name="connsiteX0" fmla="*/ 0 w 1636988"/>
              <a:gd name="connsiteY0" fmla="*/ 2172929 h 2172929"/>
              <a:gd name="connsiteX1" fmla="*/ 330324 w 1636988"/>
              <a:gd name="connsiteY1" fmla="*/ 2172929 h 2172929"/>
              <a:gd name="connsiteX2" fmla="*/ 334370 w 1636988"/>
              <a:gd name="connsiteY2" fmla="*/ 2132792 h 2172929"/>
              <a:gd name="connsiteX3" fmla="*/ 815995 w 1636988"/>
              <a:gd name="connsiteY3" fmla="*/ 1740256 h 2172929"/>
              <a:gd name="connsiteX4" fmla="*/ 1297620 w 1636988"/>
              <a:gd name="connsiteY4" fmla="*/ 2132792 h 2172929"/>
              <a:gd name="connsiteX5" fmla="*/ 1301667 w 1636988"/>
              <a:gd name="connsiteY5" fmla="*/ 2172929 h 2172929"/>
              <a:gd name="connsiteX6" fmla="*/ 1636988 w 1636988"/>
              <a:gd name="connsiteY6" fmla="*/ 2172929 h 2172929"/>
              <a:gd name="connsiteX7" fmla="*/ 1636988 w 1636988"/>
              <a:gd name="connsiteY7" fmla="*/ 272837 h 2172929"/>
              <a:gd name="connsiteX8" fmla="*/ 1364151 w 1636988"/>
              <a:gd name="connsiteY8" fmla="*/ 0 h 2172929"/>
              <a:gd name="connsiteX9" fmla="*/ 272837 w 1636988"/>
              <a:gd name="connsiteY9" fmla="*/ 0 h 2172929"/>
              <a:gd name="connsiteX10" fmla="*/ 0 w 1636988"/>
              <a:gd name="connsiteY10" fmla="*/ 272837 h 217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988" h="2172929">
                <a:moveTo>
                  <a:pt x="0" y="2172929"/>
                </a:moveTo>
                <a:lnTo>
                  <a:pt x="330324" y="2172929"/>
                </a:lnTo>
                <a:lnTo>
                  <a:pt x="334370" y="2132792"/>
                </a:lnTo>
                <a:cubicBezTo>
                  <a:pt x="380211" y="1908772"/>
                  <a:pt x="578424" y="1740256"/>
                  <a:pt x="815995" y="1740256"/>
                </a:cubicBezTo>
                <a:cubicBezTo>
                  <a:pt x="1053567" y="1740256"/>
                  <a:pt x="1251779" y="1908772"/>
                  <a:pt x="1297620" y="2132792"/>
                </a:cubicBezTo>
                <a:lnTo>
                  <a:pt x="1301667" y="2172929"/>
                </a:lnTo>
                <a:lnTo>
                  <a:pt x="1636988" y="2172929"/>
                </a:lnTo>
                <a:lnTo>
                  <a:pt x="1636988" y="272837"/>
                </a:lnTo>
                <a:cubicBezTo>
                  <a:pt x="1636988" y="122153"/>
                  <a:pt x="1514835" y="0"/>
                  <a:pt x="1364151" y="0"/>
                </a:cubicBezTo>
                <a:lnTo>
                  <a:pt x="272837" y="0"/>
                </a:lnTo>
                <a:cubicBezTo>
                  <a:pt x="122153" y="0"/>
                  <a:pt x="0" y="122153"/>
                  <a:pt x="0" y="272837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TextBox 24"/>
          <p:cNvSpPr txBox="1"/>
          <p:nvPr/>
        </p:nvSpPr>
        <p:spPr>
          <a:xfrm>
            <a:off x="2001759" y="2071142"/>
            <a:ext cx="29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Oswald" panose="00000500000000000000" pitchFamily="2" charset="0"/>
              </a:rPr>
              <a:t>1</a:t>
            </a:r>
            <a:endParaRPr lang="en-US" sz="2400" b="1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33" name="TextBox 25"/>
          <p:cNvSpPr txBox="1"/>
          <p:nvPr/>
        </p:nvSpPr>
        <p:spPr>
          <a:xfrm>
            <a:off x="1515062" y="165084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TO IDENTIFY</a:t>
            </a:r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36" name="Rectangle: Top Corners Rounded 35"/>
          <p:cNvSpPr/>
          <p:nvPr/>
        </p:nvSpPr>
        <p:spPr>
          <a:xfrm>
            <a:off x="3820339" y="1487572"/>
            <a:ext cx="1712486" cy="1492556"/>
          </a:xfrm>
          <a:prstGeom prst="round2SameRect">
            <a:avLst/>
          </a:prstGeom>
          <a:solidFill>
            <a:schemeClr val="accent1">
              <a:lumMod val="50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Freeform: Shape 36"/>
          <p:cNvSpPr/>
          <p:nvPr/>
        </p:nvSpPr>
        <p:spPr>
          <a:xfrm flipV="1">
            <a:off x="3750210" y="2245914"/>
            <a:ext cx="1872962" cy="2172929"/>
          </a:xfrm>
          <a:custGeom>
            <a:avLst/>
            <a:gdLst>
              <a:gd name="connsiteX0" fmla="*/ 0 w 1636988"/>
              <a:gd name="connsiteY0" fmla="*/ 2172929 h 2172929"/>
              <a:gd name="connsiteX1" fmla="*/ 330324 w 1636988"/>
              <a:gd name="connsiteY1" fmla="*/ 2172929 h 2172929"/>
              <a:gd name="connsiteX2" fmla="*/ 334370 w 1636988"/>
              <a:gd name="connsiteY2" fmla="*/ 2132792 h 2172929"/>
              <a:gd name="connsiteX3" fmla="*/ 815995 w 1636988"/>
              <a:gd name="connsiteY3" fmla="*/ 1740256 h 2172929"/>
              <a:gd name="connsiteX4" fmla="*/ 1297620 w 1636988"/>
              <a:gd name="connsiteY4" fmla="*/ 2132792 h 2172929"/>
              <a:gd name="connsiteX5" fmla="*/ 1301667 w 1636988"/>
              <a:gd name="connsiteY5" fmla="*/ 2172929 h 2172929"/>
              <a:gd name="connsiteX6" fmla="*/ 1636988 w 1636988"/>
              <a:gd name="connsiteY6" fmla="*/ 2172929 h 2172929"/>
              <a:gd name="connsiteX7" fmla="*/ 1636988 w 1636988"/>
              <a:gd name="connsiteY7" fmla="*/ 272837 h 2172929"/>
              <a:gd name="connsiteX8" fmla="*/ 1364151 w 1636988"/>
              <a:gd name="connsiteY8" fmla="*/ 0 h 2172929"/>
              <a:gd name="connsiteX9" fmla="*/ 272837 w 1636988"/>
              <a:gd name="connsiteY9" fmla="*/ 0 h 2172929"/>
              <a:gd name="connsiteX10" fmla="*/ 0 w 1636988"/>
              <a:gd name="connsiteY10" fmla="*/ 272837 h 217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988" h="2172929">
                <a:moveTo>
                  <a:pt x="0" y="2172929"/>
                </a:moveTo>
                <a:lnTo>
                  <a:pt x="330324" y="2172929"/>
                </a:lnTo>
                <a:lnTo>
                  <a:pt x="334370" y="2132792"/>
                </a:lnTo>
                <a:cubicBezTo>
                  <a:pt x="380211" y="1908772"/>
                  <a:pt x="578424" y="1740256"/>
                  <a:pt x="815995" y="1740256"/>
                </a:cubicBezTo>
                <a:cubicBezTo>
                  <a:pt x="1053567" y="1740256"/>
                  <a:pt x="1251779" y="1908772"/>
                  <a:pt x="1297620" y="2132792"/>
                </a:cubicBezTo>
                <a:lnTo>
                  <a:pt x="1301667" y="2172929"/>
                </a:lnTo>
                <a:lnTo>
                  <a:pt x="1636988" y="2172929"/>
                </a:lnTo>
                <a:lnTo>
                  <a:pt x="1636988" y="272837"/>
                </a:lnTo>
                <a:cubicBezTo>
                  <a:pt x="1636988" y="122153"/>
                  <a:pt x="1514835" y="0"/>
                  <a:pt x="1364151" y="0"/>
                </a:cubicBezTo>
                <a:lnTo>
                  <a:pt x="272837" y="0"/>
                </a:lnTo>
                <a:cubicBezTo>
                  <a:pt x="122153" y="0"/>
                  <a:pt x="0" y="122153"/>
                  <a:pt x="0" y="272837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8" name="TextBox 24"/>
          <p:cNvSpPr txBox="1"/>
          <p:nvPr/>
        </p:nvSpPr>
        <p:spPr>
          <a:xfrm>
            <a:off x="4568704" y="2092651"/>
            <a:ext cx="29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Oswald" panose="00000500000000000000" pitchFamily="2" charset="0"/>
              </a:rPr>
              <a:t>2</a:t>
            </a:r>
            <a:endParaRPr lang="en-US" sz="2400" b="1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39" name="TextBox 25"/>
          <p:cNvSpPr txBox="1"/>
          <p:nvPr/>
        </p:nvSpPr>
        <p:spPr>
          <a:xfrm>
            <a:off x="4082007" y="1656125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TO DEVELOP</a:t>
            </a:r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40" name="Rectangle: Top Corners Rounded 39"/>
          <p:cNvSpPr/>
          <p:nvPr/>
        </p:nvSpPr>
        <p:spPr>
          <a:xfrm>
            <a:off x="6289169" y="1487572"/>
            <a:ext cx="1712486" cy="1492556"/>
          </a:xfrm>
          <a:prstGeom prst="round2SameRect">
            <a:avLst/>
          </a:prstGeom>
          <a:solidFill>
            <a:schemeClr val="accent1">
              <a:lumMod val="50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Freeform: Shape 40"/>
          <p:cNvSpPr/>
          <p:nvPr/>
        </p:nvSpPr>
        <p:spPr>
          <a:xfrm flipV="1">
            <a:off x="6219040" y="2245914"/>
            <a:ext cx="1872962" cy="2172929"/>
          </a:xfrm>
          <a:custGeom>
            <a:avLst/>
            <a:gdLst>
              <a:gd name="connsiteX0" fmla="*/ 0 w 1636988"/>
              <a:gd name="connsiteY0" fmla="*/ 2172929 h 2172929"/>
              <a:gd name="connsiteX1" fmla="*/ 330324 w 1636988"/>
              <a:gd name="connsiteY1" fmla="*/ 2172929 h 2172929"/>
              <a:gd name="connsiteX2" fmla="*/ 334370 w 1636988"/>
              <a:gd name="connsiteY2" fmla="*/ 2132792 h 2172929"/>
              <a:gd name="connsiteX3" fmla="*/ 815995 w 1636988"/>
              <a:gd name="connsiteY3" fmla="*/ 1740256 h 2172929"/>
              <a:gd name="connsiteX4" fmla="*/ 1297620 w 1636988"/>
              <a:gd name="connsiteY4" fmla="*/ 2132792 h 2172929"/>
              <a:gd name="connsiteX5" fmla="*/ 1301667 w 1636988"/>
              <a:gd name="connsiteY5" fmla="*/ 2172929 h 2172929"/>
              <a:gd name="connsiteX6" fmla="*/ 1636988 w 1636988"/>
              <a:gd name="connsiteY6" fmla="*/ 2172929 h 2172929"/>
              <a:gd name="connsiteX7" fmla="*/ 1636988 w 1636988"/>
              <a:gd name="connsiteY7" fmla="*/ 272837 h 2172929"/>
              <a:gd name="connsiteX8" fmla="*/ 1364151 w 1636988"/>
              <a:gd name="connsiteY8" fmla="*/ 0 h 2172929"/>
              <a:gd name="connsiteX9" fmla="*/ 272837 w 1636988"/>
              <a:gd name="connsiteY9" fmla="*/ 0 h 2172929"/>
              <a:gd name="connsiteX10" fmla="*/ 0 w 1636988"/>
              <a:gd name="connsiteY10" fmla="*/ 272837 h 217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988" h="2172929">
                <a:moveTo>
                  <a:pt x="0" y="2172929"/>
                </a:moveTo>
                <a:lnTo>
                  <a:pt x="330324" y="2172929"/>
                </a:lnTo>
                <a:lnTo>
                  <a:pt x="334370" y="2132792"/>
                </a:lnTo>
                <a:cubicBezTo>
                  <a:pt x="380211" y="1908772"/>
                  <a:pt x="578424" y="1740256"/>
                  <a:pt x="815995" y="1740256"/>
                </a:cubicBezTo>
                <a:cubicBezTo>
                  <a:pt x="1053567" y="1740256"/>
                  <a:pt x="1251779" y="1908772"/>
                  <a:pt x="1297620" y="2132792"/>
                </a:cubicBezTo>
                <a:lnTo>
                  <a:pt x="1301667" y="2172929"/>
                </a:lnTo>
                <a:lnTo>
                  <a:pt x="1636988" y="2172929"/>
                </a:lnTo>
                <a:lnTo>
                  <a:pt x="1636988" y="272837"/>
                </a:lnTo>
                <a:cubicBezTo>
                  <a:pt x="1636988" y="122153"/>
                  <a:pt x="1514835" y="0"/>
                  <a:pt x="1364151" y="0"/>
                </a:cubicBezTo>
                <a:lnTo>
                  <a:pt x="272837" y="0"/>
                </a:lnTo>
                <a:cubicBezTo>
                  <a:pt x="122153" y="0"/>
                  <a:pt x="0" y="122153"/>
                  <a:pt x="0" y="272837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2" name="TextBox 24"/>
          <p:cNvSpPr txBox="1"/>
          <p:nvPr/>
        </p:nvSpPr>
        <p:spPr>
          <a:xfrm>
            <a:off x="7037534" y="2092651"/>
            <a:ext cx="29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3" name="TextBox 25"/>
          <p:cNvSpPr txBox="1"/>
          <p:nvPr/>
        </p:nvSpPr>
        <p:spPr>
          <a:xfrm>
            <a:off x="6510455" y="1664032"/>
            <a:ext cx="134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TO EVALUATE</a:t>
            </a:r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/>
              <a:t>    </a:t>
            </a:r>
            <a:endParaRPr lang="en-US" dirty="0"/>
          </a:p>
          <a:p>
            <a:pPr marL="152400" indent="0">
              <a:buNone/>
            </a:pPr>
            <a:r>
              <a:rPr lang="en-US" dirty="0"/>
              <a:t>    </a:t>
            </a: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Suitable features </a:t>
            </a:r>
            <a:endParaRPr lang="en-US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dirty="0">
                <a:solidFill>
                  <a:schemeClr val="bg1"/>
                </a:solidFill>
              </a:rPr>
              <a:t>    that can be included</a:t>
            </a:r>
            <a:endParaRPr lang="en-US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MY" dirty="0">
                <a:solidFill>
                  <a:schemeClr val="bg1"/>
                </a:solidFill>
              </a:rPr>
              <a:t>    in the proposed web </a:t>
            </a:r>
            <a:endParaRPr lang="en-MY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MY" dirty="0">
                <a:solidFill>
                  <a:schemeClr val="bg1"/>
                </a:solidFill>
              </a:rPr>
              <a:t>    base application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0448" y="2783799"/>
            <a:ext cx="171248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Web base application to assist UiTM staff in managing student chat activities in Virtual Buddy Apps</a:t>
            </a:r>
            <a:endParaRPr lang="en-MY" sz="11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99278" y="2820333"/>
            <a:ext cx="1712486" cy="1086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ms-MY" sz="11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lang="ms-MY" sz="110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 functionality of the developed web base application</a:t>
            </a:r>
            <a:endParaRPr lang="en-MY" sz="1100" dirty="0">
              <a:solidFill>
                <a:schemeClr val="bg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SCOPE</a:t>
            </a:r>
            <a:endParaRPr dirty="0"/>
          </a:p>
        </p:txBody>
      </p:sp>
      <p:grpSp>
        <p:nvGrpSpPr>
          <p:cNvPr id="543" name="Google Shape;543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7" name="Google Shape;547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8" name="Google Shape;548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49" name="Google Shape;549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0" name="Google Shape;550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51" name="Google Shape;551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2" name="Google Shape;552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4" name="Google Shape;554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5" name="Google Shape;555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63" name="Google Shape;563;p34">
            <a:hlinkClick r:id="rId1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4" name="Google Shape;564;p34">
            <a:hlinkClick r:id="rId1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5" name="Google Shape;565;p3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6" name="Google Shape;566;p3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67" name="Google Shape;567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4" name="Freeform: Shape 73"/>
          <p:cNvSpPr/>
          <p:nvPr/>
        </p:nvSpPr>
        <p:spPr>
          <a:xfrm>
            <a:off x="1076145" y="1884343"/>
            <a:ext cx="2018168" cy="2099914"/>
          </a:xfrm>
          <a:custGeom>
            <a:avLst/>
            <a:gdLst>
              <a:gd name="connsiteX0" fmla="*/ 0 w 2536722"/>
              <a:gd name="connsiteY0" fmla="*/ 0 h 2526891"/>
              <a:gd name="connsiteX1" fmla="*/ 2115565 w 2536722"/>
              <a:gd name="connsiteY1" fmla="*/ 0 h 2526891"/>
              <a:gd name="connsiteX2" fmla="*/ 2536722 w 2536722"/>
              <a:gd name="connsiteY2" fmla="*/ 421157 h 2526891"/>
              <a:gd name="connsiteX3" fmla="*/ 2536722 w 2536722"/>
              <a:gd name="connsiteY3" fmla="*/ 2526891 h 2526891"/>
              <a:gd name="connsiteX4" fmla="*/ 0 w 2536722"/>
              <a:gd name="connsiteY4" fmla="*/ 2526891 h 2526891"/>
              <a:gd name="connsiteX5" fmla="*/ 0 w 2536722"/>
              <a:gd name="connsiteY5" fmla="*/ 715298 h 2526891"/>
              <a:gd name="connsiteX6" fmla="*/ 1234279 w 2536722"/>
              <a:gd name="connsiteY6" fmla="*/ 715298 h 2526891"/>
              <a:gd name="connsiteX7" fmla="*/ 1317522 w 2536722"/>
              <a:gd name="connsiteY7" fmla="*/ 632055 h 2526891"/>
              <a:gd name="connsiteX8" fmla="*/ 1317522 w 2536722"/>
              <a:gd name="connsiteY8" fmla="*/ 299092 h 2526891"/>
              <a:gd name="connsiteX9" fmla="*/ 1234279 w 2536722"/>
              <a:gd name="connsiteY9" fmla="*/ 215849 h 2526891"/>
              <a:gd name="connsiteX10" fmla="*/ 0 w 2536722"/>
              <a:gd name="connsiteY10" fmla="*/ 215849 h 252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6722" h="2526891">
                <a:moveTo>
                  <a:pt x="0" y="0"/>
                </a:moveTo>
                <a:lnTo>
                  <a:pt x="2115565" y="0"/>
                </a:lnTo>
                <a:lnTo>
                  <a:pt x="2536722" y="421157"/>
                </a:lnTo>
                <a:lnTo>
                  <a:pt x="2536722" y="2526891"/>
                </a:lnTo>
                <a:lnTo>
                  <a:pt x="0" y="2526891"/>
                </a:lnTo>
                <a:lnTo>
                  <a:pt x="0" y="715298"/>
                </a:lnTo>
                <a:lnTo>
                  <a:pt x="1234279" y="715298"/>
                </a:lnTo>
                <a:cubicBezTo>
                  <a:pt x="1280253" y="715298"/>
                  <a:pt x="1317522" y="678029"/>
                  <a:pt x="1317522" y="632055"/>
                </a:cubicBezTo>
                <a:lnTo>
                  <a:pt x="1317522" y="299092"/>
                </a:lnTo>
                <a:cubicBezTo>
                  <a:pt x="1317522" y="253118"/>
                  <a:pt x="1280253" y="215849"/>
                  <a:pt x="1234279" y="215849"/>
                </a:cubicBezTo>
                <a:lnTo>
                  <a:pt x="0" y="215849"/>
                </a:ln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Developed for UiTM staff </a:t>
            </a:r>
            <a:endParaRPr lang="en-US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5" name="TextBox 5"/>
          <p:cNvSpPr txBox="1"/>
          <p:nvPr/>
        </p:nvSpPr>
        <p:spPr>
          <a:xfrm>
            <a:off x="975559" y="2101762"/>
            <a:ext cx="162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TARGET USER</a:t>
            </a:r>
            <a:endParaRPr lang="en-US" sz="1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6" name="Freeform: Shape 75"/>
          <p:cNvSpPr/>
          <p:nvPr/>
        </p:nvSpPr>
        <p:spPr>
          <a:xfrm>
            <a:off x="3676981" y="1884343"/>
            <a:ext cx="2018168" cy="2099914"/>
          </a:xfrm>
          <a:custGeom>
            <a:avLst/>
            <a:gdLst>
              <a:gd name="connsiteX0" fmla="*/ 0 w 2536722"/>
              <a:gd name="connsiteY0" fmla="*/ 0 h 2526891"/>
              <a:gd name="connsiteX1" fmla="*/ 2115565 w 2536722"/>
              <a:gd name="connsiteY1" fmla="*/ 0 h 2526891"/>
              <a:gd name="connsiteX2" fmla="*/ 2536722 w 2536722"/>
              <a:gd name="connsiteY2" fmla="*/ 421157 h 2526891"/>
              <a:gd name="connsiteX3" fmla="*/ 2536722 w 2536722"/>
              <a:gd name="connsiteY3" fmla="*/ 2526891 h 2526891"/>
              <a:gd name="connsiteX4" fmla="*/ 0 w 2536722"/>
              <a:gd name="connsiteY4" fmla="*/ 2526891 h 2526891"/>
              <a:gd name="connsiteX5" fmla="*/ 0 w 2536722"/>
              <a:gd name="connsiteY5" fmla="*/ 715298 h 2526891"/>
              <a:gd name="connsiteX6" fmla="*/ 1234279 w 2536722"/>
              <a:gd name="connsiteY6" fmla="*/ 715298 h 2526891"/>
              <a:gd name="connsiteX7" fmla="*/ 1317522 w 2536722"/>
              <a:gd name="connsiteY7" fmla="*/ 632055 h 2526891"/>
              <a:gd name="connsiteX8" fmla="*/ 1317522 w 2536722"/>
              <a:gd name="connsiteY8" fmla="*/ 299092 h 2526891"/>
              <a:gd name="connsiteX9" fmla="*/ 1234279 w 2536722"/>
              <a:gd name="connsiteY9" fmla="*/ 215849 h 2526891"/>
              <a:gd name="connsiteX10" fmla="*/ 0 w 2536722"/>
              <a:gd name="connsiteY10" fmla="*/ 215849 h 252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6722" h="2526891">
                <a:moveTo>
                  <a:pt x="0" y="0"/>
                </a:moveTo>
                <a:lnTo>
                  <a:pt x="2115565" y="0"/>
                </a:lnTo>
                <a:lnTo>
                  <a:pt x="2536722" y="421157"/>
                </a:lnTo>
                <a:lnTo>
                  <a:pt x="2536722" y="2526891"/>
                </a:lnTo>
                <a:lnTo>
                  <a:pt x="0" y="2526891"/>
                </a:lnTo>
                <a:lnTo>
                  <a:pt x="0" y="715298"/>
                </a:lnTo>
                <a:lnTo>
                  <a:pt x="1234279" y="715298"/>
                </a:lnTo>
                <a:cubicBezTo>
                  <a:pt x="1280253" y="715298"/>
                  <a:pt x="1317522" y="678029"/>
                  <a:pt x="1317522" y="632055"/>
                </a:cubicBezTo>
                <a:lnTo>
                  <a:pt x="1317522" y="299092"/>
                </a:lnTo>
                <a:cubicBezTo>
                  <a:pt x="1317522" y="253118"/>
                  <a:pt x="1280253" y="215849"/>
                  <a:pt x="1234279" y="215849"/>
                </a:cubicBezTo>
                <a:lnTo>
                  <a:pt x="0" y="215849"/>
                </a:ln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Progressive Web Application (PWA)</a:t>
            </a:r>
            <a:endParaRPr lang="en-US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7" name="TextBox 5"/>
          <p:cNvSpPr txBox="1"/>
          <p:nvPr/>
        </p:nvSpPr>
        <p:spPr>
          <a:xfrm>
            <a:off x="3585975" y="2101762"/>
            <a:ext cx="162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METHOD</a:t>
            </a:r>
            <a:endParaRPr lang="en-US" sz="1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8" name="Freeform: Shape 77"/>
          <p:cNvSpPr/>
          <p:nvPr/>
        </p:nvSpPr>
        <p:spPr>
          <a:xfrm>
            <a:off x="6177231" y="1884343"/>
            <a:ext cx="2018168" cy="2099914"/>
          </a:xfrm>
          <a:custGeom>
            <a:avLst/>
            <a:gdLst>
              <a:gd name="connsiteX0" fmla="*/ 0 w 2536722"/>
              <a:gd name="connsiteY0" fmla="*/ 0 h 2526891"/>
              <a:gd name="connsiteX1" fmla="*/ 2115565 w 2536722"/>
              <a:gd name="connsiteY1" fmla="*/ 0 h 2526891"/>
              <a:gd name="connsiteX2" fmla="*/ 2536722 w 2536722"/>
              <a:gd name="connsiteY2" fmla="*/ 421157 h 2526891"/>
              <a:gd name="connsiteX3" fmla="*/ 2536722 w 2536722"/>
              <a:gd name="connsiteY3" fmla="*/ 2526891 h 2526891"/>
              <a:gd name="connsiteX4" fmla="*/ 0 w 2536722"/>
              <a:gd name="connsiteY4" fmla="*/ 2526891 h 2526891"/>
              <a:gd name="connsiteX5" fmla="*/ 0 w 2536722"/>
              <a:gd name="connsiteY5" fmla="*/ 715298 h 2526891"/>
              <a:gd name="connsiteX6" fmla="*/ 1234279 w 2536722"/>
              <a:gd name="connsiteY6" fmla="*/ 715298 h 2526891"/>
              <a:gd name="connsiteX7" fmla="*/ 1317522 w 2536722"/>
              <a:gd name="connsiteY7" fmla="*/ 632055 h 2526891"/>
              <a:gd name="connsiteX8" fmla="*/ 1317522 w 2536722"/>
              <a:gd name="connsiteY8" fmla="*/ 299092 h 2526891"/>
              <a:gd name="connsiteX9" fmla="*/ 1234279 w 2536722"/>
              <a:gd name="connsiteY9" fmla="*/ 215849 h 2526891"/>
              <a:gd name="connsiteX10" fmla="*/ 0 w 2536722"/>
              <a:gd name="connsiteY10" fmla="*/ 215849 h 252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6722" h="2526891">
                <a:moveTo>
                  <a:pt x="0" y="0"/>
                </a:moveTo>
                <a:lnTo>
                  <a:pt x="2115565" y="0"/>
                </a:lnTo>
                <a:lnTo>
                  <a:pt x="2536722" y="421157"/>
                </a:lnTo>
                <a:lnTo>
                  <a:pt x="2536722" y="2526891"/>
                </a:lnTo>
                <a:lnTo>
                  <a:pt x="0" y="2526891"/>
                </a:lnTo>
                <a:lnTo>
                  <a:pt x="0" y="715298"/>
                </a:lnTo>
                <a:lnTo>
                  <a:pt x="1234279" y="715298"/>
                </a:lnTo>
                <a:cubicBezTo>
                  <a:pt x="1280253" y="715298"/>
                  <a:pt x="1317522" y="678029"/>
                  <a:pt x="1317522" y="632055"/>
                </a:cubicBezTo>
                <a:lnTo>
                  <a:pt x="1317522" y="299092"/>
                </a:lnTo>
                <a:cubicBezTo>
                  <a:pt x="1317522" y="253118"/>
                  <a:pt x="1280253" y="215849"/>
                  <a:pt x="1234279" y="215849"/>
                </a:cubicBezTo>
                <a:lnTo>
                  <a:pt x="0" y="215849"/>
                </a:ln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Add, remove, block, unblock, view ,search and print</a:t>
            </a:r>
            <a:endParaRPr lang="en-US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9" name="TextBox 5"/>
          <p:cNvSpPr txBox="1"/>
          <p:nvPr/>
        </p:nvSpPr>
        <p:spPr>
          <a:xfrm>
            <a:off x="6076645" y="2101762"/>
            <a:ext cx="162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FEATURE</a:t>
            </a:r>
            <a:endParaRPr lang="en-US" sz="1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SIGNIFICANCE</a:t>
            </a:r>
            <a:endParaRPr dirty="0"/>
          </a:p>
        </p:txBody>
      </p:sp>
      <p:grpSp>
        <p:nvGrpSpPr>
          <p:cNvPr id="543" name="Google Shape;543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7" name="Google Shape;547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8" name="Google Shape;548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49" name="Google Shape;549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0" name="Google Shape;550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51" name="Google Shape;551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2" name="Google Shape;552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4" name="Google Shape;554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5" name="Google Shape;555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63" name="Google Shape;563;p34">
            <a:hlinkClick r:id="rId1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4" name="Google Shape;564;p34">
            <a:hlinkClick r:id="rId1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5" name="Google Shape;565;p3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6" name="Google Shape;566;p3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67" name="Google Shape;567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" name="Scroll: Horizontal 30"/>
          <p:cNvSpPr/>
          <p:nvPr/>
        </p:nvSpPr>
        <p:spPr>
          <a:xfrm>
            <a:off x="1169505" y="1827566"/>
            <a:ext cx="1878495" cy="2323509"/>
          </a:xfrm>
          <a:prstGeom prst="horizontalScroll">
            <a:avLst/>
          </a:prstGeom>
          <a:solidFill>
            <a:schemeClr val="accent1">
              <a:lumMod val="50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Easy to monitor student chat activities</a:t>
            </a:r>
            <a:endParaRPr lang="en-US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1130851" y="1626569"/>
            <a:ext cx="1632251" cy="358361"/>
          </a:xfrm>
          <a:prstGeom prst="roundRect">
            <a:avLst/>
          </a:prstGeom>
          <a:solidFill>
            <a:schemeClr val="accent1">
              <a:lumMod val="50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Oswald" panose="00000500000000000000" pitchFamily="2" charset="0"/>
              </a:rPr>
              <a:t>UiTM Staff</a:t>
            </a:r>
            <a:endParaRPr lang="en-US" dirty="0">
              <a:latin typeface="Oswald" panose="00000500000000000000" pitchFamily="2" charset="0"/>
            </a:endParaRPr>
          </a:p>
        </p:txBody>
      </p:sp>
      <p:sp>
        <p:nvSpPr>
          <p:cNvPr id="33" name="Scroll: Horizontal 32"/>
          <p:cNvSpPr/>
          <p:nvPr/>
        </p:nvSpPr>
        <p:spPr>
          <a:xfrm>
            <a:off x="3564866" y="1827566"/>
            <a:ext cx="1878495" cy="2323509"/>
          </a:xfrm>
          <a:prstGeom prst="horizontalScroll">
            <a:avLst/>
          </a:prstGeom>
          <a:solidFill>
            <a:schemeClr val="accent1">
              <a:lumMod val="50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Easy to remove student access</a:t>
            </a:r>
            <a:endParaRPr lang="en-US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3526212" y="1626569"/>
            <a:ext cx="1632251" cy="358361"/>
          </a:xfrm>
          <a:prstGeom prst="roundRect">
            <a:avLst/>
          </a:prstGeom>
          <a:solidFill>
            <a:schemeClr val="accent1">
              <a:lumMod val="50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Oswald" panose="00000500000000000000" pitchFamily="2" charset="0"/>
              </a:rPr>
              <a:t>UiTM Staff</a:t>
            </a:r>
            <a:endParaRPr lang="en-US" dirty="0">
              <a:latin typeface="Oswald" panose="00000500000000000000" pitchFamily="2" charset="0"/>
            </a:endParaRPr>
          </a:p>
        </p:txBody>
      </p:sp>
      <p:sp>
        <p:nvSpPr>
          <p:cNvPr id="35" name="Scroll: Horizontal 34"/>
          <p:cNvSpPr/>
          <p:nvPr/>
        </p:nvSpPr>
        <p:spPr>
          <a:xfrm>
            <a:off x="5940704" y="1827566"/>
            <a:ext cx="1878495" cy="2323509"/>
          </a:xfrm>
          <a:prstGeom prst="horizontalScroll">
            <a:avLst/>
          </a:prstGeom>
          <a:solidFill>
            <a:schemeClr val="accent1">
              <a:lumMod val="50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Easy to monitor chat rooms.</a:t>
            </a:r>
            <a:endParaRPr lang="en-US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6" name="Rectangle: Rounded Corners 35"/>
          <p:cNvSpPr/>
          <p:nvPr/>
        </p:nvSpPr>
        <p:spPr>
          <a:xfrm>
            <a:off x="5902050" y="1626569"/>
            <a:ext cx="1632251" cy="358361"/>
          </a:xfrm>
          <a:prstGeom prst="roundRect">
            <a:avLst/>
          </a:prstGeom>
          <a:solidFill>
            <a:schemeClr val="accent1">
              <a:lumMod val="50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Oswald" panose="00000500000000000000" pitchFamily="2" charset="0"/>
              </a:rPr>
              <a:t>UiTM Staff</a:t>
            </a:r>
            <a:endParaRPr lang="en-US" dirty="0"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948600" y="1585316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LITERATURE REVIEW</a:t>
            </a:r>
            <a:endParaRPr dirty="0"/>
          </a:p>
        </p:txBody>
      </p:sp>
      <p:sp>
        <p:nvSpPr>
          <p:cNvPr id="594" name="Google Shape;594;p35">
            <a:hlinkClick r:id="rId1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95" name="Google Shape;595;p35"/>
          <p:cNvCxnSpPr/>
          <p:nvPr/>
        </p:nvCxnSpPr>
        <p:spPr>
          <a:xfrm>
            <a:off x="1069800" y="3404222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596" name="Google Shape;596;p35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597" name="Google Shape;597;p35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02" name="Google Shape;602;p35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03" name="Google Shape;603;p35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4" name="Google Shape;604;p35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5" name="Google Shape;605;p35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06" name="Google Shape;606;p35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07" name="Google Shape;607;p35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8" name="Google Shape;608;p35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9" name="Google Shape;609;p35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10" name="Google Shape;610;p35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11" name="Google Shape;611;p35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12" name="Google Shape;612;p35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3" name="Google Shape;613;p35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4" name="Google Shape;614;p35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5" name="Google Shape;615;p35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6" name="Google Shape;616;p35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7" name="Google Shape;617;p35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8" name="Google Shape;618;p35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9" name="Google Shape;619;p35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0" name="Google Shape;620;p35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21" name="Google Shape;621;p35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22" name="Google Shape;622;p35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3" name="Google Shape;623;p35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4" name="Google Shape;624;p35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5" name="Google Shape;625;p35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26" name="Google Shape;626;p35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27" name="Google Shape;627;p35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28" name="Google Shape;628;p35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29" name="Google Shape;629;p35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0" name="Google Shape;630;p35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31" name="Google Shape;631;p35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32" name="Google Shape;632;p35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35" name="Google Shape;635;p35">
            <a:hlinkClick r:id="rId1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6" name="Google Shape;636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7" name="Google Shape;637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8" name="Google Shape;1368;p4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369" name="Google Shape;1369;p4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0" name="Google Shape;1370;p4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1" name="Google Shape;1371;p4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2" name="Google Shape;1372;p4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73" name="Google Shape;1373;p4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74" name="Google Shape;1374;p4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375" name="Google Shape;1375;p4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76" name="Google Shape;1376;p4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77" name="Google Shape;1377;p4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8" name="Google Shape;1378;p4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79" name="Google Shape;1379;p4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80" name="Google Shape;1380;p4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1" name="Google Shape;1381;p4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383" name="Google Shape;1383;p48">
            <a:hlinkClick r:id="rId1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4" name="Google Shape;1384;p48">
            <a:hlinkClick r:id="rId1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5" name="Google Shape;1385;p48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6" name="Google Shape;1386;p48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1389" name="Google Shape;1389;p48"/>
          <p:cNvGraphicFramePr/>
          <p:nvPr/>
        </p:nvGraphicFramePr>
        <p:xfrm>
          <a:off x="720000" y="1852870"/>
          <a:ext cx="7704000" cy="2148780"/>
        </p:xfrm>
        <a:graphic>
          <a:graphicData uri="http://schemas.openxmlformats.org/drawingml/2006/table">
            <a:tbl>
              <a:tblPr>
                <a:noFill/>
                <a:tableStyleId>{7028531E-15B6-488C-85A1-E50A7947D246}</a:tableStyleId>
              </a:tblPr>
              <a:tblGrid>
                <a:gridCol w="2568000"/>
                <a:gridCol w="2568000"/>
                <a:gridCol w="2568000"/>
              </a:tblGrid>
              <a:tr h="49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dirty="0">
                          <a:solidFill>
                            <a:schemeClr val="l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  <a:sym typeface="Oswald" panose="00000500000000000000"/>
                        </a:rPr>
                        <a:t>VIRTUAL BUDDY</a:t>
                      </a:r>
                      <a:endParaRPr sz="2000" b="1" dirty="0">
                        <a:solidFill>
                          <a:schemeClr val="lt2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  <a:sym typeface="Oswald" panose="0000050000000000000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  <a:sym typeface="Oswald" panose="00000500000000000000"/>
                        </a:rPr>
                        <a:t>CHAT MANAGEMENT SYSTEM</a:t>
                      </a:r>
                      <a:endParaRPr sz="2000" b="1" dirty="0">
                        <a:solidFill>
                          <a:schemeClr val="accent2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  <a:sym typeface="Oswald" panose="0000050000000000000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000" b="1" dirty="0">
                          <a:solidFill>
                            <a:schemeClr val="accent3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  <a:sym typeface="Oswald" panose="00000500000000000000"/>
                        </a:rPr>
                        <a:t>PROGRESSIVE WEB APPLICATION</a:t>
                      </a:r>
                      <a:endParaRPr lang="en-MY" sz="2000" b="1" dirty="0">
                        <a:solidFill>
                          <a:schemeClr val="accent3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  <a:sym typeface="Oswald" panose="0000050000000000000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  <a:sym typeface="Oswald" panose="00000500000000000000"/>
                        </a:rPr>
                        <a:t>A virtual buddy, also known as a virtual friend is an online friend. A virtual buddy is typically a real person who may be invited to speak or play game with (Betts,2019).</a:t>
                      </a:r>
                      <a:endParaRPr sz="1100" b="0" dirty="0">
                        <a:solidFill>
                          <a:schemeClr val="dk2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  <a:sym typeface="Oswald" panose="0000050000000000000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The chat management system will keep track of all the conversations that are taking place and will be able to detect any suspicious chat (ladychampionz,2020) </a:t>
                      </a:r>
                      <a:endParaRPr sz="1100" dirty="0">
                        <a:solidFill>
                          <a:schemeClr val="dk2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  <a:sym typeface="Fira Code" panose="020B0809050000020004"/>
                        </a:rPr>
                        <a:t>Progressive Web Application include feature such as push notifications nad the ability to work offline(Nyakundi,2021)</a:t>
                      </a:r>
                      <a:endParaRPr sz="1100" dirty="0">
                        <a:solidFill>
                          <a:schemeClr val="dk2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  <a:sym typeface="Fira Code" panose="020B08090500000200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 OF SIMILAR SYSTEM</a:t>
            </a:r>
            <a:endParaRPr dirty="0"/>
          </a:p>
        </p:txBody>
      </p:sp>
      <p:sp>
        <p:nvSpPr>
          <p:cNvPr id="1065" name="Google Shape;1065;p42">
            <a:hlinkClick r:id="rId1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6" name="Google Shape;1066;p42">
            <a:hlinkClick r:id="rId1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7" name="Google Shape;1067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aphicFrame>
        <p:nvGraphicFramePr>
          <p:cNvPr id="22" name="Table 22"/>
          <p:cNvGraphicFramePr>
            <a:graphicFrameLocks noGrp="1"/>
          </p:cNvGraphicFramePr>
          <p:nvPr/>
        </p:nvGraphicFramePr>
        <p:xfrm>
          <a:off x="977480" y="1766753"/>
          <a:ext cx="7189038" cy="2225922"/>
        </p:xfrm>
        <a:graphic>
          <a:graphicData uri="http://schemas.openxmlformats.org/drawingml/2006/table">
            <a:tbl>
              <a:tblPr firstRow="1" bandRow="1">
                <a:tableStyleId>{7028531E-15B6-488C-85A1-E50A7947D246}</a:tableStyleId>
              </a:tblPr>
              <a:tblGrid>
                <a:gridCol w="1198173"/>
                <a:gridCol w="1198173"/>
                <a:gridCol w="1198173"/>
                <a:gridCol w="1198173"/>
                <a:gridCol w="1198173"/>
                <a:gridCol w="1198173"/>
              </a:tblGrid>
              <a:tr h="731961">
                <a:tc>
                  <a:txBody>
                    <a:bodyPr/>
                    <a:lstStyle/>
                    <a:p>
                      <a:endParaRPr lang="en-MY" sz="11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PROGRESSIVE WEB APPLICATION (PWA)</a:t>
                      </a:r>
                      <a:endParaRPr lang="en-MY" sz="11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USER BANS</a:t>
                      </a:r>
                      <a:endParaRPr lang="en-MY" sz="11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LIVE CHAT WITH USER</a:t>
                      </a:r>
                      <a:endParaRPr lang="en-MY" sz="11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CUSTOM EMOJI</a:t>
                      </a:r>
                      <a:endParaRPr lang="en-MY" sz="11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CHAT LOGS</a:t>
                      </a:r>
                      <a:endParaRPr lang="en-MY" sz="11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</a:tr>
              <a:tr h="731961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Instamobile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: Chat App Admin Panel</a:t>
                      </a:r>
                      <a:endParaRPr lang="en-MY" sz="11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1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1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10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10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</a:tr>
              <a:tr h="731961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ArrowChat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: Admin</a:t>
                      </a:r>
                      <a:endParaRPr lang="en-MY" sz="11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10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10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10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1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1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75068" y="1864062"/>
            <a:ext cx="721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FEATURE</a:t>
            </a:r>
            <a:endParaRPr lang="en-MY" sz="10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29899" y="2184361"/>
            <a:ext cx="721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SYSTEM</a:t>
            </a:r>
            <a:endParaRPr lang="en-MY" sz="10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412089" y="2571750"/>
            <a:ext cx="72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  <a:endParaRPr lang="en-MY" sz="28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656439" y="2593380"/>
            <a:ext cx="72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  <a:endParaRPr lang="en-MY" sz="28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835249" y="3304932"/>
            <a:ext cx="72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  <a:endParaRPr lang="en-MY" sz="28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988259" y="2579624"/>
            <a:ext cx="72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  <a:endParaRPr lang="en-MY" sz="28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46" name="Picture 45" descr="Ic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270" y="3413129"/>
            <a:ext cx="243531" cy="243531"/>
          </a:xfrm>
          <a:prstGeom prst="rect">
            <a:avLst/>
          </a:prstGeom>
        </p:spPr>
      </p:pic>
      <p:pic>
        <p:nvPicPr>
          <p:cNvPr id="155" name="Picture 154" descr="Ic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620" y="3429829"/>
            <a:ext cx="243531" cy="243531"/>
          </a:xfrm>
          <a:prstGeom prst="rect">
            <a:avLst/>
          </a:prstGeom>
        </p:spPr>
      </p:pic>
      <p:pic>
        <p:nvPicPr>
          <p:cNvPr id="156" name="Picture 155" descr="Ic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430" y="2731500"/>
            <a:ext cx="243531" cy="243531"/>
          </a:xfrm>
          <a:prstGeom prst="rect">
            <a:avLst/>
          </a:prstGeom>
        </p:spPr>
      </p:pic>
      <p:pic>
        <p:nvPicPr>
          <p:cNvPr id="157" name="Picture 156" descr="Ic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40" y="3429829"/>
            <a:ext cx="243531" cy="243531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7232609" y="2560555"/>
            <a:ext cx="72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  <a:endParaRPr lang="en-MY" sz="28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38" name="Picture 37" descr="Ic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90" y="3444776"/>
            <a:ext cx="243531" cy="2435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6"/>
          <p:cNvGrpSpPr/>
          <p:nvPr/>
        </p:nvGrpSpPr>
        <p:grpSpPr>
          <a:xfrm rot="5400000">
            <a:off x="1374423" y="1682353"/>
            <a:ext cx="2376289" cy="1933510"/>
            <a:chOff x="6007752" y="1813287"/>
            <a:chExt cx="2279633" cy="1173460"/>
          </a:xfrm>
        </p:grpSpPr>
        <p:sp>
          <p:nvSpPr>
            <p:cNvPr id="643" name="Google Shape;643;p36"/>
            <p:cNvSpPr/>
            <p:nvPr/>
          </p:nvSpPr>
          <p:spPr>
            <a:xfrm>
              <a:off x="6007752" y="1813287"/>
              <a:ext cx="790000" cy="555800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6007752" y="2430831"/>
              <a:ext cx="1641713" cy="555916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6859503" y="1813287"/>
              <a:ext cx="789971" cy="555800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7728138" y="1813287"/>
              <a:ext cx="559247" cy="258120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7728138" y="2131674"/>
              <a:ext cx="559247" cy="855073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8" name="Google Shape;648;p36"/>
          <p:cNvSpPr/>
          <p:nvPr/>
        </p:nvSpPr>
        <p:spPr>
          <a:xfrm>
            <a:off x="1040525" y="1580625"/>
            <a:ext cx="1355700" cy="678900"/>
          </a:xfrm>
          <a:prstGeom prst="roundRect">
            <a:avLst>
              <a:gd name="adj" fmla="val 8585"/>
            </a:avLst>
          </a:prstGeom>
          <a:gradFill>
            <a:gsLst>
              <a:gs pos="0">
                <a:srgbClr val="8D90E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0" name="Google Shape;650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1" name="Google Shape;651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4" name="Google Shape;654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55" name="Google Shape;655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6" name="Google Shape;656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57" name="Google Shape;657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58" name="Google Shape;658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59" name="Google Shape;659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61" name="Google Shape;661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2" name="Google Shape;662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65" name="Google Shape;665;p36"/>
          <p:cNvSpPr txBox="1">
            <a:spLocks noGrp="1"/>
          </p:cNvSpPr>
          <p:nvPr>
            <p:ph type="title"/>
          </p:nvPr>
        </p:nvSpPr>
        <p:spPr>
          <a:xfrm>
            <a:off x="4429375" y="2140599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METHODOLOGY</a:t>
            </a:r>
            <a:endParaRPr dirty="0"/>
          </a:p>
        </p:txBody>
      </p:sp>
      <p:cxnSp>
        <p:nvCxnSpPr>
          <p:cNvPr id="667" name="Google Shape;667;p36"/>
          <p:cNvCxnSpPr/>
          <p:nvPr/>
        </p:nvCxnSpPr>
        <p:spPr>
          <a:xfrm>
            <a:off x="4572000" y="2103354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68" name="Google Shape;668;p36"/>
          <p:cNvSpPr/>
          <p:nvPr/>
        </p:nvSpPr>
        <p:spPr>
          <a:xfrm>
            <a:off x="1214637" y="1670945"/>
            <a:ext cx="325435" cy="325864"/>
          </a:xfrm>
          <a:custGeom>
            <a:avLst/>
            <a:gdLst/>
            <a:ahLst/>
            <a:cxnLst/>
            <a:rect l="l" t="t" r="r" b="b"/>
            <a:pathLst>
              <a:path w="7589" h="7599" extrusionOk="0">
                <a:moveTo>
                  <a:pt x="3794" y="0"/>
                </a:moveTo>
                <a:cubicBezTo>
                  <a:pt x="1697" y="0"/>
                  <a:pt x="0" y="1703"/>
                  <a:pt x="0" y="3800"/>
                </a:cubicBezTo>
                <a:cubicBezTo>
                  <a:pt x="0" y="4884"/>
                  <a:pt x="449" y="5861"/>
                  <a:pt x="1176" y="6550"/>
                </a:cubicBezTo>
                <a:cubicBezTo>
                  <a:pt x="1861" y="7200"/>
                  <a:pt x="2781" y="7599"/>
                  <a:pt x="3794" y="7599"/>
                </a:cubicBezTo>
                <a:cubicBezTo>
                  <a:pt x="4812" y="7599"/>
                  <a:pt x="5733" y="7200"/>
                  <a:pt x="6413" y="6550"/>
                </a:cubicBezTo>
                <a:cubicBezTo>
                  <a:pt x="7138" y="5856"/>
                  <a:pt x="7589" y="4884"/>
                  <a:pt x="7589" y="3800"/>
                </a:cubicBezTo>
                <a:cubicBezTo>
                  <a:pt x="7589" y="1703"/>
                  <a:pt x="5896" y="0"/>
                  <a:pt x="37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9" name="Google Shape;669;p36"/>
          <p:cNvSpPr/>
          <p:nvPr/>
        </p:nvSpPr>
        <p:spPr>
          <a:xfrm>
            <a:off x="1324030" y="1718502"/>
            <a:ext cx="106649" cy="106820"/>
          </a:xfrm>
          <a:custGeom>
            <a:avLst/>
            <a:gdLst/>
            <a:ahLst/>
            <a:cxnLst/>
            <a:rect l="l" t="t" r="r" b="b"/>
            <a:pathLst>
              <a:path w="2487" h="2491" extrusionOk="0">
                <a:moveTo>
                  <a:pt x="1243" y="1"/>
                </a:moveTo>
                <a:cubicBezTo>
                  <a:pt x="558" y="1"/>
                  <a:pt x="1" y="558"/>
                  <a:pt x="1" y="1243"/>
                </a:cubicBezTo>
                <a:cubicBezTo>
                  <a:pt x="1" y="1934"/>
                  <a:pt x="558" y="2491"/>
                  <a:pt x="1243" y="2491"/>
                </a:cubicBezTo>
                <a:cubicBezTo>
                  <a:pt x="1934" y="2491"/>
                  <a:pt x="2486" y="1934"/>
                  <a:pt x="2486" y="1243"/>
                </a:cubicBezTo>
                <a:cubicBezTo>
                  <a:pt x="2486" y="558"/>
                  <a:pt x="1934" y="1"/>
                  <a:pt x="1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0" name="Google Shape;670;p36"/>
          <p:cNvSpPr/>
          <p:nvPr/>
        </p:nvSpPr>
        <p:spPr>
          <a:xfrm>
            <a:off x="1265024" y="1865463"/>
            <a:ext cx="224619" cy="131349"/>
          </a:xfrm>
          <a:custGeom>
            <a:avLst/>
            <a:gdLst/>
            <a:ahLst/>
            <a:cxnLst/>
            <a:rect l="l" t="t" r="r" b="b"/>
            <a:pathLst>
              <a:path w="5238" h="3063" extrusionOk="0">
                <a:moveTo>
                  <a:pt x="2619" y="0"/>
                </a:moveTo>
                <a:cubicBezTo>
                  <a:pt x="1367" y="0"/>
                  <a:pt x="308" y="853"/>
                  <a:pt x="1" y="2014"/>
                </a:cubicBezTo>
                <a:cubicBezTo>
                  <a:pt x="686" y="2664"/>
                  <a:pt x="1606" y="3063"/>
                  <a:pt x="2619" y="3063"/>
                </a:cubicBezTo>
                <a:cubicBezTo>
                  <a:pt x="3637" y="3063"/>
                  <a:pt x="4558" y="2664"/>
                  <a:pt x="5238" y="2014"/>
                </a:cubicBezTo>
                <a:cubicBezTo>
                  <a:pt x="4931" y="853"/>
                  <a:pt x="3872" y="0"/>
                  <a:pt x="26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1" name="Google Shape;671;p36"/>
          <p:cNvGrpSpPr/>
          <p:nvPr/>
        </p:nvGrpSpPr>
        <p:grpSpPr>
          <a:xfrm>
            <a:off x="1214633" y="2037681"/>
            <a:ext cx="1007698" cy="131347"/>
            <a:chOff x="1397158" y="2606681"/>
            <a:chExt cx="1007698" cy="131347"/>
          </a:xfrm>
        </p:grpSpPr>
        <p:sp>
          <p:nvSpPr>
            <p:cNvPr id="672" name="Google Shape;672;p36"/>
            <p:cNvSpPr/>
            <p:nvPr/>
          </p:nvSpPr>
          <p:spPr>
            <a:xfrm>
              <a:off x="1397158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2" y="1"/>
                  </a:moveTo>
                  <a:cubicBezTo>
                    <a:pt x="1836" y="1"/>
                    <a:pt x="1711" y="66"/>
                    <a:pt x="1647" y="196"/>
                  </a:cubicBezTo>
                  <a:lnTo>
                    <a:pt x="1345" y="816"/>
                  </a:lnTo>
                  <a:cubicBezTo>
                    <a:pt x="1295" y="918"/>
                    <a:pt x="1192" y="989"/>
                    <a:pt x="1080" y="1005"/>
                  </a:cubicBezTo>
                  <a:lnTo>
                    <a:pt x="399" y="1102"/>
                  </a:lnTo>
                  <a:cubicBezTo>
                    <a:pt x="113" y="1147"/>
                    <a:pt x="0" y="1501"/>
                    <a:pt x="205" y="1699"/>
                  </a:cubicBezTo>
                  <a:lnTo>
                    <a:pt x="696" y="2181"/>
                  </a:lnTo>
                  <a:cubicBezTo>
                    <a:pt x="783" y="2263"/>
                    <a:pt x="819" y="2374"/>
                    <a:pt x="798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1" y="3576"/>
                    <a:pt x="1137" y="3563"/>
                    <a:pt x="1192" y="3535"/>
                  </a:cubicBezTo>
                  <a:lnTo>
                    <a:pt x="1801" y="3214"/>
                  </a:lnTo>
                  <a:cubicBezTo>
                    <a:pt x="1849" y="3188"/>
                    <a:pt x="1904" y="3175"/>
                    <a:pt x="1960" y="3175"/>
                  </a:cubicBezTo>
                  <a:cubicBezTo>
                    <a:pt x="2015" y="3175"/>
                    <a:pt x="2072" y="3188"/>
                    <a:pt x="2123" y="3214"/>
                  </a:cubicBezTo>
                  <a:lnTo>
                    <a:pt x="2731" y="3535"/>
                  </a:lnTo>
                  <a:cubicBezTo>
                    <a:pt x="2785" y="3563"/>
                    <a:pt x="2840" y="3576"/>
                    <a:pt x="2894" y="3576"/>
                  </a:cubicBezTo>
                  <a:cubicBezTo>
                    <a:pt x="3098" y="3576"/>
                    <a:pt x="3279" y="3394"/>
                    <a:pt x="3238" y="3167"/>
                  </a:cubicBezTo>
                  <a:lnTo>
                    <a:pt x="3125" y="2487"/>
                  </a:lnTo>
                  <a:cubicBezTo>
                    <a:pt x="3105" y="2374"/>
                    <a:pt x="3141" y="2263"/>
                    <a:pt x="3222" y="2181"/>
                  </a:cubicBezTo>
                  <a:lnTo>
                    <a:pt x="3713" y="1699"/>
                  </a:lnTo>
                  <a:cubicBezTo>
                    <a:pt x="3923" y="1501"/>
                    <a:pt x="3811" y="1147"/>
                    <a:pt x="3519" y="1102"/>
                  </a:cubicBezTo>
                  <a:lnTo>
                    <a:pt x="2844" y="1005"/>
                  </a:lnTo>
                  <a:cubicBezTo>
                    <a:pt x="2726" y="989"/>
                    <a:pt x="2629" y="918"/>
                    <a:pt x="2578" y="816"/>
                  </a:cubicBezTo>
                  <a:lnTo>
                    <a:pt x="2277" y="196"/>
                  </a:lnTo>
                  <a:cubicBezTo>
                    <a:pt x="2212" y="66"/>
                    <a:pt x="2087" y="1"/>
                    <a:pt x="1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613003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1" y="1"/>
                  </a:moveTo>
                  <a:cubicBezTo>
                    <a:pt x="1836" y="1"/>
                    <a:pt x="1711" y="66"/>
                    <a:pt x="1646" y="196"/>
                  </a:cubicBezTo>
                  <a:lnTo>
                    <a:pt x="1345" y="816"/>
                  </a:lnTo>
                  <a:cubicBezTo>
                    <a:pt x="1294" y="918"/>
                    <a:pt x="1192" y="989"/>
                    <a:pt x="1079" y="1005"/>
                  </a:cubicBezTo>
                  <a:lnTo>
                    <a:pt x="399" y="1102"/>
                  </a:lnTo>
                  <a:cubicBezTo>
                    <a:pt x="112" y="1147"/>
                    <a:pt x="0" y="1501"/>
                    <a:pt x="204" y="1699"/>
                  </a:cubicBezTo>
                  <a:lnTo>
                    <a:pt x="701" y="2181"/>
                  </a:lnTo>
                  <a:cubicBezTo>
                    <a:pt x="782" y="2263"/>
                    <a:pt x="818" y="2374"/>
                    <a:pt x="798" y="2487"/>
                  </a:cubicBezTo>
                  <a:lnTo>
                    <a:pt x="685" y="3167"/>
                  </a:lnTo>
                  <a:cubicBezTo>
                    <a:pt x="644" y="3394"/>
                    <a:pt x="825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0" y="3214"/>
                  </a:lnTo>
                  <a:cubicBezTo>
                    <a:pt x="1851" y="3188"/>
                    <a:pt x="1906" y="3175"/>
                    <a:pt x="1961" y="3175"/>
                  </a:cubicBezTo>
                  <a:cubicBezTo>
                    <a:pt x="2016" y="3175"/>
                    <a:pt x="2071" y="3188"/>
                    <a:pt x="2122" y="3214"/>
                  </a:cubicBezTo>
                  <a:lnTo>
                    <a:pt x="2731" y="3535"/>
                  </a:lnTo>
                  <a:cubicBezTo>
                    <a:pt x="2784" y="3563"/>
                    <a:pt x="2840" y="3576"/>
                    <a:pt x="2894" y="3576"/>
                  </a:cubicBezTo>
                  <a:cubicBezTo>
                    <a:pt x="3097" y="3576"/>
                    <a:pt x="3277" y="3394"/>
                    <a:pt x="3237" y="3167"/>
                  </a:cubicBezTo>
                  <a:lnTo>
                    <a:pt x="3125" y="2487"/>
                  </a:lnTo>
                  <a:cubicBezTo>
                    <a:pt x="3104" y="2374"/>
                    <a:pt x="3140" y="2263"/>
                    <a:pt x="3222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3" y="1005"/>
                  </a:lnTo>
                  <a:cubicBezTo>
                    <a:pt x="2726" y="989"/>
                    <a:pt x="2628" y="918"/>
                    <a:pt x="2578" y="816"/>
                  </a:cubicBezTo>
                  <a:lnTo>
                    <a:pt x="2276" y="196"/>
                  </a:lnTo>
                  <a:cubicBezTo>
                    <a:pt x="2212" y="66"/>
                    <a:pt x="2087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28847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3" y="1"/>
                  </a:moveTo>
                  <a:cubicBezTo>
                    <a:pt x="1839" y="1"/>
                    <a:pt x="1713" y="66"/>
                    <a:pt x="1647" y="196"/>
                  </a:cubicBezTo>
                  <a:lnTo>
                    <a:pt x="1345" y="816"/>
                  </a:lnTo>
                  <a:cubicBezTo>
                    <a:pt x="1294" y="918"/>
                    <a:pt x="1197" y="989"/>
                    <a:pt x="1084" y="1005"/>
                  </a:cubicBezTo>
                  <a:lnTo>
                    <a:pt x="404" y="1102"/>
                  </a:lnTo>
                  <a:cubicBezTo>
                    <a:pt x="118" y="1147"/>
                    <a:pt x="0" y="1501"/>
                    <a:pt x="210" y="1699"/>
                  </a:cubicBezTo>
                  <a:lnTo>
                    <a:pt x="701" y="2181"/>
                  </a:lnTo>
                  <a:cubicBezTo>
                    <a:pt x="783" y="2263"/>
                    <a:pt x="819" y="2374"/>
                    <a:pt x="803" y="2487"/>
                  </a:cubicBezTo>
                  <a:lnTo>
                    <a:pt x="685" y="3167"/>
                  </a:lnTo>
                  <a:cubicBezTo>
                    <a:pt x="645" y="3394"/>
                    <a:pt x="826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1" y="3214"/>
                  </a:lnTo>
                  <a:cubicBezTo>
                    <a:pt x="1852" y="3188"/>
                    <a:pt x="1908" y="3175"/>
                    <a:pt x="1964" y="3175"/>
                  </a:cubicBezTo>
                  <a:cubicBezTo>
                    <a:pt x="2020" y="3175"/>
                    <a:pt x="2076" y="3188"/>
                    <a:pt x="2127" y="3214"/>
                  </a:cubicBezTo>
                  <a:lnTo>
                    <a:pt x="2731" y="3535"/>
                  </a:lnTo>
                  <a:cubicBezTo>
                    <a:pt x="2786" y="3563"/>
                    <a:pt x="2842" y="3576"/>
                    <a:pt x="2896" y="3576"/>
                  </a:cubicBezTo>
                  <a:cubicBezTo>
                    <a:pt x="3101" y="3576"/>
                    <a:pt x="3279" y="3394"/>
                    <a:pt x="3243" y="3167"/>
                  </a:cubicBezTo>
                  <a:lnTo>
                    <a:pt x="3125" y="2487"/>
                  </a:lnTo>
                  <a:cubicBezTo>
                    <a:pt x="3104" y="2374"/>
                    <a:pt x="3146" y="2263"/>
                    <a:pt x="3227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4" y="1005"/>
                  </a:lnTo>
                  <a:cubicBezTo>
                    <a:pt x="2731" y="989"/>
                    <a:pt x="2634" y="918"/>
                    <a:pt x="2582" y="816"/>
                  </a:cubicBezTo>
                  <a:lnTo>
                    <a:pt x="2276" y="196"/>
                  </a:lnTo>
                  <a:cubicBezTo>
                    <a:pt x="2212" y="66"/>
                    <a:pt x="2088" y="1"/>
                    <a:pt x="1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2044692" y="2606681"/>
              <a:ext cx="144283" cy="131347"/>
            </a:xfrm>
            <a:custGeom>
              <a:avLst/>
              <a:gdLst/>
              <a:ahLst/>
              <a:cxnLst/>
              <a:rect l="l" t="t" r="r" b="b"/>
              <a:pathLst>
                <a:path w="3929" h="3577" extrusionOk="0">
                  <a:moveTo>
                    <a:pt x="1965" y="1"/>
                  </a:moveTo>
                  <a:cubicBezTo>
                    <a:pt x="1841" y="1"/>
                    <a:pt x="1717" y="66"/>
                    <a:pt x="1653" y="196"/>
                  </a:cubicBezTo>
                  <a:lnTo>
                    <a:pt x="1346" y="816"/>
                  </a:lnTo>
                  <a:cubicBezTo>
                    <a:pt x="1296" y="918"/>
                    <a:pt x="1198" y="989"/>
                    <a:pt x="1086" y="1005"/>
                  </a:cubicBezTo>
                  <a:lnTo>
                    <a:pt x="406" y="1102"/>
                  </a:lnTo>
                  <a:cubicBezTo>
                    <a:pt x="119" y="1147"/>
                    <a:pt x="1" y="1501"/>
                    <a:pt x="211" y="1699"/>
                  </a:cubicBezTo>
                  <a:lnTo>
                    <a:pt x="702" y="2181"/>
                  </a:lnTo>
                  <a:cubicBezTo>
                    <a:pt x="784" y="2263"/>
                    <a:pt x="820" y="2374"/>
                    <a:pt x="805" y="2487"/>
                  </a:cubicBezTo>
                  <a:lnTo>
                    <a:pt x="687" y="3167"/>
                  </a:lnTo>
                  <a:cubicBezTo>
                    <a:pt x="646" y="3394"/>
                    <a:pt x="827" y="3576"/>
                    <a:pt x="1030" y="3576"/>
                  </a:cubicBezTo>
                  <a:cubicBezTo>
                    <a:pt x="1084" y="3576"/>
                    <a:pt x="1139" y="3563"/>
                    <a:pt x="1193" y="3535"/>
                  </a:cubicBezTo>
                  <a:lnTo>
                    <a:pt x="1801" y="3214"/>
                  </a:lnTo>
                  <a:cubicBezTo>
                    <a:pt x="1852" y="3188"/>
                    <a:pt x="1909" y="3175"/>
                    <a:pt x="1965" y="3175"/>
                  </a:cubicBezTo>
                  <a:cubicBezTo>
                    <a:pt x="2021" y="3175"/>
                    <a:pt x="2078" y="3188"/>
                    <a:pt x="2129" y="3214"/>
                  </a:cubicBezTo>
                  <a:lnTo>
                    <a:pt x="2738" y="3535"/>
                  </a:lnTo>
                  <a:cubicBezTo>
                    <a:pt x="2791" y="3563"/>
                    <a:pt x="2847" y="3576"/>
                    <a:pt x="2900" y="3576"/>
                  </a:cubicBezTo>
                  <a:cubicBezTo>
                    <a:pt x="3102" y="3576"/>
                    <a:pt x="3280" y="3394"/>
                    <a:pt x="3244" y="3167"/>
                  </a:cubicBezTo>
                  <a:lnTo>
                    <a:pt x="3126" y="2487"/>
                  </a:lnTo>
                  <a:cubicBezTo>
                    <a:pt x="3106" y="2374"/>
                    <a:pt x="3147" y="2263"/>
                    <a:pt x="3229" y="2181"/>
                  </a:cubicBezTo>
                  <a:lnTo>
                    <a:pt x="3720" y="1699"/>
                  </a:lnTo>
                  <a:cubicBezTo>
                    <a:pt x="3928" y="1501"/>
                    <a:pt x="3812" y="1147"/>
                    <a:pt x="3525" y="1102"/>
                  </a:cubicBezTo>
                  <a:lnTo>
                    <a:pt x="2845" y="1005"/>
                  </a:lnTo>
                  <a:cubicBezTo>
                    <a:pt x="2732" y="989"/>
                    <a:pt x="2635" y="918"/>
                    <a:pt x="2585" y="816"/>
                  </a:cubicBezTo>
                  <a:lnTo>
                    <a:pt x="2278" y="196"/>
                  </a:lnTo>
                  <a:cubicBezTo>
                    <a:pt x="2213" y="66"/>
                    <a:pt x="2089" y="1"/>
                    <a:pt x="1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260757" y="2606681"/>
              <a:ext cx="144099" cy="131347"/>
            </a:xfrm>
            <a:custGeom>
              <a:avLst/>
              <a:gdLst/>
              <a:ahLst/>
              <a:cxnLst/>
              <a:rect l="l" t="t" r="r" b="b"/>
              <a:pathLst>
                <a:path w="3924" h="3577" extrusionOk="0">
                  <a:moveTo>
                    <a:pt x="1960" y="1"/>
                  </a:moveTo>
                  <a:cubicBezTo>
                    <a:pt x="1835" y="1"/>
                    <a:pt x="1711" y="66"/>
                    <a:pt x="1647" y="196"/>
                  </a:cubicBezTo>
                  <a:lnTo>
                    <a:pt x="1340" y="816"/>
                  </a:lnTo>
                  <a:cubicBezTo>
                    <a:pt x="1290" y="918"/>
                    <a:pt x="1193" y="989"/>
                    <a:pt x="1080" y="1005"/>
                  </a:cubicBezTo>
                  <a:lnTo>
                    <a:pt x="400" y="1102"/>
                  </a:lnTo>
                  <a:cubicBezTo>
                    <a:pt x="113" y="1147"/>
                    <a:pt x="1" y="1501"/>
                    <a:pt x="205" y="1699"/>
                  </a:cubicBezTo>
                  <a:lnTo>
                    <a:pt x="696" y="2181"/>
                  </a:lnTo>
                  <a:cubicBezTo>
                    <a:pt x="778" y="2263"/>
                    <a:pt x="818" y="2374"/>
                    <a:pt x="799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2" y="3576"/>
                    <a:pt x="1138" y="3563"/>
                    <a:pt x="1193" y="3535"/>
                  </a:cubicBezTo>
                  <a:lnTo>
                    <a:pt x="1795" y="3214"/>
                  </a:lnTo>
                  <a:cubicBezTo>
                    <a:pt x="1847" y="3188"/>
                    <a:pt x="1903" y="3175"/>
                    <a:pt x="1960" y="3175"/>
                  </a:cubicBezTo>
                  <a:cubicBezTo>
                    <a:pt x="2016" y="3175"/>
                    <a:pt x="2072" y="3188"/>
                    <a:pt x="2123" y="3214"/>
                  </a:cubicBezTo>
                  <a:lnTo>
                    <a:pt x="2732" y="3535"/>
                  </a:lnTo>
                  <a:cubicBezTo>
                    <a:pt x="2785" y="3563"/>
                    <a:pt x="2841" y="3576"/>
                    <a:pt x="2894" y="3576"/>
                  </a:cubicBezTo>
                  <a:cubicBezTo>
                    <a:pt x="3098" y="3576"/>
                    <a:pt x="3278" y="3394"/>
                    <a:pt x="3237" y="3167"/>
                  </a:cubicBezTo>
                  <a:lnTo>
                    <a:pt x="3119" y="2487"/>
                  </a:lnTo>
                  <a:cubicBezTo>
                    <a:pt x="3105" y="2374"/>
                    <a:pt x="3140" y="2263"/>
                    <a:pt x="3223" y="2181"/>
                  </a:cubicBezTo>
                  <a:lnTo>
                    <a:pt x="3714" y="1699"/>
                  </a:lnTo>
                  <a:cubicBezTo>
                    <a:pt x="3923" y="1501"/>
                    <a:pt x="3806" y="1147"/>
                    <a:pt x="3518" y="1102"/>
                  </a:cubicBezTo>
                  <a:lnTo>
                    <a:pt x="2838" y="1005"/>
                  </a:lnTo>
                  <a:cubicBezTo>
                    <a:pt x="2727" y="989"/>
                    <a:pt x="2629" y="918"/>
                    <a:pt x="2578" y="816"/>
                  </a:cubicBezTo>
                  <a:lnTo>
                    <a:pt x="2276" y="196"/>
                  </a:lnTo>
                  <a:cubicBezTo>
                    <a:pt x="2210" y="66"/>
                    <a:pt x="2085" y="1"/>
                    <a:pt x="1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7" name="Google Shape;677;p36"/>
          <p:cNvSpPr/>
          <p:nvPr/>
        </p:nvSpPr>
        <p:spPr>
          <a:xfrm>
            <a:off x="1646325" y="1726150"/>
            <a:ext cx="576015" cy="38928"/>
          </a:xfrm>
          <a:custGeom>
            <a:avLst/>
            <a:gdLst/>
            <a:ahLst/>
            <a:cxnLst/>
            <a:rect l="l" t="t" r="r" b="b"/>
            <a:pathLst>
              <a:path w="21856" h="1295" extrusionOk="0">
                <a:moveTo>
                  <a:pt x="647" y="1"/>
                </a:moveTo>
                <a:cubicBezTo>
                  <a:pt x="286" y="1"/>
                  <a:pt x="0" y="286"/>
                  <a:pt x="0" y="648"/>
                </a:cubicBezTo>
                <a:cubicBezTo>
                  <a:pt x="0" y="1002"/>
                  <a:pt x="286" y="1294"/>
                  <a:pt x="647" y="1294"/>
                </a:cubicBezTo>
                <a:lnTo>
                  <a:pt x="21209" y="1294"/>
                </a:lnTo>
                <a:cubicBezTo>
                  <a:pt x="21570" y="1294"/>
                  <a:pt x="21855" y="1002"/>
                  <a:pt x="21855" y="648"/>
                </a:cubicBezTo>
                <a:cubicBezTo>
                  <a:pt x="21855" y="286"/>
                  <a:pt x="21570" y="1"/>
                  <a:pt x="2120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8" name="Google Shape;678;p36"/>
          <p:cNvSpPr/>
          <p:nvPr/>
        </p:nvSpPr>
        <p:spPr>
          <a:xfrm>
            <a:off x="1646325" y="1814558"/>
            <a:ext cx="576015" cy="38868"/>
          </a:xfrm>
          <a:custGeom>
            <a:avLst/>
            <a:gdLst/>
            <a:ahLst/>
            <a:cxnLst/>
            <a:rect l="l" t="t" r="r" b="b"/>
            <a:pathLst>
              <a:path w="21856" h="1293" extrusionOk="0">
                <a:moveTo>
                  <a:pt x="647" y="0"/>
                </a:moveTo>
                <a:cubicBezTo>
                  <a:pt x="286" y="0"/>
                  <a:pt x="0" y="291"/>
                  <a:pt x="0" y="646"/>
                </a:cubicBezTo>
                <a:cubicBezTo>
                  <a:pt x="0" y="1007"/>
                  <a:pt x="286" y="1292"/>
                  <a:pt x="647" y="1292"/>
                </a:cubicBezTo>
                <a:lnTo>
                  <a:pt x="21209" y="1292"/>
                </a:lnTo>
                <a:cubicBezTo>
                  <a:pt x="21570" y="1292"/>
                  <a:pt x="21855" y="1007"/>
                  <a:pt x="21855" y="646"/>
                </a:cubicBezTo>
                <a:cubicBezTo>
                  <a:pt x="21855" y="291"/>
                  <a:pt x="21570" y="0"/>
                  <a:pt x="2120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9" name="Google Shape;679;p36"/>
          <p:cNvSpPr/>
          <p:nvPr/>
        </p:nvSpPr>
        <p:spPr>
          <a:xfrm>
            <a:off x="1646325" y="1902726"/>
            <a:ext cx="481479" cy="38898"/>
          </a:xfrm>
          <a:custGeom>
            <a:avLst/>
            <a:gdLst/>
            <a:ahLst/>
            <a:cxnLst/>
            <a:rect l="l" t="t" r="r" b="b"/>
            <a:pathLst>
              <a:path w="18269" h="1294" extrusionOk="0">
                <a:moveTo>
                  <a:pt x="647" y="1"/>
                </a:moveTo>
                <a:cubicBezTo>
                  <a:pt x="286" y="1"/>
                  <a:pt x="0" y="293"/>
                  <a:pt x="0" y="647"/>
                </a:cubicBezTo>
                <a:cubicBezTo>
                  <a:pt x="0" y="1007"/>
                  <a:pt x="286" y="1294"/>
                  <a:pt x="647" y="1294"/>
                </a:cubicBezTo>
                <a:lnTo>
                  <a:pt x="17623" y="1294"/>
                </a:lnTo>
                <a:cubicBezTo>
                  <a:pt x="17978" y="1294"/>
                  <a:pt x="18269" y="1007"/>
                  <a:pt x="18269" y="647"/>
                </a:cubicBezTo>
                <a:cubicBezTo>
                  <a:pt x="18269" y="293"/>
                  <a:pt x="17978" y="1"/>
                  <a:pt x="1762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80" name="Google Shape;680;p36"/>
          <p:cNvGrpSpPr/>
          <p:nvPr/>
        </p:nvGrpSpPr>
        <p:grpSpPr>
          <a:xfrm>
            <a:off x="1884725" y="2724775"/>
            <a:ext cx="1355700" cy="262500"/>
            <a:chOff x="1884725" y="2724775"/>
            <a:chExt cx="1355700" cy="262500"/>
          </a:xfrm>
        </p:grpSpPr>
        <p:sp>
          <p:nvSpPr>
            <p:cNvPr id="681" name="Google Shape;681;p36"/>
            <p:cNvSpPr/>
            <p:nvPr/>
          </p:nvSpPr>
          <p:spPr>
            <a:xfrm>
              <a:off x="1884725" y="2724775"/>
              <a:ext cx="1355700" cy="262500"/>
            </a:xfrm>
            <a:prstGeom prst="roundRect">
              <a:avLst>
                <a:gd name="adj" fmla="val 236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2176700" y="2836550"/>
              <a:ext cx="964615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2176700" y="2836550"/>
              <a:ext cx="463839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983825" y="2792040"/>
              <a:ext cx="133214" cy="127937"/>
            </a:xfrm>
            <a:custGeom>
              <a:avLst/>
              <a:gdLst/>
              <a:ahLst/>
              <a:cxnLst/>
              <a:rect l="l" t="t" r="r" b="b"/>
              <a:pathLst>
                <a:path w="9517" h="9140" extrusionOk="0">
                  <a:moveTo>
                    <a:pt x="2167" y="1"/>
                  </a:moveTo>
                  <a:lnTo>
                    <a:pt x="2167" y="4844"/>
                  </a:lnTo>
                  <a:lnTo>
                    <a:pt x="0" y="4844"/>
                  </a:lnTo>
                  <a:lnTo>
                    <a:pt x="2167" y="6803"/>
                  </a:lnTo>
                  <a:lnTo>
                    <a:pt x="4761" y="9139"/>
                  </a:lnTo>
                  <a:lnTo>
                    <a:pt x="9517" y="4844"/>
                  </a:lnTo>
                  <a:lnTo>
                    <a:pt x="7348" y="4844"/>
                  </a:lnTo>
                  <a:lnTo>
                    <a:pt x="7348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1251920" y="3452543"/>
            <a:ext cx="694832" cy="494692"/>
            <a:chOff x="3336290" y="764021"/>
            <a:chExt cx="810300" cy="576900"/>
          </a:xfrm>
        </p:grpSpPr>
        <p:sp>
          <p:nvSpPr>
            <p:cNvPr id="686" name="Google Shape;686;p36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9" name="Google Shape;689;p36"/>
          <p:cNvGrpSpPr/>
          <p:nvPr/>
        </p:nvGrpSpPr>
        <p:grpSpPr>
          <a:xfrm>
            <a:off x="2895002" y="3452544"/>
            <a:ext cx="767672" cy="251306"/>
            <a:chOff x="6394925" y="2541508"/>
            <a:chExt cx="736800" cy="241200"/>
          </a:xfrm>
        </p:grpSpPr>
        <p:sp>
          <p:nvSpPr>
            <p:cNvPr id="690" name="Google Shape;690;p36"/>
            <p:cNvSpPr/>
            <p:nvPr/>
          </p:nvSpPr>
          <p:spPr>
            <a:xfrm rot="-5400000">
              <a:off x="6642725" y="2293708"/>
              <a:ext cx="241200" cy="736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36"/>
            <p:cNvSpPr/>
            <p:nvPr/>
          </p:nvSpPr>
          <p:spPr>
            <a:xfrm rot="-5400000">
              <a:off x="6465199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36"/>
            <p:cNvSpPr/>
            <p:nvPr/>
          </p:nvSpPr>
          <p:spPr>
            <a:xfrm rot="-5400000">
              <a:off x="6686966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6"/>
            <p:cNvSpPr/>
            <p:nvPr/>
          </p:nvSpPr>
          <p:spPr>
            <a:xfrm rot="-5400000">
              <a:off x="6908732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94" name="Google Shape;694;p36"/>
          <p:cNvSpPr/>
          <p:nvPr/>
        </p:nvSpPr>
        <p:spPr>
          <a:xfrm>
            <a:off x="3333299" y="1699552"/>
            <a:ext cx="440861" cy="441047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5" name="Google Shape;695;p36"/>
          <p:cNvSpPr/>
          <p:nvPr/>
        </p:nvSpPr>
        <p:spPr>
          <a:xfrm>
            <a:off x="3435392" y="1812376"/>
            <a:ext cx="236675" cy="215400"/>
          </a:xfrm>
          <a:custGeom>
            <a:avLst/>
            <a:gdLst/>
            <a:ahLst/>
            <a:cxnLst/>
            <a:rect l="l" t="t" r="r" b="b"/>
            <a:pathLst>
              <a:path w="9467" h="8616" extrusionOk="0">
                <a:moveTo>
                  <a:pt x="4733" y="1"/>
                </a:moveTo>
                <a:cubicBezTo>
                  <a:pt x="4606" y="1"/>
                  <a:pt x="4480" y="48"/>
                  <a:pt x="4383" y="142"/>
                </a:cubicBezTo>
                <a:lnTo>
                  <a:pt x="210" y="4131"/>
                </a:lnTo>
                <a:cubicBezTo>
                  <a:pt x="10" y="4325"/>
                  <a:pt x="0" y="4648"/>
                  <a:pt x="194" y="4847"/>
                </a:cubicBezTo>
                <a:cubicBezTo>
                  <a:pt x="295" y="4952"/>
                  <a:pt x="429" y="5005"/>
                  <a:pt x="564" y="5005"/>
                </a:cubicBezTo>
                <a:cubicBezTo>
                  <a:pt x="690" y="5005"/>
                  <a:pt x="817" y="4959"/>
                  <a:pt x="916" y="4867"/>
                </a:cubicBezTo>
                <a:lnTo>
                  <a:pt x="4730" y="1211"/>
                </a:lnTo>
                <a:lnTo>
                  <a:pt x="8551" y="4867"/>
                </a:lnTo>
                <a:cubicBezTo>
                  <a:pt x="8648" y="4959"/>
                  <a:pt x="8776" y="5005"/>
                  <a:pt x="8903" y="5005"/>
                </a:cubicBezTo>
                <a:cubicBezTo>
                  <a:pt x="9037" y="5005"/>
                  <a:pt x="9170" y="4955"/>
                  <a:pt x="9271" y="4847"/>
                </a:cubicBezTo>
                <a:cubicBezTo>
                  <a:pt x="9467" y="4648"/>
                  <a:pt x="9456" y="4325"/>
                  <a:pt x="9257" y="4131"/>
                </a:cubicBezTo>
                <a:lnTo>
                  <a:pt x="5084" y="142"/>
                </a:lnTo>
                <a:cubicBezTo>
                  <a:pt x="4986" y="48"/>
                  <a:pt x="4860" y="1"/>
                  <a:pt x="4733" y="1"/>
                </a:cubicBezTo>
                <a:close/>
                <a:moveTo>
                  <a:pt x="4730" y="2203"/>
                </a:moveTo>
                <a:lnTo>
                  <a:pt x="1355" y="5434"/>
                </a:lnTo>
                <a:lnTo>
                  <a:pt x="1355" y="8616"/>
                </a:lnTo>
                <a:lnTo>
                  <a:pt x="3928" y="8616"/>
                </a:lnTo>
                <a:lnTo>
                  <a:pt x="3928" y="6529"/>
                </a:lnTo>
                <a:lnTo>
                  <a:pt x="5539" y="6529"/>
                </a:lnTo>
                <a:lnTo>
                  <a:pt x="5539" y="8616"/>
                </a:lnTo>
                <a:lnTo>
                  <a:pt x="8106" y="8616"/>
                </a:lnTo>
                <a:lnTo>
                  <a:pt x="8106" y="5434"/>
                </a:lnTo>
                <a:lnTo>
                  <a:pt x="4730" y="220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36"/>
          <p:cNvSpPr/>
          <p:nvPr/>
        </p:nvSpPr>
        <p:spPr>
          <a:xfrm>
            <a:off x="3118883" y="1853125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7" name="Google Shape;697;p36"/>
          <p:cNvSpPr/>
          <p:nvPr/>
        </p:nvSpPr>
        <p:spPr>
          <a:xfrm>
            <a:off x="2904474" y="1853125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8" name="Google Shape;698;p36">
            <a:hlinkClick r:id="rId1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9" name="Google Shape;699;p36">
            <a:hlinkClick r:id="rId1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0" name="Google Shape;700;p36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1" name="Google Shape;701;p3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2133</Words>
  <Application>WPS Presentation</Application>
  <PresentationFormat>On-screen Show (16:9)</PresentationFormat>
  <Paragraphs>170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SimSun</vt:lpstr>
      <vt:lpstr>Wingdings</vt:lpstr>
      <vt:lpstr>Arial</vt:lpstr>
      <vt:lpstr>Oswald</vt:lpstr>
      <vt:lpstr>Fira Code</vt:lpstr>
      <vt:lpstr>Fira Code Light</vt:lpstr>
      <vt:lpstr>Anaheim</vt:lpstr>
      <vt:lpstr>Segoe Print</vt:lpstr>
      <vt:lpstr>Roboto Condensed Light</vt:lpstr>
      <vt:lpstr>Bebas Neue</vt:lpstr>
      <vt:lpstr>Fira Code</vt:lpstr>
      <vt:lpstr>Times New Roman</vt:lpstr>
      <vt:lpstr>Oswald</vt:lpstr>
      <vt:lpstr>Tw Cen MT</vt:lpstr>
      <vt:lpstr>Calibri</vt:lpstr>
      <vt:lpstr>Microsoft YaHei</vt:lpstr>
      <vt:lpstr>Arial Unicode MS</vt:lpstr>
      <vt:lpstr>How to Code Workshop by Slidesgo</vt:lpstr>
      <vt:lpstr>VIRTUAL BUDDY APPS : CHAT MANAGEMENT SYSTEM FOR UITM STAFF USING PROGRESSIVE WEB APPLICATION</vt:lpstr>
      <vt:lpstr>PROBLEM STATEMENT</vt:lpstr>
      <vt:lpstr>AIM AND OBJECTIVE</vt:lpstr>
      <vt:lpstr>SCOPE</vt:lpstr>
      <vt:lpstr>SIGNIFICANCE</vt:lpstr>
      <vt:lpstr>LITERATURE REVIEW</vt:lpstr>
      <vt:lpstr>PowerPoint 演示文稿</vt:lpstr>
      <vt:lpstr>COMPARISON OF SIMILAR SYSTEM</vt:lpstr>
      <vt:lpstr>METHODOLOGY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BUDDY APPS : CHAT MANAGEMENT SYSTEM FOR UITM STAFF USING PROGRESSIVE WEB APPLICATION</dc:title>
  <dc:creator>EsDe4th</dc:creator>
  <cp:lastModifiedBy>EsDe4th</cp:lastModifiedBy>
  <cp:revision>7</cp:revision>
  <dcterms:created xsi:type="dcterms:W3CDTF">2022-02-02T23:45:10Z</dcterms:created>
  <dcterms:modified xsi:type="dcterms:W3CDTF">2022-02-02T23:46:35Z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3257BF4FBC90446F8EF7F744D5427FE2</vt:lpwstr>
  </property>
  <property fmtid="{D5CDD505-2E9C-101B-9397-08002B2CF9AE}" pid="3" name="KSOProductBuildVer">
    <vt:lpwstr>1033-11.2.0.10463</vt:lpwstr>
  </property>
</Properties>
</file>