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26"/>
  </p:notesMasterIdLst>
  <p:sldIdLst>
    <p:sldId id="289" r:id="rId2"/>
    <p:sldId id="384" r:id="rId3"/>
    <p:sldId id="387" r:id="rId4"/>
    <p:sldId id="390" r:id="rId5"/>
    <p:sldId id="391" r:id="rId6"/>
    <p:sldId id="392" r:id="rId7"/>
    <p:sldId id="393" r:id="rId8"/>
    <p:sldId id="394" r:id="rId9"/>
    <p:sldId id="407" r:id="rId10"/>
    <p:sldId id="395" r:id="rId11"/>
    <p:sldId id="396" r:id="rId12"/>
    <p:sldId id="397" r:id="rId13"/>
    <p:sldId id="398" r:id="rId14"/>
    <p:sldId id="408" r:id="rId15"/>
    <p:sldId id="399" r:id="rId16"/>
    <p:sldId id="400" r:id="rId17"/>
    <p:sldId id="401" r:id="rId18"/>
    <p:sldId id="402" r:id="rId19"/>
    <p:sldId id="344" r:id="rId20"/>
    <p:sldId id="403" r:id="rId21"/>
    <p:sldId id="406" r:id="rId22"/>
    <p:sldId id="404" r:id="rId23"/>
    <p:sldId id="26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808080"/>
    <a:srgbClr val="0066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94625" autoAdjust="0"/>
  </p:normalViewPr>
  <p:slideViewPr>
    <p:cSldViewPr>
      <p:cViewPr varScale="1">
        <p:scale>
          <a:sx n="81" d="100"/>
          <a:sy n="81" d="100"/>
        </p:scale>
        <p:origin x="37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27A9FAF-1C24-451A-AE2F-4DB899FF3FB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MY"/>
          </a:p>
        </p:txBody>
      </p:sp>
      <p:sp>
        <p:nvSpPr>
          <p:cNvPr id="43011" name="Rectangle 3">
            <a:extLst>
              <a:ext uri="{FF2B5EF4-FFF2-40B4-BE49-F238E27FC236}">
                <a16:creationId xmlns:a16="http://schemas.microsoft.com/office/drawing/2014/main" id="{3AD4EA2D-FA1A-43B2-AC33-6B3598D2934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71D1BF69-E9FB-4989-8DD9-5571410C5D8A}" type="datetimeFigureOut">
              <a:rPr lang="en-MY"/>
              <a:pPr>
                <a:defRPr/>
              </a:pPr>
              <a:t>13/10/2021</a:t>
            </a:fld>
            <a:endParaRPr lang="en-MY"/>
          </a:p>
        </p:txBody>
      </p:sp>
      <p:sp>
        <p:nvSpPr>
          <p:cNvPr id="34820" name="Rectangle 4">
            <a:extLst>
              <a:ext uri="{FF2B5EF4-FFF2-40B4-BE49-F238E27FC236}">
                <a16:creationId xmlns:a16="http://schemas.microsoft.com/office/drawing/2014/main" id="{9E811D4E-FF7E-4215-96B8-08236FB00D2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0BA51D01-327D-4674-AD07-F034124307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noProof="0"/>
              <a:t>Click to edit Master text styles</a:t>
            </a:r>
          </a:p>
          <a:p>
            <a:pPr lvl="1"/>
            <a:r>
              <a:rPr lang="en-MY" noProof="0"/>
              <a:t>Second level</a:t>
            </a:r>
          </a:p>
          <a:p>
            <a:pPr lvl="2"/>
            <a:r>
              <a:rPr lang="en-MY" noProof="0"/>
              <a:t>Third level</a:t>
            </a:r>
          </a:p>
          <a:p>
            <a:pPr lvl="3"/>
            <a:r>
              <a:rPr lang="en-MY" noProof="0"/>
              <a:t>Fourth level</a:t>
            </a:r>
          </a:p>
          <a:p>
            <a:pPr lvl="4"/>
            <a:r>
              <a:rPr lang="en-MY" noProof="0"/>
              <a:t>Fifth level</a:t>
            </a:r>
          </a:p>
        </p:txBody>
      </p:sp>
      <p:sp>
        <p:nvSpPr>
          <p:cNvPr id="43014" name="Rectangle 6">
            <a:extLst>
              <a:ext uri="{FF2B5EF4-FFF2-40B4-BE49-F238E27FC236}">
                <a16:creationId xmlns:a16="http://schemas.microsoft.com/office/drawing/2014/main" id="{5BEF1075-78D1-4052-AC1A-1C6A080043A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MY"/>
          </a:p>
        </p:txBody>
      </p:sp>
      <p:sp>
        <p:nvSpPr>
          <p:cNvPr id="43015" name="Rectangle 7">
            <a:extLst>
              <a:ext uri="{FF2B5EF4-FFF2-40B4-BE49-F238E27FC236}">
                <a16:creationId xmlns:a16="http://schemas.microsoft.com/office/drawing/2014/main" id="{BA0E56AF-E50D-4DD8-8AB2-802206E517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1F0D6F1-09CD-447D-AD80-79F0199E4B01}" type="slidenum">
              <a:rPr lang="en-MY" altLang="en-US"/>
              <a:pPr/>
              <a:t>‹#›</a:t>
            </a:fld>
            <a:endParaRPr lang="en-MY"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E153AC8-0A3F-4DCC-8A9E-CC4841DACCD7}"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2B7A8ABF-3CF2-4E36-9028-0CAD93C87AA2}" type="slidenum">
              <a:rPr lang="en-US" altLang="en-US" smtClean="0"/>
              <a:pPr/>
              <a:t>‹#›</a:t>
            </a:fld>
            <a:endParaRPr lang="en-US" altLang="en-US"/>
          </a:p>
        </p:txBody>
      </p:sp>
    </p:spTree>
    <p:extLst>
      <p:ext uri="{BB962C8B-B14F-4D97-AF65-F5344CB8AC3E}">
        <p14:creationId xmlns:p14="http://schemas.microsoft.com/office/powerpoint/2010/main" val="10554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0E83B77-3C92-4FEA-88F6-43890AF422A8}"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428660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9C7C8DA-1977-466A-9B44-50B2D82A35BB}"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946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D0CD147-56FA-4F1E-A1B6-3000F613F836}"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2755392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CF68710-8DC0-46A9-9B60-D32BC633793F}"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792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0705E4D-D1C1-4B1B-BD98-B75E8104A237}"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381543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AB88CE9-D257-4AD8-AB54-D9B485B444D0}"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168159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C602CD6-C9F3-4F4A-B91A-E9C804DCD2F8}"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415811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C11B712-73EF-4274-9176-545B7FA0E41B}"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D6A268DC-A0BC-425D-B22D-BAFEA7E3EB5B}" type="slidenum">
              <a:rPr lang="en-US" altLang="en-US" smtClean="0"/>
              <a:pPr/>
              <a:t>‹#›</a:t>
            </a:fld>
            <a:endParaRPr lang="en-US" altLang="en-US"/>
          </a:p>
        </p:txBody>
      </p:sp>
    </p:spTree>
    <p:extLst>
      <p:ext uri="{BB962C8B-B14F-4D97-AF65-F5344CB8AC3E}">
        <p14:creationId xmlns:p14="http://schemas.microsoft.com/office/powerpoint/2010/main" val="378048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D29AF9C-A512-4DD7-A805-1572344716E5}" type="datetime1">
              <a:rPr lang="en-US" smtClean="0"/>
              <a:t>10/13/2021</a:t>
            </a:fld>
            <a:endParaRPr lang="en-US"/>
          </a:p>
        </p:txBody>
      </p:sp>
      <p:sp>
        <p:nvSpPr>
          <p:cNvPr id="5" name="Footer Placeholder 4"/>
          <p:cNvSpPr>
            <a:spLocks noGrp="1"/>
          </p:cNvSpPr>
          <p:nvPr>
            <p:ph type="ftr" sz="quarter" idx="11"/>
          </p:nvPr>
        </p:nvSpPr>
        <p:spPr/>
        <p:txBody>
          <a:bodyPr/>
          <a:lstStyle/>
          <a:p>
            <a:pPr>
              <a:defRPr/>
            </a:pPr>
            <a:r>
              <a:rPr lang="sv-SE"/>
              <a:t>Mohammad Bakri Bin Che Haron</a:t>
            </a:r>
            <a:endParaRPr lang="en-US"/>
          </a:p>
        </p:txBody>
      </p:sp>
      <p:sp>
        <p:nvSpPr>
          <p:cNvPr id="6" name="Slide Number Placeholder 5"/>
          <p:cNvSpPr>
            <a:spLocks noGrp="1"/>
          </p:cNvSpPr>
          <p:nvPr>
            <p:ph type="sldNum" sz="quarter" idx="12"/>
          </p:nvPr>
        </p:nvSpPr>
        <p:spPr/>
        <p:txBody>
          <a:bodyPr/>
          <a:lstStyle/>
          <a:p>
            <a:fld id="{C7A2B46F-36E8-49B0-B30F-D7E9ADF9145E}" type="slidenum">
              <a:rPr lang="en-US" altLang="en-US" smtClean="0"/>
              <a:pPr/>
              <a:t>‹#›</a:t>
            </a:fld>
            <a:endParaRPr lang="en-US" altLang="en-US"/>
          </a:p>
        </p:txBody>
      </p:sp>
    </p:spTree>
    <p:extLst>
      <p:ext uri="{BB962C8B-B14F-4D97-AF65-F5344CB8AC3E}">
        <p14:creationId xmlns:p14="http://schemas.microsoft.com/office/powerpoint/2010/main" val="212946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BF4EF7F-DEB6-4E94-9A44-9501D783B79D}" type="datetime1">
              <a:rPr lang="en-US" smtClean="0"/>
              <a:t>10/13/2021</a:t>
            </a:fld>
            <a:endParaRPr lang="en-US"/>
          </a:p>
        </p:txBody>
      </p:sp>
      <p:sp>
        <p:nvSpPr>
          <p:cNvPr id="6" name="Footer Placeholder 5"/>
          <p:cNvSpPr>
            <a:spLocks noGrp="1"/>
          </p:cNvSpPr>
          <p:nvPr>
            <p:ph type="ftr" sz="quarter" idx="11"/>
          </p:nvPr>
        </p:nvSpPr>
        <p:spPr/>
        <p:txBody>
          <a:bodyPr/>
          <a:lstStyle/>
          <a:p>
            <a:pPr>
              <a:defRPr/>
            </a:pPr>
            <a:r>
              <a:rPr lang="sv-SE"/>
              <a:t>Mohammad Bakri Bin Che Haron</a:t>
            </a:r>
            <a:endParaRPr lang="en-US"/>
          </a:p>
        </p:txBody>
      </p:sp>
      <p:sp>
        <p:nvSpPr>
          <p:cNvPr id="7" name="Slide Number Placeholder 6"/>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419821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7FF90BC-5ACA-4458-9437-C80014A79086}" type="datetime1">
              <a:rPr lang="en-US" smtClean="0"/>
              <a:t>10/13/2021</a:t>
            </a:fld>
            <a:endParaRPr lang="en-US"/>
          </a:p>
        </p:txBody>
      </p:sp>
      <p:sp>
        <p:nvSpPr>
          <p:cNvPr id="8" name="Footer Placeholder 7"/>
          <p:cNvSpPr>
            <a:spLocks noGrp="1"/>
          </p:cNvSpPr>
          <p:nvPr>
            <p:ph type="ftr" sz="quarter" idx="11"/>
          </p:nvPr>
        </p:nvSpPr>
        <p:spPr/>
        <p:txBody>
          <a:bodyPr/>
          <a:lstStyle/>
          <a:p>
            <a:pPr>
              <a:defRPr/>
            </a:pPr>
            <a:r>
              <a:rPr lang="sv-SE"/>
              <a:t>Mohammad Bakri Bin Che Haron</a:t>
            </a:r>
            <a:endParaRPr lang="en-US"/>
          </a:p>
        </p:txBody>
      </p:sp>
      <p:sp>
        <p:nvSpPr>
          <p:cNvPr id="9" name="Slide Number Placeholder 8"/>
          <p:cNvSpPr>
            <a:spLocks noGrp="1"/>
          </p:cNvSpPr>
          <p:nvPr>
            <p:ph type="sldNum" sz="quarter" idx="12"/>
          </p:nvPr>
        </p:nvSpPr>
        <p:spPr/>
        <p:txBody>
          <a:bodyPr/>
          <a:lstStyle/>
          <a:p>
            <a:fld id="{E2DA4B64-A5B2-4BBE-98AF-292D71232DE5}" type="slidenum">
              <a:rPr lang="en-US" altLang="en-US" smtClean="0"/>
              <a:pPr/>
              <a:t>‹#›</a:t>
            </a:fld>
            <a:endParaRPr lang="en-US" altLang="en-US"/>
          </a:p>
        </p:txBody>
      </p:sp>
    </p:spTree>
    <p:extLst>
      <p:ext uri="{BB962C8B-B14F-4D97-AF65-F5344CB8AC3E}">
        <p14:creationId xmlns:p14="http://schemas.microsoft.com/office/powerpoint/2010/main" val="68498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ECAAD911-7EE1-4AAB-A528-09EB33DCB4C9}" type="datetime1">
              <a:rPr lang="en-US" smtClean="0"/>
              <a:t>10/13/2021</a:t>
            </a:fld>
            <a:endParaRPr lang="en-US"/>
          </a:p>
        </p:txBody>
      </p:sp>
      <p:sp>
        <p:nvSpPr>
          <p:cNvPr id="4" name="Footer Placeholder 3"/>
          <p:cNvSpPr>
            <a:spLocks noGrp="1"/>
          </p:cNvSpPr>
          <p:nvPr>
            <p:ph type="ftr" sz="quarter" idx="11"/>
          </p:nvPr>
        </p:nvSpPr>
        <p:spPr/>
        <p:txBody>
          <a:bodyPr/>
          <a:lstStyle/>
          <a:p>
            <a:pPr>
              <a:defRPr/>
            </a:pPr>
            <a:r>
              <a:rPr lang="sv-SE"/>
              <a:t>Mohammad Bakri Bin Che Haron</a:t>
            </a:r>
            <a:endParaRPr lang="en-US"/>
          </a:p>
        </p:txBody>
      </p:sp>
      <p:sp>
        <p:nvSpPr>
          <p:cNvPr id="5" name="Slide Number Placeholder 4"/>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404498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E3EDDEC-2AD0-48FE-B1DF-A1747B0F3CBE}" type="datetime1">
              <a:rPr lang="en-US" smtClean="0"/>
              <a:t>10/13/2021</a:t>
            </a:fld>
            <a:endParaRPr lang="en-US"/>
          </a:p>
        </p:txBody>
      </p:sp>
      <p:sp>
        <p:nvSpPr>
          <p:cNvPr id="3" name="Footer Placeholder 2"/>
          <p:cNvSpPr>
            <a:spLocks noGrp="1"/>
          </p:cNvSpPr>
          <p:nvPr>
            <p:ph type="ftr" sz="quarter" idx="11"/>
          </p:nvPr>
        </p:nvSpPr>
        <p:spPr/>
        <p:txBody>
          <a:bodyPr/>
          <a:lstStyle/>
          <a:p>
            <a:pPr>
              <a:defRPr/>
            </a:pPr>
            <a:r>
              <a:rPr lang="sv-SE"/>
              <a:t>Mohammad Bakri Bin Che Haron</a:t>
            </a:r>
            <a:endParaRPr lang="en-US"/>
          </a:p>
        </p:txBody>
      </p:sp>
      <p:sp>
        <p:nvSpPr>
          <p:cNvPr id="4" name="Slide Number Placeholder 3"/>
          <p:cNvSpPr>
            <a:spLocks noGrp="1"/>
          </p:cNvSpPr>
          <p:nvPr>
            <p:ph type="sldNum" sz="quarter" idx="12"/>
          </p:nvPr>
        </p:nvSpPr>
        <p:spPr/>
        <p:txBody>
          <a:body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341832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1975F2A-B25D-487B-9F7F-611C76C85218}" type="datetime1">
              <a:rPr lang="en-US" smtClean="0"/>
              <a:t>10/13/2021</a:t>
            </a:fld>
            <a:endParaRPr lang="en-US"/>
          </a:p>
        </p:txBody>
      </p:sp>
      <p:sp>
        <p:nvSpPr>
          <p:cNvPr id="6" name="Footer Placeholder 5"/>
          <p:cNvSpPr>
            <a:spLocks noGrp="1"/>
          </p:cNvSpPr>
          <p:nvPr>
            <p:ph type="ftr" sz="quarter" idx="11"/>
          </p:nvPr>
        </p:nvSpPr>
        <p:spPr/>
        <p:txBody>
          <a:bodyPr/>
          <a:lstStyle/>
          <a:p>
            <a:pPr>
              <a:defRPr/>
            </a:pPr>
            <a:r>
              <a:rPr lang="sv-SE"/>
              <a:t>Mohammad Bakri Bin Che Haron</a:t>
            </a:r>
            <a:endParaRPr lang="en-US"/>
          </a:p>
        </p:txBody>
      </p:sp>
      <p:sp>
        <p:nvSpPr>
          <p:cNvPr id="7" name="Slide Number Placeholder 6"/>
          <p:cNvSpPr>
            <a:spLocks noGrp="1"/>
          </p:cNvSpPr>
          <p:nvPr>
            <p:ph type="sldNum" sz="quarter" idx="12"/>
          </p:nvPr>
        </p:nvSpPr>
        <p:spPr/>
        <p:txBody>
          <a:bodyPr/>
          <a:lstStyle/>
          <a:p>
            <a:fld id="{FFE719DF-7AE7-461D-97B7-485F578D3EBA}" type="slidenum">
              <a:rPr lang="en-US" altLang="en-US" smtClean="0"/>
              <a:pPr/>
              <a:t>‹#›</a:t>
            </a:fld>
            <a:endParaRPr lang="en-US" altLang="en-US"/>
          </a:p>
        </p:txBody>
      </p:sp>
    </p:spTree>
    <p:extLst>
      <p:ext uri="{BB962C8B-B14F-4D97-AF65-F5344CB8AC3E}">
        <p14:creationId xmlns:p14="http://schemas.microsoft.com/office/powerpoint/2010/main" val="214527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DE1F935-0795-4765-906F-A4B8871E3B2E}" type="datetime1">
              <a:rPr lang="en-US" smtClean="0"/>
              <a:t>10/13/2021</a:t>
            </a:fld>
            <a:endParaRPr lang="en-US"/>
          </a:p>
        </p:txBody>
      </p:sp>
      <p:sp>
        <p:nvSpPr>
          <p:cNvPr id="6" name="Footer Placeholder 5"/>
          <p:cNvSpPr>
            <a:spLocks noGrp="1"/>
          </p:cNvSpPr>
          <p:nvPr>
            <p:ph type="ftr" sz="quarter" idx="11"/>
          </p:nvPr>
        </p:nvSpPr>
        <p:spPr/>
        <p:txBody>
          <a:bodyPr/>
          <a:lstStyle/>
          <a:p>
            <a:pPr>
              <a:defRPr/>
            </a:pPr>
            <a:r>
              <a:rPr lang="sv-SE"/>
              <a:t>Mohammad Bakri Bin Che Haron</a:t>
            </a:r>
            <a:endParaRPr lang="en-US"/>
          </a:p>
        </p:txBody>
      </p:sp>
      <p:sp>
        <p:nvSpPr>
          <p:cNvPr id="7" name="Slide Number Placeholder 6"/>
          <p:cNvSpPr>
            <a:spLocks noGrp="1"/>
          </p:cNvSpPr>
          <p:nvPr>
            <p:ph type="sldNum" sz="quarter" idx="12"/>
          </p:nvPr>
        </p:nvSpPr>
        <p:spPr/>
        <p:txBody>
          <a:bodyPr/>
          <a:lstStyle/>
          <a:p>
            <a:fld id="{7E2147C4-54EA-409D-911D-C37ED1CF4E33}" type="slidenum">
              <a:rPr lang="en-US" altLang="en-US" smtClean="0"/>
              <a:pPr/>
              <a:t>‹#›</a:t>
            </a:fld>
            <a:endParaRPr lang="en-US" altLang="en-US"/>
          </a:p>
        </p:txBody>
      </p:sp>
    </p:spTree>
    <p:extLst>
      <p:ext uri="{BB962C8B-B14F-4D97-AF65-F5344CB8AC3E}">
        <p14:creationId xmlns:p14="http://schemas.microsoft.com/office/powerpoint/2010/main" val="245051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88D9E6F-D65E-4543-A992-B1FE69374614}" type="datetime1">
              <a:rPr lang="en-US" smtClean="0"/>
              <a:t>10/13/2021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sv-SE"/>
              <a:t>Mohammad Bakri Bin Che Haron</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C536006-B8AA-473F-848C-B13574F574DA}" type="slidenum">
              <a:rPr lang="en-US" altLang="en-US" smtClean="0"/>
              <a:pPr/>
              <a:t>‹#›</a:t>
            </a:fld>
            <a:endParaRPr lang="en-US" altLang="en-US"/>
          </a:p>
        </p:txBody>
      </p:sp>
    </p:spTree>
    <p:extLst>
      <p:ext uri="{BB962C8B-B14F-4D97-AF65-F5344CB8AC3E}">
        <p14:creationId xmlns:p14="http://schemas.microsoft.com/office/powerpoint/2010/main" val="2788218635"/>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9A2C136-A5FE-4671-83F1-A7B0631CCD12}"/>
              </a:ext>
            </a:extLst>
          </p:cNvPr>
          <p:cNvSpPr>
            <a:spLocks noGrp="1" noChangeArrowheads="1"/>
          </p:cNvSpPr>
          <p:nvPr>
            <p:ph type="subTitle" idx="1"/>
          </p:nvPr>
        </p:nvSpPr>
        <p:spPr>
          <a:xfrm>
            <a:off x="2424113" y="2492376"/>
            <a:ext cx="7772400" cy="2232025"/>
          </a:xfrm>
        </p:spPr>
        <p:txBody>
          <a:bodyPr/>
          <a:lstStyle/>
          <a:p>
            <a:r>
              <a:rPr lang="en-US" altLang="en-US" b="1" dirty="0">
                <a:latin typeface="Lucida Sans Unicode" panose="020B0602030504020204" pitchFamily="34" charset="0"/>
              </a:rPr>
              <a:t>WEEK 1</a:t>
            </a:r>
          </a:p>
          <a:p>
            <a:endParaRPr lang="en-US" altLang="en-US" sz="3200" b="1" dirty="0">
              <a:latin typeface="Lucida Sans Unicode" panose="020B0602030504020204" pitchFamily="34" charset="0"/>
            </a:endParaRPr>
          </a:p>
          <a:p>
            <a:r>
              <a:rPr lang="en-US" altLang="en-US" sz="3200" b="1" dirty="0">
                <a:solidFill>
                  <a:schemeClr val="accent2"/>
                </a:solidFill>
                <a:latin typeface="Lucida Sans Unicode" panose="020B0602030504020204" pitchFamily="34" charset="0"/>
              </a:rPr>
              <a:t>Mobile Application Architecture</a:t>
            </a:r>
          </a:p>
          <a:p>
            <a:endParaRPr lang="en-US" altLang="en-US" sz="2300" b="1" dirty="0">
              <a:solidFill>
                <a:schemeClr val="accent2"/>
              </a:solidFill>
              <a:latin typeface="Lucida Sans Unicode" panose="020B0602030504020204" pitchFamily="34" charset="0"/>
            </a:endParaRPr>
          </a:p>
        </p:txBody>
      </p:sp>
      <p:sp>
        <p:nvSpPr>
          <p:cNvPr id="2" name="Footer Placeholder 1">
            <a:extLst>
              <a:ext uri="{FF2B5EF4-FFF2-40B4-BE49-F238E27FC236}">
                <a16:creationId xmlns:a16="http://schemas.microsoft.com/office/drawing/2014/main" id="{6E082AE4-393F-44BE-8A81-A9F56DE73193}"/>
              </a:ext>
            </a:extLst>
          </p:cNvPr>
          <p:cNvSpPr>
            <a:spLocks noGrp="1"/>
          </p:cNvSpPr>
          <p:nvPr>
            <p:ph type="ftr" sz="quarter" idx="11"/>
          </p:nvPr>
        </p:nvSpPr>
        <p:spPr/>
        <p:txBody>
          <a:bodyPr/>
          <a:lstStyle/>
          <a:p>
            <a:pPr>
              <a:defRPr/>
            </a:pPr>
            <a:r>
              <a:rPr lang="sv-SE"/>
              <a:t>Mohammad Bakri Bin Che Haron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A2A0-1B11-46B1-AFB1-BCB10627FB0A}"/>
              </a:ext>
            </a:extLst>
          </p:cNvPr>
          <p:cNvSpPr>
            <a:spLocks noGrp="1"/>
          </p:cNvSpPr>
          <p:nvPr>
            <p:ph type="title"/>
          </p:nvPr>
        </p:nvSpPr>
        <p:spPr/>
        <p:txBody>
          <a:bodyPr/>
          <a:lstStyle/>
          <a:p>
            <a:r>
              <a:rPr lang="en-US" sz="3600" dirty="0"/>
              <a:t>History of Mobile Application (6) – Android</a:t>
            </a:r>
            <a:endParaRPr lang="en-US" dirty="0"/>
          </a:p>
        </p:txBody>
      </p:sp>
      <p:sp>
        <p:nvSpPr>
          <p:cNvPr id="3" name="Content Placeholder 2">
            <a:extLst>
              <a:ext uri="{FF2B5EF4-FFF2-40B4-BE49-F238E27FC236}">
                <a16:creationId xmlns:a16="http://schemas.microsoft.com/office/drawing/2014/main" id="{384A018F-E534-4194-A79B-1C894428F055}"/>
              </a:ext>
            </a:extLst>
          </p:cNvPr>
          <p:cNvSpPr>
            <a:spLocks noGrp="1"/>
          </p:cNvSpPr>
          <p:nvPr>
            <p:ph idx="1"/>
          </p:nvPr>
        </p:nvSpPr>
        <p:spPr/>
        <p:txBody>
          <a:bodyPr/>
          <a:lstStyle/>
          <a:p>
            <a:r>
              <a:rPr lang="en-US" dirty="0"/>
              <a:t>Based on the Linux kernel, Android started life as a proposed advanced operating system for digital cameras until the company </a:t>
            </a:r>
            <a:r>
              <a:rPr lang="en-US" dirty="0" err="1"/>
              <a:t>realised</a:t>
            </a:r>
            <a:r>
              <a:rPr lang="en-US" dirty="0"/>
              <a:t> that the market was limited compared to that for mobile phones.</a:t>
            </a:r>
          </a:p>
          <a:p>
            <a:r>
              <a:rPr lang="en-US" dirty="0"/>
              <a:t>The Open Handset Alliance unveiled the Android operating system in 2007, nearly two years after Google’s acquisition of Android. (The launch of Google’s foray into the mobile world was delayed by the launch of the iPhone which radically changed consumers’ expectations of what a smartphone should do.)</a:t>
            </a:r>
          </a:p>
          <a:p>
            <a:r>
              <a:rPr lang="en-US" dirty="0"/>
              <a:t>Google faced down a copyright infringement suit from Oracle over the Java-compatible nature of the Androids APIs. Rather than straight up Java APIs Android uses Apache Harmony and the Dalvik virtual machine which translates Java bytecode into Dalvik executable.</a:t>
            </a:r>
          </a:p>
        </p:txBody>
      </p:sp>
      <p:sp>
        <p:nvSpPr>
          <p:cNvPr id="4" name="Footer Placeholder 3">
            <a:extLst>
              <a:ext uri="{FF2B5EF4-FFF2-40B4-BE49-F238E27FC236}">
                <a16:creationId xmlns:a16="http://schemas.microsoft.com/office/drawing/2014/main" id="{A505148B-B9AB-4184-ADAF-24B69029FC3C}"/>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337111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646B-0B02-4554-94FD-05011EBC0223}"/>
              </a:ext>
            </a:extLst>
          </p:cNvPr>
          <p:cNvSpPr>
            <a:spLocks noGrp="1"/>
          </p:cNvSpPr>
          <p:nvPr>
            <p:ph type="title"/>
          </p:nvPr>
        </p:nvSpPr>
        <p:spPr/>
        <p:txBody>
          <a:bodyPr/>
          <a:lstStyle/>
          <a:p>
            <a:r>
              <a:rPr lang="en-US" sz="3600" dirty="0"/>
              <a:t>History of Mobile Application (6) – Android</a:t>
            </a:r>
            <a:endParaRPr lang="en-US" dirty="0"/>
          </a:p>
        </p:txBody>
      </p:sp>
      <p:sp>
        <p:nvSpPr>
          <p:cNvPr id="3" name="Text Placeholder 2">
            <a:extLst>
              <a:ext uri="{FF2B5EF4-FFF2-40B4-BE49-F238E27FC236}">
                <a16:creationId xmlns:a16="http://schemas.microsoft.com/office/drawing/2014/main" id="{31D0E5EC-64B9-4BC2-937D-258CB4E4E9A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E3AE9A10-F01B-4347-996C-4000E75A7DD4}"/>
              </a:ext>
            </a:extLst>
          </p:cNvPr>
          <p:cNvSpPr>
            <a:spLocks noGrp="1"/>
          </p:cNvSpPr>
          <p:nvPr>
            <p:ph sz="half" idx="2"/>
          </p:nvPr>
        </p:nvSpPr>
        <p:spPr/>
        <p:txBody>
          <a:bodyPr>
            <a:normAutofit fontScale="92500" lnSpcReduction="20000"/>
          </a:bodyPr>
          <a:lstStyle/>
          <a:p>
            <a:r>
              <a:rPr lang="en-US" dirty="0"/>
              <a:t>Android has a dominant share of the mobile market – 81% of all devices shipped in Q3 2013 were Android.</a:t>
            </a:r>
          </a:p>
          <a:p>
            <a:r>
              <a:rPr lang="en-US" dirty="0"/>
              <a:t>You can develop on any platform.</a:t>
            </a:r>
          </a:p>
          <a:p>
            <a:r>
              <a:rPr lang="en-US" dirty="0"/>
              <a:t>The environment is more open: call history is available to all apps; notifications between apps are possible as well as the sharing of content; apps can be installed from any source.</a:t>
            </a:r>
          </a:p>
        </p:txBody>
      </p:sp>
      <p:sp>
        <p:nvSpPr>
          <p:cNvPr id="5" name="Text Placeholder 4">
            <a:extLst>
              <a:ext uri="{FF2B5EF4-FFF2-40B4-BE49-F238E27FC236}">
                <a16:creationId xmlns:a16="http://schemas.microsoft.com/office/drawing/2014/main" id="{C497ABE6-90FD-4512-901C-30B6A2FE7ED0}"/>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32335CD1-ADE8-4B26-8B71-690CE36FEA9B}"/>
              </a:ext>
            </a:extLst>
          </p:cNvPr>
          <p:cNvSpPr>
            <a:spLocks noGrp="1"/>
          </p:cNvSpPr>
          <p:nvPr>
            <p:ph sz="quarter" idx="4"/>
          </p:nvPr>
        </p:nvSpPr>
        <p:spPr/>
        <p:txBody>
          <a:bodyPr>
            <a:normAutofit fontScale="92500" lnSpcReduction="20000"/>
          </a:bodyPr>
          <a:lstStyle/>
          <a:p>
            <a:r>
              <a:rPr lang="en-US" dirty="0"/>
              <a:t>Fragmentation between different versions of the OS, which are often significantly different, are a major problem.</a:t>
            </a:r>
          </a:p>
          <a:p>
            <a:r>
              <a:rPr lang="en-US" dirty="0"/>
              <a:t>Upgrades are passed through manufacturers and carriers who add their own </a:t>
            </a:r>
            <a:r>
              <a:rPr lang="en-US" dirty="0" err="1"/>
              <a:t>customisations</a:t>
            </a:r>
            <a:r>
              <a:rPr lang="en-US" dirty="0"/>
              <a:t>, delaying the process.</a:t>
            </a:r>
          </a:p>
          <a:p>
            <a:r>
              <a:rPr lang="en-US" dirty="0"/>
              <a:t>App developers are forced to try to accommodate users whose OS versions are years apart (as opposed to iOS where most users upgrade to the new version within weeks of the release).</a:t>
            </a:r>
          </a:p>
        </p:txBody>
      </p:sp>
      <p:sp>
        <p:nvSpPr>
          <p:cNvPr id="7" name="Footer Placeholder 6">
            <a:extLst>
              <a:ext uri="{FF2B5EF4-FFF2-40B4-BE49-F238E27FC236}">
                <a16:creationId xmlns:a16="http://schemas.microsoft.com/office/drawing/2014/main" id="{05D1A590-DF8F-41AE-8A97-FA35F639D62B}"/>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25686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8FA7-0174-4FBE-B915-F69453CEA89D}"/>
              </a:ext>
            </a:extLst>
          </p:cNvPr>
          <p:cNvSpPr>
            <a:spLocks noGrp="1"/>
          </p:cNvSpPr>
          <p:nvPr>
            <p:ph type="title"/>
          </p:nvPr>
        </p:nvSpPr>
        <p:spPr/>
        <p:txBody>
          <a:bodyPr/>
          <a:lstStyle/>
          <a:p>
            <a:r>
              <a:rPr lang="en-US" sz="3600" dirty="0"/>
              <a:t>History of Mobile Application (7) – iOS</a:t>
            </a:r>
            <a:endParaRPr lang="en-US" dirty="0"/>
          </a:p>
        </p:txBody>
      </p:sp>
      <p:sp>
        <p:nvSpPr>
          <p:cNvPr id="3" name="Content Placeholder 2">
            <a:extLst>
              <a:ext uri="{FF2B5EF4-FFF2-40B4-BE49-F238E27FC236}">
                <a16:creationId xmlns:a16="http://schemas.microsoft.com/office/drawing/2014/main" id="{A93AE2FA-F16C-4679-86FA-A28EA83D51BA}"/>
              </a:ext>
            </a:extLst>
          </p:cNvPr>
          <p:cNvSpPr>
            <a:spLocks noGrp="1"/>
          </p:cNvSpPr>
          <p:nvPr>
            <p:ph idx="1"/>
          </p:nvPr>
        </p:nvSpPr>
        <p:spPr/>
        <p:txBody>
          <a:bodyPr/>
          <a:lstStyle/>
          <a:p>
            <a:r>
              <a:rPr lang="en-US" b="0" i="0" dirty="0">
                <a:solidFill>
                  <a:srgbClr val="222222"/>
                </a:solidFill>
                <a:effectLst/>
                <a:latin typeface="Fira Sans" panose="020B0503050000020004" pitchFamily="34" charset="0"/>
              </a:rPr>
              <a:t>Apple’s iPhone set the standard for the new generation of smartphones when it was first released in June 2007 with its touchscreen and direct manipulation interface. There was no native SDK until February of 2008 (Apple initially planned to provide no support for third-party apps).</a:t>
            </a:r>
          </a:p>
          <a:p>
            <a:r>
              <a:rPr lang="en-US" b="0" i="0" dirty="0">
                <a:solidFill>
                  <a:srgbClr val="222222"/>
                </a:solidFill>
                <a:effectLst/>
                <a:latin typeface="Fira Sans" panose="020B0503050000020004" pitchFamily="34" charset="0"/>
              </a:rPr>
              <a:t>The main programming language for iOS is Objective C. Development is done through </a:t>
            </a:r>
            <a:r>
              <a:rPr lang="en-US" b="0" i="0" dirty="0" err="1">
                <a:solidFill>
                  <a:srgbClr val="222222"/>
                </a:solidFill>
                <a:effectLst/>
                <a:latin typeface="Fira Sans" panose="020B0503050000020004" pitchFamily="34" charset="0"/>
              </a:rPr>
              <a:t>Xcode</a:t>
            </a:r>
            <a:r>
              <a:rPr lang="en-US" b="0" i="0" dirty="0">
                <a:solidFill>
                  <a:srgbClr val="222222"/>
                </a:solidFill>
                <a:effectLst/>
                <a:latin typeface="Fira Sans" panose="020B0503050000020004" pitchFamily="34" charset="0"/>
              </a:rPr>
              <a:t> IDE which has an in-built iOS simulator.</a:t>
            </a:r>
            <a:endParaRPr lang="en-US" dirty="0"/>
          </a:p>
        </p:txBody>
      </p:sp>
      <p:sp>
        <p:nvSpPr>
          <p:cNvPr id="4" name="Footer Placeholder 3">
            <a:extLst>
              <a:ext uri="{FF2B5EF4-FFF2-40B4-BE49-F238E27FC236}">
                <a16:creationId xmlns:a16="http://schemas.microsoft.com/office/drawing/2014/main" id="{35951BBF-166B-4D14-BD0C-20EA9D4B9330}"/>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277010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3734-6A94-4A39-ADD3-9BEB8D69AE22}"/>
              </a:ext>
            </a:extLst>
          </p:cNvPr>
          <p:cNvSpPr>
            <a:spLocks noGrp="1"/>
          </p:cNvSpPr>
          <p:nvPr>
            <p:ph type="title"/>
          </p:nvPr>
        </p:nvSpPr>
        <p:spPr/>
        <p:txBody>
          <a:bodyPr/>
          <a:lstStyle/>
          <a:p>
            <a:r>
              <a:rPr lang="en-US" sz="3600" dirty="0"/>
              <a:t>History of Mobile Application (7) – iOS</a:t>
            </a:r>
            <a:endParaRPr lang="en-US" dirty="0"/>
          </a:p>
        </p:txBody>
      </p:sp>
      <p:sp>
        <p:nvSpPr>
          <p:cNvPr id="3" name="Text Placeholder 2">
            <a:extLst>
              <a:ext uri="{FF2B5EF4-FFF2-40B4-BE49-F238E27FC236}">
                <a16:creationId xmlns:a16="http://schemas.microsoft.com/office/drawing/2014/main" id="{C9B0AA97-BB9C-463F-BE30-6A26071398F7}"/>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22A4FC6C-EEFC-4F0B-AA8E-F0ACD22BCA61}"/>
              </a:ext>
            </a:extLst>
          </p:cNvPr>
          <p:cNvSpPr>
            <a:spLocks noGrp="1"/>
          </p:cNvSpPr>
          <p:nvPr>
            <p:ph sz="half" idx="2"/>
          </p:nvPr>
        </p:nvSpPr>
        <p:spPr/>
        <p:txBody>
          <a:bodyPr>
            <a:normAutofit fontScale="92500" lnSpcReduction="20000"/>
          </a:bodyPr>
          <a:lstStyle/>
          <a:p>
            <a:r>
              <a:rPr lang="en-US" dirty="0"/>
              <a:t>Less fragmentation arising from upgrades – 80% of users are on the latest version.</a:t>
            </a:r>
          </a:p>
          <a:p>
            <a:r>
              <a:rPr lang="en-US" dirty="0"/>
              <a:t>New features are usually available very quickly.</a:t>
            </a:r>
          </a:p>
          <a:p>
            <a:r>
              <a:rPr lang="en-US" dirty="0"/>
              <a:t>The OpenGL API is standard for graphics across the platform.</a:t>
            </a:r>
          </a:p>
        </p:txBody>
      </p:sp>
      <p:sp>
        <p:nvSpPr>
          <p:cNvPr id="5" name="Text Placeholder 4">
            <a:extLst>
              <a:ext uri="{FF2B5EF4-FFF2-40B4-BE49-F238E27FC236}">
                <a16:creationId xmlns:a16="http://schemas.microsoft.com/office/drawing/2014/main" id="{F6BC8D7E-1DE0-4B31-B4A8-4D11CBC5C09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063C50C9-A685-49FF-85B7-7C8A57C93084}"/>
              </a:ext>
            </a:extLst>
          </p:cNvPr>
          <p:cNvSpPr>
            <a:spLocks noGrp="1"/>
          </p:cNvSpPr>
          <p:nvPr>
            <p:ph sz="quarter" idx="4"/>
          </p:nvPr>
        </p:nvSpPr>
        <p:spPr/>
        <p:txBody>
          <a:bodyPr>
            <a:normAutofit fontScale="92500" lnSpcReduction="20000"/>
          </a:bodyPr>
          <a:lstStyle/>
          <a:p>
            <a:r>
              <a:rPr lang="en-US" dirty="0"/>
              <a:t>iOS is a more closed platform – there are limited possibilities for inter-app communication and private APIs are automatically rejected by the App Store.</a:t>
            </a:r>
          </a:p>
          <a:p>
            <a:r>
              <a:rPr lang="en-US" dirty="0"/>
              <a:t>Development can only be done on a Mac.</a:t>
            </a:r>
          </a:p>
          <a:p>
            <a:r>
              <a:rPr lang="en-US" dirty="0"/>
              <a:t>Duplicating core iPhone features is prohibited.</a:t>
            </a:r>
          </a:p>
          <a:p>
            <a:r>
              <a:rPr lang="en-US" dirty="0"/>
              <a:t>You need to subscribe to the iOS developer </a:t>
            </a:r>
            <a:r>
              <a:rPr lang="en-US" dirty="0" err="1"/>
              <a:t>programme</a:t>
            </a:r>
            <a:r>
              <a:rPr lang="en-US" dirty="0"/>
              <a:t> (annual fee) to publish apps and App Store guidelines can be difficult to understand.</a:t>
            </a:r>
          </a:p>
        </p:txBody>
      </p:sp>
      <p:sp>
        <p:nvSpPr>
          <p:cNvPr id="7" name="Footer Placeholder 6">
            <a:extLst>
              <a:ext uri="{FF2B5EF4-FFF2-40B4-BE49-F238E27FC236}">
                <a16:creationId xmlns:a16="http://schemas.microsoft.com/office/drawing/2014/main" id="{51E5426D-9761-4DB0-8194-4D78937D359C}"/>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374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B8472B-5184-437E-B54D-47E6C2102723}"/>
              </a:ext>
            </a:extLst>
          </p:cNvPr>
          <p:cNvSpPr>
            <a:spLocks noGrp="1"/>
          </p:cNvSpPr>
          <p:nvPr>
            <p:ph type="ftr" sz="quarter" idx="11"/>
          </p:nvPr>
        </p:nvSpPr>
        <p:spPr/>
        <p:txBody>
          <a:bodyPr/>
          <a:lstStyle/>
          <a:p>
            <a:pPr>
              <a:defRPr/>
            </a:pPr>
            <a:r>
              <a:rPr lang="sv-SE"/>
              <a:t>Mohammad Bakri Bin Che Haron</a:t>
            </a:r>
            <a:endParaRPr lang="en-US"/>
          </a:p>
        </p:txBody>
      </p:sp>
      <p:sp>
        <p:nvSpPr>
          <p:cNvPr id="4" name="TextBox 3">
            <a:extLst>
              <a:ext uri="{FF2B5EF4-FFF2-40B4-BE49-F238E27FC236}">
                <a16:creationId xmlns:a16="http://schemas.microsoft.com/office/drawing/2014/main" id="{3392E184-73D3-406D-AEB4-C65FE5FA5A61}"/>
              </a:ext>
            </a:extLst>
          </p:cNvPr>
          <p:cNvSpPr txBox="1"/>
          <p:nvPr/>
        </p:nvSpPr>
        <p:spPr>
          <a:xfrm>
            <a:off x="3051928" y="3108191"/>
            <a:ext cx="6103854" cy="646331"/>
          </a:xfrm>
          <a:prstGeom prst="rect">
            <a:avLst/>
          </a:prstGeom>
          <a:noFill/>
        </p:spPr>
        <p:txBody>
          <a:bodyPr wrap="square">
            <a:spAutoFit/>
          </a:bodyPr>
          <a:lstStyle/>
          <a:p>
            <a:r>
              <a:rPr lang="en-US" dirty="0"/>
              <a:t>https://www.youtube.com/watch?v=MMyMB4zm9so&amp;ab_channel=DataIsBeautiful</a:t>
            </a:r>
          </a:p>
        </p:txBody>
      </p:sp>
    </p:spTree>
    <p:extLst>
      <p:ext uri="{BB962C8B-B14F-4D97-AF65-F5344CB8AC3E}">
        <p14:creationId xmlns:p14="http://schemas.microsoft.com/office/powerpoint/2010/main" val="176459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9A1E-71F6-4BDB-BAB9-A828CE26642D}"/>
              </a:ext>
            </a:extLst>
          </p:cNvPr>
          <p:cNvSpPr>
            <a:spLocks noGrp="1"/>
          </p:cNvSpPr>
          <p:nvPr>
            <p:ph type="title"/>
          </p:nvPr>
        </p:nvSpPr>
        <p:spPr/>
        <p:txBody>
          <a:bodyPr/>
          <a:lstStyle/>
          <a:p>
            <a:r>
              <a:rPr lang="en-US" dirty="0"/>
              <a:t>Type of Mobile Apps</a:t>
            </a:r>
          </a:p>
        </p:txBody>
      </p:sp>
      <p:sp>
        <p:nvSpPr>
          <p:cNvPr id="3" name="Content Placeholder 2">
            <a:extLst>
              <a:ext uri="{FF2B5EF4-FFF2-40B4-BE49-F238E27FC236}">
                <a16:creationId xmlns:a16="http://schemas.microsoft.com/office/drawing/2014/main" id="{3649AA60-06E7-43C5-8008-B0B77495FEFD}"/>
              </a:ext>
            </a:extLst>
          </p:cNvPr>
          <p:cNvSpPr>
            <a:spLocks noGrp="1"/>
          </p:cNvSpPr>
          <p:nvPr>
            <p:ph idx="1"/>
          </p:nvPr>
        </p:nvSpPr>
        <p:spPr/>
        <p:txBody>
          <a:bodyPr/>
          <a:lstStyle/>
          <a:p>
            <a:r>
              <a:rPr lang="en-US" dirty="0"/>
              <a:t>Native Apps</a:t>
            </a:r>
          </a:p>
          <a:p>
            <a:r>
              <a:rPr lang="en-US" dirty="0"/>
              <a:t>Hybrid Apps</a:t>
            </a:r>
          </a:p>
        </p:txBody>
      </p:sp>
      <p:sp>
        <p:nvSpPr>
          <p:cNvPr id="4" name="Footer Placeholder 3">
            <a:extLst>
              <a:ext uri="{FF2B5EF4-FFF2-40B4-BE49-F238E27FC236}">
                <a16:creationId xmlns:a16="http://schemas.microsoft.com/office/drawing/2014/main" id="{4AAFECC2-4438-4566-8F7F-8D3825075929}"/>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256270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0F99-7589-4BE7-BCDC-18C311FC2333}"/>
              </a:ext>
            </a:extLst>
          </p:cNvPr>
          <p:cNvSpPr>
            <a:spLocks noGrp="1"/>
          </p:cNvSpPr>
          <p:nvPr>
            <p:ph type="title"/>
          </p:nvPr>
        </p:nvSpPr>
        <p:spPr/>
        <p:txBody>
          <a:bodyPr/>
          <a:lstStyle/>
          <a:p>
            <a:r>
              <a:rPr lang="en-US" dirty="0"/>
              <a:t>Native App</a:t>
            </a:r>
          </a:p>
        </p:txBody>
      </p:sp>
      <p:sp>
        <p:nvSpPr>
          <p:cNvPr id="3" name="Content Placeholder 2">
            <a:extLst>
              <a:ext uri="{FF2B5EF4-FFF2-40B4-BE49-F238E27FC236}">
                <a16:creationId xmlns:a16="http://schemas.microsoft.com/office/drawing/2014/main" id="{816CA085-8A14-42A9-98AB-F85A46452624}"/>
              </a:ext>
            </a:extLst>
          </p:cNvPr>
          <p:cNvSpPr>
            <a:spLocks noGrp="1"/>
          </p:cNvSpPr>
          <p:nvPr>
            <p:ph idx="1"/>
          </p:nvPr>
        </p:nvSpPr>
        <p:spPr/>
        <p:txBody>
          <a:bodyPr/>
          <a:lstStyle/>
          <a:p>
            <a:r>
              <a:rPr lang="en-US" dirty="0"/>
              <a:t>A native app is a smartphone application developed specifically for a mobile operating system (think Objective-C or Swift for iOS vs. Java for Android).</a:t>
            </a:r>
          </a:p>
          <a:p>
            <a:r>
              <a:rPr lang="en-US" dirty="0"/>
              <a:t>Since the app is developed within a mature ecosystem following the technical and user experience guidelines of the OS, it not only has the advantage of faster performance but also “feels right”.</a:t>
            </a:r>
          </a:p>
          <a:p>
            <a:r>
              <a:rPr lang="en-US" dirty="0"/>
              <a:t>What feeling right means is that the in-app interaction has a look and feel consistent with most of the other native apps on the device. The end user is thus more likely to learn how to navigate and use the app faster.</a:t>
            </a:r>
          </a:p>
        </p:txBody>
      </p:sp>
      <p:sp>
        <p:nvSpPr>
          <p:cNvPr id="4" name="Footer Placeholder 3">
            <a:extLst>
              <a:ext uri="{FF2B5EF4-FFF2-40B4-BE49-F238E27FC236}">
                <a16:creationId xmlns:a16="http://schemas.microsoft.com/office/drawing/2014/main" id="{6C0841A1-1B7F-4B10-8FEF-FA7A35549D9F}"/>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418219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8CEA-3D1E-49CC-95E5-8F7DE780DC3C}"/>
              </a:ext>
            </a:extLst>
          </p:cNvPr>
          <p:cNvSpPr>
            <a:spLocks noGrp="1"/>
          </p:cNvSpPr>
          <p:nvPr>
            <p:ph type="title"/>
          </p:nvPr>
        </p:nvSpPr>
        <p:spPr/>
        <p:txBody>
          <a:bodyPr/>
          <a:lstStyle/>
          <a:p>
            <a:r>
              <a:rPr lang="en-US" dirty="0"/>
              <a:t>Hybrid App</a:t>
            </a:r>
          </a:p>
        </p:txBody>
      </p:sp>
      <p:sp>
        <p:nvSpPr>
          <p:cNvPr id="3" name="Content Placeholder 2">
            <a:extLst>
              <a:ext uri="{FF2B5EF4-FFF2-40B4-BE49-F238E27FC236}">
                <a16:creationId xmlns:a16="http://schemas.microsoft.com/office/drawing/2014/main" id="{41F81B02-C4F3-44DF-B2B6-4BE3FDAD6553}"/>
              </a:ext>
            </a:extLst>
          </p:cNvPr>
          <p:cNvSpPr>
            <a:spLocks noGrp="1"/>
          </p:cNvSpPr>
          <p:nvPr>
            <p:ph idx="1"/>
          </p:nvPr>
        </p:nvSpPr>
        <p:spPr/>
        <p:txBody>
          <a:bodyPr/>
          <a:lstStyle/>
          <a:p>
            <a:r>
              <a:rPr lang="en-US" dirty="0"/>
              <a:t>Hybrid applications are, at core, websites packaged into a native wrapper.</a:t>
            </a:r>
          </a:p>
          <a:p>
            <a:r>
              <a:rPr lang="en-US" dirty="0"/>
              <a:t>A hybrid app is a web app built using HTML5 and JavaScript, wrapped in a native container which loads most of the information on the page as the user navigates through the application (Native apps instead download most of the content when the user first installs the app).</a:t>
            </a:r>
          </a:p>
          <a:p>
            <a:endParaRPr lang="en-US" dirty="0"/>
          </a:p>
        </p:txBody>
      </p:sp>
      <p:sp>
        <p:nvSpPr>
          <p:cNvPr id="4" name="Footer Placeholder 3">
            <a:extLst>
              <a:ext uri="{FF2B5EF4-FFF2-40B4-BE49-F238E27FC236}">
                <a16:creationId xmlns:a16="http://schemas.microsoft.com/office/drawing/2014/main" id="{C48C5164-EC75-4AFB-AC7D-840D09C24BE6}"/>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333415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67852D-6B85-4BE7-A047-685A6D95981E}"/>
              </a:ext>
            </a:extLst>
          </p:cNvPr>
          <p:cNvSpPr>
            <a:spLocks noGrp="1"/>
          </p:cNvSpPr>
          <p:nvPr>
            <p:ph type="ftr" sz="quarter" idx="11"/>
          </p:nvPr>
        </p:nvSpPr>
        <p:spPr/>
        <p:txBody>
          <a:bodyPr/>
          <a:lstStyle/>
          <a:p>
            <a:pPr>
              <a:defRPr/>
            </a:pPr>
            <a:r>
              <a:rPr lang="sv-SE"/>
              <a:t>Mohammad Bakri Bin Che Haron</a:t>
            </a:r>
            <a:endParaRPr lang="en-US"/>
          </a:p>
        </p:txBody>
      </p:sp>
      <p:pic>
        <p:nvPicPr>
          <p:cNvPr id="8194" name="Picture 2" descr="eIQ Insights: Native versus Hybrid Mobile Apps, Which One Should a Company  Build?">
            <a:extLst>
              <a:ext uri="{FF2B5EF4-FFF2-40B4-BE49-F238E27FC236}">
                <a16:creationId xmlns:a16="http://schemas.microsoft.com/office/drawing/2014/main" id="{380671EC-2A66-4B20-9172-4EF6783C0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0"/>
            <a:ext cx="7135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4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CF7C-6314-43E2-B103-82A34458F25C}"/>
              </a:ext>
            </a:extLst>
          </p:cNvPr>
          <p:cNvSpPr>
            <a:spLocks noGrp="1"/>
          </p:cNvSpPr>
          <p:nvPr>
            <p:ph type="title"/>
          </p:nvPr>
        </p:nvSpPr>
        <p:spPr/>
        <p:txBody>
          <a:bodyPr/>
          <a:lstStyle/>
          <a:p>
            <a:r>
              <a:rPr lang="en-US" dirty="0"/>
              <a:t>Client-Server Architecture</a:t>
            </a:r>
          </a:p>
        </p:txBody>
      </p:sp>
      <p:sp>
        <p:nvSpPr>
          <p:cNvPr id="3" name="Text Placeholder 2">
            <a:extLst>
              <a:ext uri="{FF2B5EF4-FFF2-40B4-BE49-F238E27FC236}">
                <a16:creationId xmlns:a16="http://schemas.microsoft.com/office/drawing/2014/main" id="{3C936B71-C3D3-4A15-BFDB-5E3304A84A4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9C99F61-0AC5-40DE-9BF4-A8AE5755D160}"/>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95931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5DF1-CBF5-4C4C-96EE-E9B8D95C5006}"/>
              </a:ext>
            </a:extLst>
          </p:cNvPr>
          <p:cNvSpPr>
            <a:spLocks noGrp="1"/>
          </p:cNvSpPr>
          <p:nvPr>
            <p:ph type="title"/>
          </p:nvPr>
        </p:nvSpPr>
        <p:spPr/>
        <p:txBody>
          <a:bodyPr/>
          <a:lstStyle/>
          <a:p>
            <a:r>
              <a:rPr lang="en-US" dirty="0"/>
              <a:t>Chapter Outline</a:t>
            </a:r>
          </a:p>
        </p:txBody>
      </p:sp>
      <p:sp>
        <p:nvSpPr>
          <p:cNvPr id="3" name="Content Placeholder 2">
            <a:extLst>
              <a:ext uri="{FF2B5EF4-FFF2-40B4-BE49-F238E27FC236}">
                <a16:creationId xmlns:a16="http://schemas.microsoft.com/office/drawing/2014/main" id="{CC4375F6-3E35-41DC-9F88-F0EEC6DDCEFA}"/>
              </a:ext>
            </a:extLst>
          </p:cNvPr>
          <p:cNvSpPr>
            <a:spLocks noGrp="1"/>
          </p:cNvSpPr>
          <p:nvPr>
            <p:ph idx="1"/>
          </p:nvPr>
        </p:nvSpPr>
        <p:spPr/>
        <p:txBody>
          <a:bodyPr/>
          <a:lstStyle/>
          <a:p>
            <a:r>
              <a:rPr lang="en-US" b="1" dirty="0"/>
              <a:t>Mobile Application</a:t>
            </a:r>
          </a:p>
          <a:p>
            <a:r>
              <a:rPr lang="en-US" b="1" dirty="0"/>
              <a:t>Mobile Application Architecture</a:t>
            </a:r>
          </a:p>
          <a:p>
            <a:endParaRPr lang="en-US" dirty="0"/>
          </a:p>
        </p:txBody>
      </p:sp>
      <p:sp>
        <p:nvSpPr>
          <p:cNvPr id="4" name="Footer Placeholder 3">
            <a:extLst>
              <a:ext uri="{FF2B5EF4-FFF2-40B4-BE49-F238E27FC236}">
                <a16:creationId xmlns:a16="http://schemas.microsoft.com/office/drawing/2014/main" id="{6622C3AC-7903-4877-97F4-5AE636D1370F}"/>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60239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4639-8870-4036-A720-ACC8135A2C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FCC38F-183C-4114-B250-6CB0D70C8796}"/>
              </a:ext>
            </a:extLst>
          </p:cNvPr>
          <p:cNvSpPr>
            <a:spLocks noGrp="1"/>
          </p:cNvSpPr>
          <p:nvPr>
            <p:ph idx="1"/>
          </p:nvPr>
        </p:nvSpPr>
        <p:spPr/>
        <p:txBody>
          <a:bodyPr/>
          <a:lstStyle/>
          <a:p>
            <a:r>
              <a:rPr lang="en-US" sz="2400" dirty="0"/>
              <a:t>We will review several interesting architectural patterns and describe why they are useful as general mobile application architecture solutions.</a:t>
            </a:r>
          </a:p>
          <a:p>
            <a:endParaRPr lang="en-US" dirty="0"/>
          </a:p>
        </p:txBody>
      </p:sp>
      <p:sp>
        <p:nvSpPr>
          <p:cNvPr id="4" name="Footer Placeholder 3">
            <a:extLst>
              <a:ext uri="{FF2B5EF4-FFF2-40B4-BE49-F238E27FC236}">
                <a16:creationId xmlns:a16="http://schemas.microsoft.com/office/drawing/2014/main" id="{D44DCDAF-0FB4-492E-A714-C3A5CD603ED5}"/>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1112521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FD3B-DC2A-4361-95F1-9FA872BE66DC}"/>
              </a:ext>
            </a:extLst>
          </p:cNvPr>
          <p:cNvSpPr>
            <a:spLocks noGrp="1"/>
          </p:cNvSpPr>
          <p:nvPr>
            <p:ph type="title"/>
          </p:nvPr>
        </p:nvSpPr>
        <p:spPr/>
        <p:txBody>
          <a:bodyPr/>
          <a:lstStyle/>
          <a:p>
            <a:r>
              <a:rPr lang="en-US" dirty="0"/>
              <a:t>Mobile Application Architecture</a:t>
            </a:r>
          </a:p>
        </p:txBody>
      </p:sp>
      <p:sp>
        <p:nvSpPr>
          <p:cNvPr id="3" name="Content Placeholder 2">
            <a:extLst>
              <a:ext uri="{FF2B5EF4-FFF2-40B4-BE49-F238E27FC236}">
                <a16:creationId xmlns:a16="http://schemas.microsoft.com/office/drawing/2014/main" id="{640C13AB-0DE3-4E87-8433-465C3AEF9B2E}"/>
              </a:ext>
            </a:extLst>
          </p:cNvPr>
          <p:cNvSpPr>
            <a:spLocks noGrp="1"/>
          </p:cNvSpPr>
          <p:nvPr>
            <p:ph idx="1"/>
          </p:nvPr>
        </p:nvSpPr>
        <p:spPr/>
        <p:txBody>
          <a:bodyPr/>
          <a:lstStyle/>
          <a:p>
            <a:r>
              <a:rPr lang="en-US" dirty="0"/>
              <a:t>Mobile Application can be implemented using one, two, or three layers of application code.</a:t>
            </a:r>
          </a:p>
          <a:p>
            <a:endParaRPr lang="en-US" dirty="0"/>
          </a:p>
          <a:p>
            <a:r>
              <a:rPr lang="en-US" dirty="0"/>
              <a:t>However, if you only use one layer it is extremely difficult to isolate the individual areas of functionality and reuse and distribute the code over multiple device types</a:t>
            </a:r>
          </a:p>
          <a:p>
            <a:endParaRPr lang="en-US" dirty="0"/>
          </a:p>
          <a:p>
            <a:r>
              <a:rPr lang="en-US" dirty="0"/>
              <a:t>The layers are using Model-View-Controller (MVC) architecture: </a:t>
            </a:r>
            <a:r>
              <a:rPr lang="en-US" dirty="0">
                <a:highlight>
                  <a:srgbClr val="FFFF00"/>
                </a:highlight>
              </a:rPr>
              <a:t>Presentation, Business, Data Access</a:t>
            </a:r>
          </a:p>
          <a:p>
            <a:endParaRPr lang="en-US" dirty="0"/>
          </a:p>
        </p:txBody>
      </p:sp>
      <p:sp>
        <p:nvSpPr>
          <p:cNvPr id="4" name="Footer Placeholder 3">
            <a:extLst>
              <a:ext uri="{FF2B5EF4-FFF2-40B4-BE49-F238E27FC236}">
                <a16:creationId xmlns:a16="http://schemas.microsoft.com/office/drawing/2014/main" id="{02A34ED3-5572-4ABC-8F9C-C66D546F1559}"/>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281888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984DAA7-F26A-44C8-9A12-DAADF1075554}"/>
              </a:ext>
            </a:extLst>
          </p:cNvPr>
          <p:cNvSpPr>
            <a:spLocks noGrp="1" noChangeArrowheads="1"/>
          </p:cNvSpPr>
          <p:nvPr>
            <p:ph type="title"/>
          </p:nvPr>
        </p:nvSpPr>
        <p:spPr/>
        <p:txBody>
          <a:bodyPr/>
          <a:lstStyle/>
          <a:p>
            <a:pPr eaLnBrk="1" hangingPunct="1"/>
            <a:r>
              <a:rPr lang="en-US" altLang="en-US" sz="3200" dirty="0"/>
              <a:t>Mobile Application – One layer</a:t>
            </a:r>
          </a:p>
        </p:txBody>
      </p:sp>
      <p:pic>
        <p:nvPicPr>
          <p:cNvPr id="9219" name="Picture 4">
            <a:extLst>
              <a:ext uri="{FF2B5EF4-FFF2-40B4-BE49-F238E27FC236}">
                <a16:creationId xmlns:a16="http://schemas.microsoft.com/office/drawing/2014/main" id="{0ADD916F-B979-4712-988B-AAFFA11FA9D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16439" y="2143126"/>
            <a:ext cx="3159125" cy="3438525"/>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F488C8F-02B8-439A-B809-49E6E8BAABAB}"/>
              </a:ext>
            </a:extLst>
          </p:cNvPr>
          <p:cNvSpPr>
            <a:spLocks noGrp="1" noChangeArrowheads="1"/>
          </p:cNvSpPr>
          <p:nvPr>
            <p:ph type="title"/>
          </p:nvPr>
        </p:nvSpPr>
        <p:spPr/>
        <p:txBody>
          <a:bodyPr/>
          <a:lstStyle/>
          <a:p>
            <a:pPr eaLnBrk="1" hangingPunct="1"/>
            <a:r>
              <a:rPr lang="en-US" altLang="en-US" sz="3200" dirty="0"/>
              <a:t>Mobile Application– Two layers</a:t>
            </a:r>
          </a:p>
        </p:txBody>
      </p:sp>
      <p:pic>
        <p:nvPicPr>
          <p:cNvPr id="10243" name="Picture 4">
            <a:extLst>
              <a:ext uri="{FF2B5EF4-FFF2-40B4-BE49-F238E27FC236}">
                <a16:creationId xmlns:a16="http://schemas.microsoft.com/office/drawing/2014/main" id="{B9D3F927-C7D6-446B-94AB-78303B7A0D0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54514" y="2170113"/>
            <a:ext cx="3482975" cy="338455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4D7824D-B8ED-4D78-892F-6C868F157061}"/>
              </a:ext>
            </a:extLst>
          </p:cNvPr>
          <p:cNvSpPr>
            <a:spLocks noGrp="1" noChangeArrowheads="1"/>
          </p:cNvSpPr>
          <p:nvPr>
            <p:ph type="title"/>
          </p:nvPr>
        </p:nvSpPr>
        <p:spPr/>
        <p:txBody>
          <a:bodyPr/>
          <a:lstStyle/>
          <a:p>
            <a:pPr eaLnBrk="1" hangingPunct="1"/>
            <a:r>
              <a:rPr lang="en-US" altLang="en-US" sz="3200" dirty="0"/>
              <a:t>Mobile Application– Three layers</a:t>
            </a:r>
          </a:p>
        </p:txBody>
      </p:sp>
      <p:pic>
        <p:nvPicPr>
          <p:cNvPr id="11267" name="Picture 4">
            <a:extLst>
              <a:ext uri="{FF2B5EF4-FFF2-40B4-BE49-F238E27FC236}">
                <a16:creationId xmlns:a16="http://schemas.microsoft.com/office/drawing/2014/main" id="{989594D1-0F25-43A5-889D-018028C3FB7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62464" y="2238376"/>
            <a:ext cx="3267075" cy="3249613"/>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AE32-D471-4E45-B72F-4C73AF6C51B5}"/>
              </a:ext>
            </a:extLst>
          </p:cNvPr>
          <p:cNvSpPr>
            <a:spLocks noGrp="1"/>
          </p:cNvSpPr>
          <p:nvPr>
            <p:ph type="title"/>
          </p:nvPr>
        </p:nvSpPr>
        <p:spPr>
          <a:xfrm>
            <a:off x="677334" y="609600"/>
            <a:ext cx="8596668" cy="1320800"/>
          </a:xfrm>
        </p:spPr>
        <p:txBody>
          <a:bodyPr anchor="t">
            <a:normAutofit/>
          </a:bodyPr>
          <a:lstStyle/>
          <a:p>
            <a:r>
              <a:rPr lang="en-US" dirty="0"/>
              <a:t>What is Mobile Application?</a:t>
            </a:r>
          </a:p>
        </p:txBody>
      </p:sp>
      <p:sp>
        <p:nvSpPr>
          <p:cNvPr id="3" name="Content Placeholder 2">
            <a:extLst>
              <a:ext uri="{FF2B5EF4-FFF2-40B4-BE49-F238E27FC236}">
                <a16:creationId xmlns:a16="http://schemas.microsoft.com/office/drawing/2014/main" id="{BA0BC259-8F18-4EF5-874E-B6BDB8889A64}"/>
              </a:ext>
            </a:extLst>
          </p:cNvPr>
          <p:cNvSpPr>
            <a:spLocks noGrp="1"/>
          </p:cNvSpPr>
          <p:nvPr>
            <p:ph idx="1"/>
          </p:nvPr>
        </p:nvSpPr>
        <p:spPr>
          <a:xfrm>
            <a:off x="677334" y="2160589"/>
            <a:ext cx="3957349" cy="3749323"/>
          </a:xfrm>
        </p:spPr>
        <p:txBody>
          <a:bodyPr>
            <a:normAutofit fontScale="85000" lnSpcReduction="10000"/>
          </a:bodyPr>
          <a:lstStyle/>
          <a:p>
            <a:pPr algn="just"/>
            <a:r>
              <a:rPr lang="en-US" sz="2000" dirty="0"/>
              <a:t>A mobile application, most commonly referred to as an app, is a type of application software designed to run on a mobile device, such as a smartphone or tablet computer.</a:t>
            </a:r>
          </a:p>
          <a:p>
            <a:pPr algn="just"/>
            <a:r>
              <a:rPr lang="en-US" sz="2000" dirty="0"/>
              <a:t>The history of the mobile app begins, obviously, with the history of the mobile device and the first mobile phones whose microchips required the most basic of software to send and receive voice calls. But since then things have got a lot more complicated.</a:t>
            </a:r>
          </a:p>
          <a:p>
            <a:endParaRPr lang="en-US" dirty="0"/>
          </a:p>
        </p:txBody>
      </p:sp>
      <p:pic>
        <p:nvPicPr>
          <p:cNvPr id="1026" name="Picture 2" descr="Marketing Opportunities From Mobile Apps | Smart Insights">
            <a:extLst>
              <a:ext uri="{FF2B5EF4-FFF2-40B4-BE49-F238E27FC236}">
                <a16:creationId xmlns:a16="http://schemas.microsoft.com/office/drawing/2014/main" id="{D4433640-EAD4-4F99-A789-A28317F34E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137" y="2159331"/>
            <a:ext cx="4204989" cy="302759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49DA38A-E740-4ACF-9D4E-B88D42E224CB}"/>
              </a:ext>
            </a:extLst>
          </p:cNvPr>
          <p:cNvSpPr>
            <a:spLocks noGrp="1"/>
          </p:cNvSpPr>
          <p:nvPr>
            <p:ph type="ftr" sz="quarter" idx="11"/>
          </p:nvPr>
        </p:nvSpPr>
        <p:spPr>
          <a:xfrm>
            <a:off x="677334" y="6041362"/>
            <a:ext cx="5526729" cy="365125"/>
          </a:xfrm>
        </p:spPr>
        <p:txBody>
          <a:bodyPr>
            <a:normAutofit/>
          </a:bodyPr>
          <a:lstStyle/>
          <a:p>
            <a:pPr>
              <a:spcAft>
                <a:spcPts val="600"/>
              </a:spcAft>
              <a:defRPr/>
            </a:pPr>
            <a:r>
              <a:rPr lang="sv-SE"/>
              <a:t>Mohammad Bakri Bin Che Haron</a:t>
            </a:r>
            <a:endParaRPr lang="en-US"/>
          </a:p>
        </p:txBody>
      </p:sp>
    </p:spTree>
    <p:extLst>
      <p:ext uri="{BB962C8B-B14F-4D97-AF65-F5344CB8AC3E}">
        <p14:creationId xmlns:p14="http://schemas.microsoft.com/office/powerpoint/2010/main" val="378561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223A2CF-282D-4D97-960D-435F2BA682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FE704595-09C7-4F19-9C35-A1585DE5E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F5D3415-BEB8-49B5-A258-65A6DB069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4572FE66-7C7C-4ED1-BB96-D4E741F7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7DAB653-28E4-473D-BFF3-5B5530900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D42B9441-BD12-4ADD-98F9-146048C02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6849A7E1-FFE1-40FC-987C-B58FD254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3A76386-AD1C-4954-82C0-0AA48165E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276B172-4E18-465E-9AA3-FB122B17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4D72FB7-F5AA-4F4D-8EFD-1958081CB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811DE47E-CE10-46D2-9FA8-B48990695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5DFA6EB-9DEB-4711-B3DC-A39AF244AFEC}"/>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dirty="0"/>
              <a:t>History of Mobile Application</a:t>
            </a:r>
          </a:p>
        </p:txBody>
      </p:sp>
      <p:sp>
        <p:nvSpPr>
          <p:cNvPr id="4" name="Content Placeholder 3">
            <a:extLst>
              <a:ext uri="{FF2B5EF4-FFF2-40B4-BE49-F238E27FC236}">
                <a16:creationId xmlns:a16="http://schemas.microsoft.com/office/drawing/2014/main" id="{098A45B0-F915-4743-9B6C-0690B10C305E}"/>
              </a:ext>
            </a:extLst>
          </p:cNvPr>
          <p:cNvSpPr>
            <a:spLocks noGrp="1"/>
          </p:cNvSpPr>
          <p:nvPr>
            <p:ph sz="half" idx="2"/>
          </p:nvPr>
        </p:nvSpPr>
        <p:spPr>
          <a:xfrm>
            <a:off x="5209563" y="2160589"/>
            <a:ext cx="4064439" cy="3880773"/>
          </a:xfrm>
        </p:spPr>
        <p:txBody>
          <a:bodyPr vert="horz" lIns="91440" tIns="45720" rIns="91440" bIns="45720" rtlCol="0">
            <a:normAutofit/>
          </a:bodyPr>
          <a:lstStyle/>
          <a:p>
            <a:r>
              <a:rPr lang="en-US" dirty="0"/>
              <a:t>The first public cellular phone call was made by Martin Cooper of Motorola on 3rd April 1973 in a publicity stunt in New York. </a:t>
            </a:r>
          </a:p>
          <a:p>
            <a:r>
              <a:rPr lang="en-US" dirty="0"/>
              <a:t>The </a:t>
            </a:r>
            <a:r>
              <a:rPr lang="en-US" dirty="0" err="1"/>
              <a:t>DynaTAC</a:t>
            </a:r>
            <a:r>
              <a:rPr lang="en-US" dirty="0"/>
              <a:t> 8000X weighed in at around 2 pounds, cost $4,000 and didn’t run any apps.</a:t>
            </a:r>
          </a:p>
        </p:txBody>
      </p:sp>
      <p:sp>
        <p:nvSpPr>
          <p:cNvPr id="5" name="Footer Placeholder 4">
            <a:extLst>
              <a:ext uri="{FF2B5EF4-FFF2-40B4-BE49-F238E27FC236}">
                <a16:creationId xmlns:a16="http://schemas.microsoft.com/office/drawing/2014/main" id="{22E7186E-9007-4141-B2FD-C7551CA78049}"/>
              </a:ext>
            </a:extLst>
          </p:cNvPr>
          <p:cNvSpPr>
            <a:spLocks noGrp="1"/>
          </p:cNvSpPr>
          <p:nvPr>
            <p:ph type="ftr" sz="quarter" idx="11"/>
          </p:nvPr>
        </p:nvSpPr>
        <p:spPr>
          <a:xfrm>
            <a:off x="5209563" y="6041362"/>
            <a:ext cx="233214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Mohammad Bakri Bin Che Haron</a:t>
            </a:r>
          </a:p>
        </p:txBody>
      </p:sp>
      <p:pic>
        <p:nvPicPr>
          <p:cNvPr id="2050" name="Picture 2">
            <a:extLst>
              <a:ext uri="{FF2B5EF4-FFF2-40B4-BE49-F238E27FC236}">
                <a16:creationId xmlns:a16="http://schemas.microsoft.com/office/drawing/2014/main" id="{5033E8FD-05A6-4DE9-AAC4-EFF456DA70A6}"/>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9381" r="22633"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696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6223A2CF-282D-4D97-960D-435F2BA682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FE704595-09C7-4F19-9C35-A1585DE5E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7F5D3415-BEB8-49B5-A258-65A6DB069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4572FE66-7C7C-4ED1-BB96-D4E741F7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27DAB653-28E4-473D-BFF3-5B5530900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D42B9441-BD12-4ADD-98F9-146048C02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6849A7E1-FFE1-40FC-987C-B58FD254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13A76386-AD1C-4954-82C0-0AA48165E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3276B172-4E18-465E-9AA3-FB122B17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E4D72FB7-F5AA-4F4D-8EFD-1958081CB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811DE47E-CE10-46D2-9FA8-B48990695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9DF6D4D-A54F-45AA-AA68-B13FB1BE0557}"/>
              </a:ext>
            </a:extLst>
          </p:cNvPr>
          <p:cNvSpPr>
            <a:spLocks noGrp="1"/>
          </p:cNvSpPr>
          <p:nvPr>
            <p:ph type="title"/>
          </p:nvPr>
        </p:nvSpPr>
        <p:spPr>
          <a:xfrm>
            <a:off x="5536734" y="609600"/>
            <a:ext cx="3737268" cy="1320800"/>
          </a:xfrm>
        </p:spPr>
        <p:txBody>
          <a:bodyPr vert="horz" lIns="91440" tIns="45720" rIns="91440" bIns="45720" rtlCol="0" anchor="t">
            <a:normAutofit fontScale="90000"/>
          </a:bodyPr>
          <a:lstStyle/>
          <a:p>
            <a:r>
              <a:rPr lang="en-US" dirty="0"/>
              <a:t>History of Mobile Application (2) - Psion</a:t>
            </a:r>
          </a:p>
        </p:txBody>
      </p:sp>
      <p:sp>
        <p:nvSpPr>
          <p:cNvPr id="4" name="Content Placeholder 3">
            <a:extLst>
              <a:ext uri="{FF2B5EF4-FFF2-40B4-BE49-F238E27FC236}">
                <a16:creationId xmlns:a16="http://schemas.microsoft.com/office/drawing/2014/main" id="{D6CB464B-60CF-41D2-9860-EC8A7D433062}"/>
              </a:ext>
            </a:extLst>
          </p:cNvPr>
          <p:cNvSpPr>
            <a:spLocks noGrp="1"/>
          </p:cNvSpPr>
          <p:nvPr>
            <p:ph sz="half" idx="2"/>
          </p:nvPr>
        </p:nvSpPr>
        <p:spPr>
          <a:xfrm>
            <a:off x="5209563" y="2160589"/>
            <a:ext cx="4064439" cy="3880773"/>
          </a:xfrm>
        </p:spPr>
        <p:txBody>
          <a:bodyPr vert="horz" lIns="91440" tIns="45720" rIns="91440" bIns="45720" rtlCol="0">
            <a:normAutofit/>
          </a:bodyPr>
          <a:lstStyle/>
          <a:p>
            <a:pPr>
              <a:lnSpc>
                <a:spcPct val="90000"/>
              </a:lnSpc>
            </a:pPr>
            <a:r>
              <a:rPr lang="en-US" sz="1700" dirty="0"/>
              <a:t>The first </a:t>
            </a:r>
            <a:r>
              <a:rPr lang="en-US" sz="1700" dirty="0" err="1"/>
              <a:t>recognisable</a:t>
            </a:r>
            <a:r>
              <a:rPr lang="en-US" sz="1700" dirty="0"/>
              <a:t> apps came with Psion’s range of handheld computers – mostly PDAs – that used the EPOC operating system. </a:t>
            </a:r>
          </a:p>
          <a:p>
            <a:pPr>
              <a:lnSpc>
                <a:spcPct val="90000"/>
              </a:lnSpc>
            </a:pPr>
            <a:r>
              <a:rPr lang="en-US" sz="1700" dirty="0"/>
              <a:t>First released in the early 90s the sixteen bit machines (SIBO) which ran EPOC allowed users </a:t>
            </a:r>
            <a:r>
              <a:rPr lang="en-US" sz="1700" dirty="0" err="1"/>
              <a:t>programmes</a:t>
            </a:r>
            <a:r>
              <a:rPr lang="en-US" sz="1700" dirty="0"/>
              <a:t> such as a word processor, database, spreadsheet and diary. </a:t>
            </a:r>
          </a:p>
          <a:p>
            <a:pPr>
              <a:lnSpc>
                <a:spcPct val="90000"/>
              </a:lnSpc>
            </a:pPr>
            <a:r>
              <a:rPr lang="en-US" sz="1700" dirty="0"/>
              <a:t>Later models in the range, running a 32-bit OS, would come with up to 2MB RAM and allow users to add additional apps via software packs (or via download if you were lucky enough to own a modem).</a:t>
            </a:r>
          </a:p>
        </p:txBody>
      </p:sp>
      <p:sp>
        <p:nvSpPr>
          <p:cNvPr id="5" name="Footer Placeholder 4">
            <a:extLst>
              <a:ext uri="{FF2B5EF4-FFF2-40B4-BE49-F238E27FC236}">
                <a16:creationId xmlns:a16="http://schemas.microsoft.com/office/drawing/2014/main" id="{509CEF72-3910-4E2E-9223-FB6BF496B0C3}"/>
              </a:ext>
            </a:extLst>
          </p:cNvPr>
          <p:cNvSpPr>
            <a:spLocks noGrp="1"/>
          </p:cNvSpPr>
          <p:nvPr>
            <p:ph type="ftr" sz="quarter" idx="11"/>
          </p:nvPr>
        </p:nvSpPr>
        <p:spPr>
          <a:xfrm>
            <a:off x="5209563" y="6041362"/>
            <a:ext cx="233214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Mohammad Bakri Bin Che Haron</a:t>
            </a:r>
          </a:p>
        </p:txBody>
      </p:sp>
      <p:pic>
        <p:nvPicPr>
          <p:cNvPr id="3076" name="Picture 4">
            <a:extLst>
              <a:ext uri="{FF2B5EF4-FFF2-40B4-BE49-F238E27FC236}">
                <a16:creationId xmlns:a16="http://schemas.microsoft.com/office/drawing/2014/main" id="{4E3A55CA-F0C0-4810-A9F1-F26CF51F316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3451" r="11061"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786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223A2CF-282D-4D97-960D-435F2BA682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FE704595-09C7-4F19-9C35-A1585DE5E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F5D3415-BEB8-49B5-A258-65A6DB069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4572FE66-7C7C-4ED1-BB96-D4E741F7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7DAB653-28E4-473D-BFF3-5B5530900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D42B9441-BD12-4ADD-98F9-146048C02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6849A7E1-FFE1-40FC-987C-B58FD254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3A76386-AD1C-4954-82C0-0AA48165E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276B172-4E18-465E-9AA3-FB122B17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4D72FB7-F5AA-4F4D-8EFD-1958081CB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811DE47E-CE10-46D2-9FA8-B48990695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C7D20CC-D0F2-423F-ACA3-FCDA2B63E0F7}"/>
              </a:ext>
            </a:extLst>
          </p:cNvPr>
          <p:cNvSpPr>
            <a:spLocks noGrp="1"/>
          </p:cNvSpPr>
          <p:nvPr>
            <p:ph type="title"/>
          </p:nvPr>
        </p:nvSpPr>
        <p:spPr>
          <a:xfrm>
            <a:off x="5536734" y="609600"/>
            <a:ext cx="3737268" cy="1320800"/>
          </a:xfrm>
        </p:spPr>
        <p:txBody>
          <a:bodyPr vert="horz" lIns="91440" tIns="45720" rIns="91440" bIns="45720" rtlCol="0" anchor="t">
            <a:normAutofit fontScale="90000"/>
          </a:bodyPr>
          <a:lstStyle/>
          <a:p>
            <a:r>
              <a:rPr lang="en-US" dirty="0"/>
              <a:t>History of Mobile Application (3) - Palm</a:t>
            </a:r>
          </a:p>
        </p:txBody>
      </p:sp>
      <p:sp>
        <p:nvSpPr>
          <p:cNvPr id="4" name="Content Placeholder 3">
            <a:extLst>
              <a:ext uri="{FF2B5EF4-FFF2-40B4-BE49-F238E27FC236}">
                <a16:creationId xmlns:a16="http://schemas.microsoft.com/office/drawing/2014/main" id="{0236726C-D290-4589-83C3-A79CBEE2E17D}"/>
              </a:ext>
            </a:extLst>
          </p:cNvPr>
          <p:cNvSpPr>
            <a:spLocks noGrp="1"/>
          </p:cNvSpPr>
          <p:nvPr>
            <p:ph sz="half" idx="2"/>
          </p:nvPr>
        </p:nvSpPr>
        <p:spPr>
          <a:xfrm>
            <a:off x="5209563" y="2160589"/>
            <a:ext cx="4064439" cy="3880773"/>
          </a:xfrm>
        </p:spPr>
        <p:txBody>
          <a:bodyPr vert="horz" lIns="91440" tIns="45720" rIns="91440" bIns="45720" rtlCol="0">
            <a:normAutofit/>
          </a:bodyPr>
          <a:lstStyle/>
          <a:p>
            <a:r>
              <a:rPr lang="en-US" dirty="0"/>
              <a:t>Palm emerged as a major rival to Psion in the PDA market with its cheaper, lower functionality range of PDAs – the Palm Pilot. </a:t>
            </a:r>
          </a:p>
          <a:p>
            <a:r>
              <a:rPr lang="en-US" dirty="0"/>
              <a:t>Commercial success allowed Palm to release a new generation of machines in 1996 which </a:t>
            </a:r>
            <a:r>
              <a:rPr lang="en-US" dirty="0" err="1"/>
              <a:t>utilised</a:t>
            </a:r>
            <a:r>
              <a:rPr lang="en-US" dirty="0"/>
              <a:t> the Palm OS. This had a touchscreen GUI and came with a raft of basic apps as well as tons of third party apps programmed in C/C++.</a:t>
            </a:r>
          </a:p>
        </p:txBody>
      </p:sp>
      <p:sp>
        <p:nvSpPr>
          <p:cNvPr id="5" name="Footer Placeholder 4">
            <a:extLst>
              <a:ext uri="{FF2B5EF4-FFF2-40B4-BE49-F238E27FC236}">
                <a16:creationId xmlns:a16="http://schemas.microsoft.com/office/drawing/2014/main" id="{023512D9-FCAA-4683-A4BC-766C1C57D024}"/>
              </a:ext>
            </a:extLst>
          </p:cNvPr>
          <p:cNvSpPr>
            <a:spLocks noGrp="1"/>
          </p:cNvSpPr>
          <p:nvPr>
            <p:ph type="ftr" sz="quarter" idx="11"/>
          </p:nvPr>
        </p:nvSpPr>
        <p:spPr>
          <a:xfrm>
            <a:off x="5209563" y="6041362"/>
            <a:ext cx="233214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Mohammad Bakri Bin Che Haron</a:t>
            </a:r>
          </a:p>
        </p:txBody>
      </p:sp>
      <p:pic>
        <p:nvPicPr>
          <p:cNvPr id="4098" name="Picture 2" descr="palm-os-visor">
            <a:extLst>
              <a:ext uri="{FF2B5EF4-FFF2-40B4-BE49-F238E27FC236}">
                <a16:creationId xmlns:a16="http://schemas.microsoft.com/office/drawing/2014/main" id="{BD98568B-495F-4064-964E-BA1273EF04D0}"/>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3042" r="17959"/>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945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BF0C-196A-4E73-B88F-6C7BEBE973D6}"/>
              </a:ext>
            </a:extLst>
          </p:cNvPr>
          <p:cNvSpPr>
            <a:spLocks noGrp="1"/>
          </p:cNvSpPr>
          <p:nvPr>
            <p:ph type="title"/>
          </p:nvPr>
        </p:nvSpPr>
        <p:spPr/>
        <p:txBody>
          <a:bodyPr/>
          <a:lstStyle/>
          <a:p>
            <a:r>
              <a:rPr lang="en-US" dirty="0"/>
              <a:t>History of Mobile Application (4) – J2ME</a:t>
            </a:r>
          </a:p>
        </p:txBody>
      </p:sp>
      <p:sp>
        <p:nvSpPr>
          <p:cNvPr id="4" name="Content Placeholder 3">
            <a:extLst>
              <a:ext uri="{FF2B5EF4-FFF2-40B4-BE49-F238E27FC236}">
                <a16:creationId xmlns:a16="http://schemas.microsoft.com/office/drawing/2014/main" id="{31AB5407-6ABA-4575-9731-54522BF5226F}"/>
              </a:ext>
            </a:extLst>
          </p:cNvPr>
          <p:cNvSpPr>
            <a:spLocks noGrp="1"/>
          </p:cNvSpPr>
          <p:nvPr>
            <p:ph sz="half" idx="2"/>
          </p:nvPr>
        </p:nvSpPr>
        <p:spPr/>
        <p:txBody>
          <a:bodyPr>
            <a:normAutofit fontScale="92500" lnSpcReduction="20000"/>
          </a:bodyPr>
          <a:lstStyle/>
          <a:p>
            <a:r>
              <a:rPr lang="en-US" dirty="0"/>
              <a:t>As feature phones got faster the possibilities for phone apps expanded and it was Java Micro Edition that won the race to provide a platform for developing them.</a:t>
            </a:r>
          </a:p>
          <a:p>
            <a:r>
              <a:rPr lang="en-US" dirty="0"/>
              <a:t>Java ME started life as JSR 68, replaced Personal Java and quickly became so popular that it evolved into numerous standards for use across phones, PDAs and other embedded devices like set top boxes.</a:t>
            </a:r>
          </a:p>
          <a:p>
            <a:r>
              <a:rPr lang="en-US" dirty="0"/>
              <a:t>JME was the undisputed king of mobile platforms, it’s used in the Bada and Symbian operating systems and implementation existed for Windows CE, Windows Mobile and Android.</a:t>
            </a:r>
          </a:p>
          <a:p>
            <a:endParaRPr lang="en-US" dirty="0"/>
          </a:p>
        </p:txBody>
      </p:sp>
      <p:sp>
        <p:nvSpPr>
          <p:cNvPr id="5" name="Footer Placeholder 4">
            <a:extLst>
              <a:ext uri="{FF2B5EF4-FFF2-40B4-BE49-F238E27FC236}">
                <a16:creationId xmlns:a16="http://schemas.microsoft.com/office/drawing/2014/main" id="{B79E0FE5-78AC-4144-A0ED-581EBF90D1AE}"/>
              </a:ext>
            </a:extLst>
          </p:cNvPr>
          <p:cNvSpPr>
            <a:spLocks noGrp="1"/>
          </p:cNvSpPr>
          <p:nvPr>
            <p:ph type="ftr" sz="quarter" idx="11"/>
          </p:nvPr>
        </p:nvSpPr>
        <p:spPr/>
        <p:txBody>
          <a:bodyPr/>
          <a:lstStyle/>
          <a:p>
            <a:pPr>
              <a:defRPr/>
            </a:pPr>
            <a:r>
              <a:rPr lang="sv-SE" dirty="0"/>
              <a:t>Mohammad Bakri Bin Che Haron</a:t>
            </a:r>
            <a:endParaRPr lang="en-US" dirty="0"/>
          </a:p>
        </p:txBody>
      </p:sp>
      <p:pic>
        <p:nvPicPr>
          <p:cNvPr id="5122" name="Picture 2" descr="j2me">
            <a:extLst>
              <a:ext uri="{FF2B5EF4-FFF2-40B4-BE49-F238E27FC236}">
                <a16:creationId xmlns:a16="http://schemas.microsoft.com/office/drawing/2014/main" id="{A710DC7B-FF3B-4E02-8BE3-F187C37994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57458" y="2272506"/>
            <a:ext cx="20238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8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223A2CF-282D-4D97-960D-435F2BA682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FE704595-09C7-4F19-9C35-A1585DE5E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F5D3415-BEB8-49B5-A258-65A6DB069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4572FE66-7C7C-4ED1-BB96-D4E741F7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7DAB653-28E4-473D-BFF3-5B5530900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D42B9441-BD12-4ADD-98F9-146048C02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6849A7E1-FFE1-40FC-987C-B58FD254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3A76386-AD1C-4954-82C0-0AA48165E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276B172-4E18-465E-9AA3-FB122B17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4D72FB7-F5AA-4F4D-8EFD-1958081CB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811DE47E-CE10-46D2-9FA8-B48990695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5C13E8-DB47-4023-BCF0-84F3E9EE479E}"/>
              </a:ext>
            </a:extLst>
          </p:cNvPr>
          <p:cNvSpPr>
            <a:spLocks noGrp="1"/>
          </p:cNvSpPr>
          <p:nvPr>
            <p:ph type="title"/>
          </p:nvPr>
        </p:nvSpPr>
        <p:spPr>
          <a:xfrm>
            <a:off x="5536734" y="609600"/>
            <a:ext cx="3737268" cy="1320800"/>
          </a:xfrm>
        </p:spPr>
        <p:txBody>
          <a:bodyPr vert="horz" lIns="91440" tIns="45720" rIns="91440" bIns="45720" rtlCol="0" anchor="t">
            <a:normAutofit/>
          </a:bodyPr>
          <a:lstStyle/>
          <a:p>
            <a:pPr>
              <a:lnSpc>
                <a:spcPct val="90000"/>
              </a:lnSpc>
            </a:pPr>
            <a:r>
              <a:rPr lang="en-US" sz="2800" dirty="0"/>
              <a:t>History of Mobile Application (5) – Symbian</a:t>
            </a:r>
          </a:p>
        </p:txBody>
      </p:sp>
      <p:sp>
        <p:nvSpPr>
          <p:cNvPr id="4" name="Content Placeholder 3">
            <a:extLst>
              <a:ext uri="{FF2B5EF4-FFF2-40B4-BE49-F238E27FC236}">
                <a16:creationId xmlns:a16="http://schemas.microsoft.com/office/drawing/2014/main" id="{64E2BCA6-F2D3-4E62-8F0E-391000C49321}"/>
              </a:ext>
            </a:extLst>
          </p:cNvPr>
          <p:cNvSpPr>
            <a:spLocks noGrp="1"/>
          </p:cNvSpPr>
          <p:nvPr>
            <p:ph sz="half" idx="2"/>
          </p:nvPr>
        </p:nvSpPr>
        <p:spPr>
          <a:xfrm>
            <a:off x="5209563" y="2160589"/>
            <a:ext cx="4064439" cy="3880773"/>
          </a:xfrm>
        </p:spPr>
        <p:txBody>
          <a:bodyPr vert="horz" lIns="91440" tIns="45720" rIns="91440" bIns="45720" rtlCol="0">
            <a:normAutofit/>
          </a:bodyPr>
          <a:lstStyle/>
          <a:p>
            <a:pPr>
              <a:lnSpc>
                <a:spcPct val="90000"/>
              </a:lnSpc>
            </a:pPr>
            <a:r>
              <a:rPr lang="en-US" sz="1500" b="0" i="0">
                <a:effectLst/>
              </a:rPr>
              <a:t>As mentioned earlier, Symbian grew out of the Psion EPOC operating system. Originally developed by Symbian Ltd – a joint venture of Psion, Ericsson, Motorola and Nokia. In 2009 250 million devices were running Symbian.</a:t>
            </a:r>
          </a:p>
          <a:p>
            <a:pPr>
              <a:lnSpc>
                <a:spcPct val="90000"/>
              </a:lnSpc>
            </a:pPr>
            <a:r>
              <a:rPr lang="en-US" sz="1500" b="0" i="0">
                <a:effectLst/>
              </a:rPr>
              <a:t>It was Nokia that really drove the development of Symbian OS. The S60 platform was used on nearly all Nokia handsets as well as some Samsung and LG ones. </a:t>
            </a:r>
          </a:p>
          <a:p>
            <a:pPr>
              <a:lnSpc>
                <a:spcPct val="90000"/>
              </a:lnSpc>
            </a:pPr>
            <a:r>
              <a:rPr lang="en-US" sz="1500" b="0" i="0">
                <a:effectLst/>
              </a:rPr>
              <a:t>The incompatibility of apps across platforms and the failure to fully move to open source (several key components were licensed from third parties) are probably what sounded the death-knell for Symbian. </a:t>
            </a:r>
            <a:endParaRPr lang="en-US" sz="1500"/>
          </a:p>
        </p:txBody>
      </p:sp>
      <p:sp>
        <p:nvSpPr>
          <p:cNvPr id="5" name="Footer Placeholder 4">
            <a:extLst>
              <a:ext uri="{FF2B5EF4-FFF2-40B4-BE49-F238E27FC236}">
                <a16:creationId xmlns:a16="http://schemas.microsoft.com/office/drawing/2014/main" id="{B9CB8FAD-B167-43B2-9269-DB9FC4C9B90B}"/>
              </a:ext>
            </a:extLst>
          </p:cNvPr>
          <p:cNvSpPr>
            <a:spLocks noGrp="1"/>
          </p:cNvSpPr>
          <p:nvPr>
            <p:ph type="ftr" sz="quarter" idx="11"/>
          </p:nvPr>
        </p:nvSpPr>
        <p:spPr>
          <a:xfrm>
            <a:off x="5209563" y="6041362"/>
            <a:ext cx="233214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Mohammad Bakri Bin Che Haron</a:t>
            </a:r>
          </a:p>
        </p:txBody>
      </p:sp>
      <p:pic>
        <p:nvPicPr>
          <p:cNvPr id="6146" name="Picture 2" descr="nokia-E90">
            <a:extLst>
              <a:ext uri="{FF2B5EF4-FFF2-40B4-BE49-F238E27FC236}">
                <a16:creationId xmlns:a16="http://schemas.microsoft.com/office/drawing/2014/main" id="{1EEB0300-269F-4492-8948-494063EC54A2}"/>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9841" r="19586" b="-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8879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5820-B649-4E38-92B6-4A4193094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EA33C-D360-4AF8-B92A-CA1852831387}"/>
              </a:ext>
            </a:extLst>
          </p:cNvPr>
          <p:cNvSpPr>
            <a:spLocks noGrp="1"/>
          </p:cNvSpPr>
          <p:nvPr>
            <p:ph idx="1"/>
          </p:nvPr>
        </p:nvSpPr>
        <p:spPr/>
        <p:txBody>
          <a:bodyPr/>
          <a:lstStyle/>
          <a:p>
            <a:r>
              <a:rPr lang="en-US" dirty="0"/>
              <a:t>https://www.youtube.com/watch?v=f0DA-va7txM&amp;ab_channel=GhostLead</a:t>
            </a:r>
          </a:p>
        </p:txBody>
      </p:sp>
      <p:sp>
        <p:nvSpPr>
          <p:cNvPr id="4" name="Footer Placeholder 3">
            <a:extLst>
              <a:ext uri="{FF2B5EF4-FFF2-40B4-BE49-F238E27FC236}">
                <a16:creationId xmlns:a16="http://schemas.microsoft.com/office/drawing/2014/main" id="{9D5273EC-12C9-4749-972B-B440E8867569}"/>
              </a:ext>
            </a:extLst>
          </p:cNvPr>
          <p:cNvSpPr>
            <a:spLocks noGrp="1"/>
          </p:cNvSpPr>
          <p:nvPr>
            <p:ph type="ftr" sz="quarter" idx="11"/>
          </p:nvPr>
        </p:nvSpPr>
        <p:spPr/>
        <p:txBody>
          <a:bodyPr/>
          <a:lstStyle/>
          <a:p>
            <a:pPr>
              <a:defRPr/>
            </a:pPr>
            <a:r>
              <a:rPr lang="sv-SE"/>
              <a:t>Mohammad Bakri Bin Che Haron</a:t>
            </a:r>
            <a:endParaRPr lang="en-US"/>
          </a:p>
        </p:txBody>
      </p:sp>
    </p:spTree>
    <p:extLst>
      <p:ext uri="{BB962C8B-B14F-4D97-AF65-F5344CB8AC3E}">
        <p14:creationId xmlns:p14="http://schemas.microsoft.com/office/powerpoint/2010/main" val="21308488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1455</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Fira Sans</vt:lpstr>
      <vt:lpstr>Lucida Sans Unicode</vt:lpstr>
      <vt:lpstr>Trebuchet MS</vt:lpstr>
      <vt:lpstr>Wingdings 3</vt:lpstr>
      <vt:lpstr>Facet</vt:lpstr>
      <vt:lpstr>PowerPoint Presentation</vt:lpstr>
      <vt:lpstr>Chapter Outline</vt:lpstr>
      <vt:lpstr>What is Mobile Application?</vt:lpstr>
      <vt:lpstr>History of Mobile Application</vt:lpstr>
      <vt:lpstr>History of Mobile Application (2) - Psion</vt:lpstr>
      <vt:lpstr>History of Mobile Application (3) - Palm</vt:lpstr>
      <vt:lpstr>History of Mobile Application (4) – J2ME</vt:lpstr>
      <vt:lpstr>History of Mobile Application (5) – Symbian</vt:lpstr>
      <vt:lpstr>PowerPoint Presentation</vt:lpstr>
      <vt:lpstr>History of Mobile Application (6) – Android</vt:lpstr>
      <vt:lpstr>History of Mobile Application (6) – Android</vt:lpstr>
      <vt:lpstr>History of Mobile Application (7) – iOS</vt:lpstr>
      <vt:lpstr>History of Mobile Application (7) – iOS</vt:lpstr>
      <vt:lpstr>PowerPoint Presentation</vt:lpstr>
      <vt:lpstr>Type of Mobile Apps</vt:lpstr>
      <vt:lpstr>Native App</vt:lpstr>
      <vt:lpstr>Hybrid App</vt:lpstr>
      <vt:lpstr>PowerPoint Presentation</vt:lpstr>
      <vt:lpstr>Client-Server Architecture</vt:lpstr>
      <vt:lpstr>Introduction</vt:lpstr>
      <vt:lpstr>Mobile Application Architecture</vt:lpstr>
      <vt:lpstr>Mobile Application – One layer</vt:lpstr>
      <vt:lpstr>Mobile Application– Two layers</vt:lpstr>
      <vt:lpstr>Mobile Application– Three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Bakri Che Haron</dc:creator>
  <cp:lastModifiedBy>NOR AZIDA BT MOHAMED NOH</cp:lastModifiedBy>
  <cp:revision>17</cp:revision>
  <dcterms:created xsi:type="dcterms:W3CDTF">2020-10-16T14:39:05Z</dcterms:created>
  <dcterms:modified xsi:type="dcterms:W3CDTF">2021-10-13T09:54:20Z</dcterms:modified>
</cp:coreProperties>
</file>