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593" r:id="rId5"/>
    <p:sldId id="572" r:id="rId6"/>
    <p:sldId id="574" r:id="rId7"/>
    <p:sldId id="594" r:id="rId8"/>
    <p:sldId id="600" r:id="rId9"/>
    <p:sldId id="601" r:id="rId10"/>
    <p:sldId id="603" r:id="rId11"/>
    <p:sldId id="595" r:id="rId12"/>
    <p:sldId id="596" r:id="rId13"/>
    <p:sldId id="597" r:id="rId14"/>
    <p:sldId id="598" r:id="rId15"/>
    <p:sldId id="599" r:id="rId16"/>
    <p:sldId id="575" r:id="rId17"/>
    <p:sldId id="602" r:id="rId18"/>
    <p:sldId id="577" r:id="rId19"/>
  </p:sldIdLst>
  <p:sldSz cx="9144000" cy="5143500" type="screen16x9"/>
  <p:notesSz cx="6669088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A51E"/>
    <a:srgbClr val="FF2821"/>
    <a:srgbClr val="89D5FF"/>
    <a:srgbClr val="4CCE62"/>
    <a:srgbClr val="FFFF99"/>
    <a:srgbClr val="E3F5FF"/>
    <a:srgbClr val="D2085F"/>
    <a:srgbClr val="FFFFCC"/>
    <a:srgbClr val="F5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95886" autoAdjust="0"/>
  </p:normalViewPr>
  <p:slideViewPr>
    <p:cSldViewPr>
      <p:cViewPr varScale="1">
        <p:scale>
          <a:sx n="150" d="100"/>
          <a:sy n="150" d="100"/>
        </p:scale>
        <p:origin x="-49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B41C4-4084-4AC6-BEC6-006E873670F3}" type="datetimeFigureOut">
              <a:rPr lang="fi-FI" smtClean="0"/>
              <a:t>21.2.2014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40EB-E868-4671-8B1A-26BA034B7F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859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3-04-16T19:18:54.69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7713 7752,'0'0,"13"0,0 0,14 0,-14 0,13 0,-13 0,1 0,12 0,-13 0,1 0,-1-13,-13 13,13 0,14 0,12 0,27 0,0 0,-13 0,-26 0,-1 0,1 0,-14 0,13 0,14 0,13 0,0 0,13 0,-26 0,-1 0,-25 0,12 0,1 0,-14 0,13 0,-12 0,12 0,14 0,-14 0,27 0,0 0,-13 0,-1 0,1 0,-40 13,27-13,-14 0,0 0,13 14,14-14,40 13,78-13,-65 0,-27 0,-26 13,39 0,14 40,-54-53,41 0,52 0,-26 0,-53 0,-14 0,14 0,14 0,38 0,67 0,-53-26,-52 26,-28 0,-12 0,12-14,1 1,79 0,-13-13,-13 12,-27 14,-13-13,-40 13,13 0,14-13,-14 13,14 0,0 0,26 0,13-27,14 27,0 0,-54 0,1 0,-14 0,-12 0,12 14,1-14,-14 13,53 13,-40-12,54-1,-27 0,0 0,-14 0,-26-13,14 0,-14 0,14 0,-14 0,-13 0,26 0,-12 0,25 0,14 0,0 14,-13-14,13 13,-14-13,-25 0,12 0,-13 0,14 0,-14 0,13 0,1 0,-14 0,27 0,-14 0,40 0,-26 0,0 0,-27 0,0 0,0 0,-13 0,14 0,-1 0,-13 0,13 0,0 0,-13 0,14 0,12 0,-26 0,27 0,-14-13,13 13,1-14,-14 14,0 0,0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4-02-21T04:33:06.51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7422 5583,'-490'-27,"173"27,290 0,-79-26,-26 26,26 0,-53-13,-264-14,159 27,-94 0,-91 0,210 0,41 27,13 12,0 54,39 26,67-40,12 1,15-14,-15 0,15 0,-15 27,-25 105,-1-13,14-66,26-26,13-27,27 66,13 40,40-132,52 92,-52-26,26-53,-13 13,66-39,-13 26,13-27,13 1,-13-14,27-13,52 0,-65 0,-41 26,-12 40,-80-66,132 0,27 0,-27 0,-13 0,40 0,52 0,-39 0,66 0,67 14,158-213,-106 80,-79 27,92 52,1 13,-160 14,94-13,52 26,-119 0,-93 0,-52-14,0 14,-14-13,146-26,-66-14,-40 13,-40-53,-53-39,1-40,-27 40,0 66,0 39,-13-12,-80-1,-185-132,-13-93,-66 1,-225 39,172 66,106 93,-107 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620F-7AB4-4355-BF01-893589E3263D}" type="datetimeFigureOut">
              <a:rPr lang="fi-FI" smtClean="0"/>
              <a:t>21.2.2014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A4D5C-DAFE-4B72-AC72-6210DA6A5DE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94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31641"/>
            <a:ext cx="7772400" cy="1102519"/>
          </a:xfrm>
        </p:spPr>
        <p:txBody>
          <a:bodyPr/>
          <a:lstStyle>
            <a:lvl1pPr algn="ctr">
              <a:defRPr>
                <a:solidFill>
                  <a:srgbClr val="33CCCC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49588"/>
            <a:ext cx="777686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491880" y="0"/>
            <a:ext cx="2160240" cy="1419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oth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b="19755"/>
          <a:stretch/>
        </p:blipFill>
        <p:spPr>
          <a:xfrm>
            <a:off x="2687" y="1016116"/>
            <a:ext cx="3766977" cy="412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0"/>
            <a:ext cx="519492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19492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79" y="0"/>
            <a:ext cx="3677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r="9340"/>
          <a:stretch/>
        </p:blipFill>
        <p:spPr>
          <a:xfrm>
            <a:off x="5206482" y="411510"/>
            <a:ext cx="3937518" cy="473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19492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3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rgbClr val="33CCCC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4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3pPr>
            <a:lvl4pPr marL="1600200" indent="-228600">
              <a:buClr>
                <a:schemeClr val="bg1">
                  <a:lumMod val="50000"/>
                </a:schemeClr>
              </a:buClr>
              <a:buFont typeface="Chaparral Pro" pitchFamily="18" charset="0"/>
              <a:buChar char="›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4pPr>
            <a:lvl5pPr marL="2057400" indent="-228600">
              <a:buClr>
                <a:schemeClr val="bg1">
                  <a:lumMod val="50000"/>
                </a:schemeClr>
              </a:buClr>
              <a:buFont typeface="Chaparral Pro" pitchFamily="18" charset="0"/>
              <a:buChar char="›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1pPr>
            <a:lvl2pPr marL="800100" indent="-342900">
              <a:buClr>
                <a:srgbClr val="FFC000"/>
              </a:buClr>
              <a:buFont typeface="Chaparral Pro" pitchFamily="18" charset="0"/>
              <a:buChar char="›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907B4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1pPr>
            <a:lvl2pPr marL="800100" indent="-342900">
              <a:buClr>
                <a:srgbClr val="F907B4"/>
              </a:buClr>
              <a:buFont typeface="Chaparral Pro" pitchFamily="18" charset="0"/>
              <a:buChar char="›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" y="0"/>
            <a:ext cx="914607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3466728" cy="474203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r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07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3466728" cy="47420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686800" cy="4742036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/>
          <a:stretch/>
        </p:blipFill>
        <p:spPr>
          <a:xfrm>
            <a:off x="0" y="1059582"/>
            <a:ext cx="4036989" cy="4083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972428"/>
            <a:ext cx="5842992" cy="3687553"/>
          </a:xfrm>
        </p:spPr>
        <p:txBody>
          <a:bodyPr anchor="t"/>
          <a:lstStyle>
            <a:lvl1pPr algn="r"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82"/>
          <a:stretch/>
        </p:blipFill>
        <p:spPr>
          <a:xfrm>
            <a:off x="3449703" y="1730516"/>
            <a:ext cx="5691610" cy="3412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5626968" cy="465998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46" y="4731990"/>
            <a:ext cx="1168377" cy="2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73" r:id="rId6"/>
    <p:sldLayoutId id="2147483658" r:id="rId7"/>
    <p:sldLayoutId id="2147483657" r:id="rId8"/>
    <p:sldLayoutId id="2147483659" r:id="rId9"/>
    <p:sldLayoutId id="2147483670" r:id="rId10"/>
    <p:sldLayoutId id="2147483671" r:id="rId11"/>
    <p:sldLayoutId id="2147483672" r:id="rId12"/>
    <p:sldLayoutId id="214748365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99"/>
        </a:buClr>
        <a:buFont typeface="Chaparral Pro" pitchFamily="18" charset="0"/>
        <a:buChar char="›"/>
        <a:defRPr sz="28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9999"/>
        </a:buClr>
        <a:buFont typeface="Chaparral Pro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haparral Pro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localhost:8000/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.xml"/><Relationship Id="rId5" Type="http://schemas.openxmlformats.org/officeDocument/2006/relationships/image" Target="../media/image15.png"/><Relationship Id="rId10" Type="http://schemas.openxmlformats.org/officeDocument/2006/relationships/hyperlink" Target="http://localhost:8000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AngularJS ja Gulp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21.2.2014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12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857250"/>
          </a:xfrm>
        </p:spPr>
        <p:txBody>
          <a:bodyPr/>
          <a:lstStyle/>
          <a:p>
            <a:r>
              <a:rPr lang="fi-FI" dirty="0" smtClean="0"/>
              <a:t>Asennetaan työkalut</a:t>
            </a:r>
            <a:endParaRPr lang="fi-F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2323753" cy="83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371950"/>
            <a:ext cx="446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</a:t>
            </a:r>
            <a:r>
              <a:rPr lang="fi-FI" dirty="0" smtClean="0"/>
              <a:t>. Asenna </a:t>
            </a:r>
            <a:r>
              <a:rPr lang="fi-FI" b="1" dirty="0" smtClean="0"/>
              <a:t>chrome</a:t>
            </a:r>
            <a:r>
              <a:rPr lang="fi-FI" dirty="0" smtClean="0"/>
              <a:t>-selain. </a:t>
            </a:r>
            <a:br>
              <a:rPr lang="fi-FI" dirty="0" smtClean="0"/>
            </a:br>
            <a:r>
              <a:rPr lang="fi-FI" dirty="0" smtClean="0"/>
              <a:t>Googleta esim. ”install download chrome”</a:t>
            </a:r>
            <a:endParaRPr lang="fi-FI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1750"/>
            <a:ext cx="3845446" cy="165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1779662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Asenna </a:t>
            </a:r>
            <a:r>
              <a:rPr lang="fi-FI" b="1" dirty="0" smtClean="0"/>
              <a:t>git</a:t>
            </a:r>
            <a:r>
              <a:rPr lang="fi-FI" dirty="0" smtClean="0"/>
              <a:t>-versionhallintatyökalu. </a:t>
            </a:r>
            <a:br>
              <a:rPr lang="fi-FI" dirty="0" smtClean="0"/>
            </a:br>
            <a:r>
              <a:rPr lang="fi-FI" dirty="0" smtClean="0"/>
              <a:t>Googleta esim. ”install download git”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133331"/>
            <a:ext cx="2906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3. Asenna </a:t>
            </a:r>
            <a:r>
              <a:rPr lang="fi-FI" b="1" dirty="0" smtClean="0"/>
              <a:t>sublime text 2</a:t>
            </a:r>
          </a:p>
          <a:p>
            <a:r>
              <a:rPr lang="fi-FI" dirty="0" smtClean="0"/>
              <a:t>4. Asenna </a:t>
            </a:r>
            <a:r>
              <a:rPr lang="fi-FI" b="1" dirty="0" smtClean="0"/>
              <a:t>NodeJS</a:t>
            </a:r>
          </a:p>
          <a:p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211710"/>
            <a:ext cx="434125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smtClean="0"/>
              <a:t>Lopuksi: käynnistä Chrome, </a:t>
            </a:r>
          </a:p>
          <a:p>
            <a:r>
              <a:rPr lang="fi-FI" dirty="0" smtClean="0"/>
              <a:t>Sublime ja komentokehote (cmd)</a:t>
            </a:r>
          </a:p>
          <a:p>
            <a:endParaRPr lang="fi-FI" dirty="0"/>
          </a:p>
          <a:p>
            <a:r>
              <a:rPr lang="fi-FI" dirty="0" smtClean="0"/>
              <a:t>Anna komentokehotteessa komennot: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npm </a:t>
            </a:r>
            <a:r>
              <a:rPr lang="fi-FI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v</a:t>
            </a:r>
            <a:br>
              <a:rPr lang="fi-FI" b="1" dirty="0" smtClean="0">
                <a:latin typeface="Courier New" pitchFamily="49" charset="0"/>
                <a:cs typeface="Courier New" pitchFamily="49" charset="0"/>
              </a:rPr>
            </a:b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git -version</a:t>
            </a:r>
            <a:br>
              <a:rPr lang="fi-FI" b="1" dirty="0" smtClean="0">
                <a:latin typeface="Courier New" pitchFamily="49" charset="0"/>
                <a:cs typeface="Courier New" pitchFamily="49" charset="0"/>
              </a:rPr>
            </a:br>
            <a:endParaRPr lang="fi-FI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i-FI" dirty="0" smtClean="0"/>
              <a:t>Järjestelmä tulostaa Node- ja git-versiot.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75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Sovellus käyntiin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Ota AngularJS-esimerkin lähdekoodi:</a:t>
            </a:r>
            <a:br>
              <a:rPr lang="fi-FI" dirty="0" smtClean="0"/>
            </a:br>
            <a:r>
              <a:rPr lang="fi-FI" sz="1400" b="1" dirty="0" smtClean="0">
                <a:latin typeface="Courier New" pitchFamily="49" charset="0"/>
                <a:cs typeface="Courier New" pitchFamily="49" charset="0"/>
              </a:rPr>
              <a:t>git clone https://github.com/timole/angularjs-esimerkki.git</a:t>
            </a:r>
            <a:endParaRPr lang="fi-FI" sz="1400" b="1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Käynnistä sovellus</a:t>
            </a:r>
            <a:b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fi-FI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Selaa </a:t>
            </a:r>
            <a:r>
              <a:rPr lang="fi-FI" dirty="0">
                <a:solidFill>
                  <a:prstClr val="black">
                    <a:lumMod val="65000"/>
                    <a:lumOff val="35000"/>
                  </a:prstClr>
                </a:solidFill>
              </a:rPr>
              <a:t>Hello -&gt; Say Hello</a:t>
            </a:r>
            <a:r>
              <a:rPr lang="fi-FI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</a:p>
          <a:p>
            <a:pPr lvl="0"/>
            <a:endParaRPr lang="fi-FI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buNone/>
            </a:pPr>
            <a:endParaRPr lang="fi-FI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endParaRPr lang="fi-FI" sz="1400" dirty="0" smtClean="0"/>
          </a:p>
          <a:p>
            <a:pPr marL="0" indent="0">
              <a:buNone/>
            </a:pPr>
            <a:endParaRPr lang="fi-FI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2"/>
          <a:stretch/>
        </p:blipFill>
        <p:spPr bwMode="auto">
          <a:xfrm>
            <a:off x="827584" y="2571750"/>
            <a:ext cx="5100360" cy="1583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9902"/>
            <a:ext cx="3447366" cy="108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6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51670"/>
            <a:ext cx="54952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62008"/>
            <a:ext cx="49023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i-FI" b="1" dirty="0" smtClean="0"/>
              <a:t>npm install</a:t>
            </a:r>
            <a:endParaRPr lang="fi-FI" dirty="0" smtClean="0"/>
          </a:p>
          <a:p>
            <a:pPr marL="342900" indent="-342900">
              <a:buAutoNum type="arabicPeriod"/>
            </a:pPr>
            <a:r>
              <a:rPr lang="fi-FI" dirty="0" smtClean="0"/>
              <a:t>Node-paketinhallinta (NPM) lukee </a:t>
            </a:r>
            <a:br>
              <a:rPr lang="fi-FI" dirty="0" smtClean="0"/>
            </a:br>
            <a:r>
              <a:rPr lang="fi-FI" dirty="0" smtClean="0"/>
              <a:t>tiedoston package.json  </a:t>
            </a:r>
            <a:r>
              <a:rPr lang="fi-FI" dirty="0" smtClean="0">
                <a:solidFill>
                  <a:srgbClr val="FF00FF"/>
                </a:solidFill>
              </a:rPr>
              <a:t>*1)</a:t>
            </a:r>
          </a:p>
          <a:p>
            <a:pPr marL="342900" indent="-342900">
              <a:buAutoNum type="arabicPeriod"/>
            </a:pPr>
            <a:r>
              <a:rPr lang="fi-FI" dirty="0" smtClean="0"/>
              <a:t>NPM hakee 75 Mt tarvitsemiaan kirjastoja</a:t>
            </a:r>
          </a:p>
          <a:p>
            <a:pPr marL="342900" indent="-342900">
              <a:buAutoNum type="arabicPeriod"/>
            </a:pPr>
            <a:r>
              <a:rPr lang="fi-FI" b="1" dirty="0" smtClean="0"/>
              <a:t>npm start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NPM ajaa Bowerin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Bower hakee Angularin ym.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NPM käynnistää </a:t>
            </a:r>
            <a:r>
              <a:rPr lang="fi-FI" dirty="0"/>
              <a:t>Gulpin </a:t>
            </a:r>
            <a:endParaRPr lang="fi-FI" dirty="0" smtClean="0"/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Gulp suorittaa default-taskin ja </a:t>
            </a:r>
            <a:br>
              <a:rPr lang="fi-FI" dirty="0" smtClean="0"/>
            </a:br>
            <a:r>
              <a:rPr lang="fi-FI" dirty="0" smtClean="0"/>
              <a:t>käynnistää lopuksi palvelimen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Käyttäjä selaa </a:t>
            </a:r>
            <a:r>
              <a:rPr lang="fi-FI" dirty="0" smtClean="0">
                <a:hlinkClick r:id="rId3"/>
              </a:rPr>
              <a:t>http://localhost:8000</a:t>
            </a:r>
            <a:r>
              <a:rPr lang="fi-FI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Selain lataa bundle.js:n (ainoa .js-tiedosto)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Browserify</a:t>
            </a:r>
            <a:br>
              <a:rPr lang="fi-FI" dirty="0" smtClean="0"/>
            </a:br>
            <a:r>
              <a:rPr lang="fi-FI" dirty="0" smtClean="0"/>
              <a:t>depsuttaa </a:t>
            </a:r>
            <a:br>
              <a:rPr lang="fi-FI" dirty="0" smtClean="0"/>
            </a:br>
            <a:r>
              <a:rPr lang="fi-FI" dirty="0" smtClean="0"/>
              <a:t>angularin  </a:t>
            </a:r>
          </a:p>
          <a:p>
            <a:pPr marL="342900" indent="-342900">
              <a:buFontTx/>
              <a:buAutoNum type="arabicPeriod"/>
            </a:pPr>
            <a:r>
              <a:rPr lang="fi-FI" dirty="0" smtClean="0"/>
              <a:t>Angular </a:t>
            </a:r>
            <a:br>
              <a:rPr lang="fi-FI" dirty="0" smtClean="0"/>
            </a:br>
            <a:r>
              <a:rPr lang="fi-FI" dirty="0" smtClean="0"/>
              <a:t>käynnistyy</a:t>
            </a:r>
          </a:p>
          <a:p>
            <a:pPr marL="342900" indent="-342900">
              <a:buFontTx/>
              <a:buAutoNum type="arabicPeriod"/>
            </a:pPr>
            <a:endParaRPr lang="fi-FI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33"/>
          <a:stretch/>
        </p:blipFill>
        <p:spPr bwMode="auto">
          <a:xfrm>
            <a:off x="3438743" y="824116"/>
            <a:ext cx="1141164" cy="18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573"/>
            <a:ext cx="2541334" cy="248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04550" y="167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FF"/>
                </a:solidFill>
              </a:rPr>
              <a:t>*1)</a:t>
            </a:r>
            <a:endParaRPr lang="fi-FI" dirty="0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4026" y="2427734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package.json</a:t>
            </a:r>
            <a:endParaRPr lang="fi-FI" sz="1200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03" y="2765484"/>
            <a:ext cx="3230185" cy="21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5606"/>
            <a:ext cx="498555" cy="44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968774" y="161761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dirty="0" smtClean="0"/>
              <a:t>Bower</a:t>
            </a:r>
            <a:endParaRPr lang="fi-FI" sz="105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31359"/>
            <a:ext cx="354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32333" y="4160362"/>
            <a:ext cx="936104" cy="2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Connector 39"/>
          <p:cNvCxnSpPr/>
          <p:nvPr/>
        </p:nvCxnSpPr>
        <p:spPr>
          <a:xfrm flipH="1">
            <a:off x="2555776" y="914724"/>
            <a:ext cx="3744416" cy="720922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059832" y="824116"/>
            <a:ext cx="3600400" cy="135159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19872" y="2773452"/>
            <a:ext cx="2424487" cy="85721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68" y="3510527"/>
            <a:ext cx="3155082" cy="103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 flipV="1">
            <a:off x="2483768" y="3363838"/>
            <a:ext cx="648072" cy="662333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3630662"/>
            <a:ext cx="1761445" cy="7412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19672" y="3857209"/>
            <a:ext cx="936104" cy="109080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54534" y="4887039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gulpfile.js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3761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494"/>
            <a:ext cx="40481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" y="1830616"/>
            <a:ext cx="4314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46" y="2589138"/>
            <a:ext cx="4410238" cy="10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2546"/>
            <a:ext cx="8229600" cy="857250"/>
          </a:xfrm>
        </p:spPr>
        <p:txBody>
          <a:bodyPr/>
          <a:lstStyle/>
          <a:p>
            <a:r>
              <a:rPr lang="fi-FI" dirty="0" smtClean="0"/>
              <a:t>Hello, world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394472"/>
          </a:xfrm>
        </p:spPr>
        <p:txBody>
          <a:bodyPr/>
          <a:lstStyle/>
          <a:p>
            <a:r>
              <a:rPr lang="fi-FI" dirty="0" smtClean="0"/>
              <a:t>App, Controller,</a:t>
            </a:r>
          </a:p>
          <a:p>
            <a:pPr marL="0" indent="0">
              <a:buNone/>
            </a:pPr>
            <a:r>
              <a:rPr lang="fi-FI" dirty="0" smtClean="0"/>
              <a:t>Scope, DI</a:t>
            </a:r>
          </a:p>
          <a:p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5071226" y="1488842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#/hello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65" y="4050531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652120" y="1779662"/>
            <a:ext cx="144016" cy="40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24" y="501427"/>
            <a:ext cx="41529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83968" y="1394594"/>
            <a:ext cx="787258" cy="24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31840" y="1779663"/>
            <a:ext cx="3096344" cy="10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63" y="3867894"/>
            <a:ext cx="42767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4788024" y="1932064"/>
            <a:ext cx="1592560" cy="21184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057375"/>
            <a:ext cx="6067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Hands-on: laskin v2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Lisätään laskimeen kenttä laskutoimitus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751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Hands on: Direktiivi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 smtClean="0"/>
              <a:t>tehdään direktiivi nimeltä 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solitaAcademy</a:t>
            </a:r>
            <a:r>
              <a:rPr lang="fi-FI" dirty="0" smtClean="0"/>
              <a:t>, jonka seurauksen HTML-pätkä 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&lt;solita-academy&gt;&lt;/solita-academy&gt;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k</a:t>
            </a:r>
            <a:r>
              <a:rPr lang="fi-FI" dirty="0" smtClean="0"/>
              <a:t>irjoittaa näytölle tekstin ”Solita Academy”.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Vinkki: app.js:ään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i-FI" dirty="0">
                <a:latin typeface="Courier New" pitchFamily="49" charset="0"/>
                <a:cs typeface="Courier New" pitchFamily="49" charset="0"/>
              </a:rPr>
              <a:t>directive('container', function () {</a:t>
            </a:r>
          </a:p>
          <a:p>
            <a:pPr marL="0" indent="0">
              <a:buNone/>
            </a:pPr>
            <a:r>
              <a:rPr lang="fi-FI" dirty="0"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buNone/>
            </a:pPr>
            <a:r>
              <a:rPr lang="fi-FI" dirty="0">
                <a:latin typeface="Courier New" pitchFamily="49" charset="0"/>
                <a:cs typeface="Courier New" pitchFamily="49" charset="0"/>
              </a:rPr>
              <a:t>      restrict:'</a:t>
            </a:r>
            <a:r>
              <a:rPr lang="fi-FI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fi-FI" dirty="0" smtClean="0">
                <a:latin typeface="Courier New" pitchFamily="49" charset="0"/>
                <a:cs typeface="Courier New" pitchFamily="49" charset="0"/>
              </a:rPr>
              <a:t>',  </a:t>
            </a:r>
            <a:r>
              <a:rPr lang="fi-FI" dirty="0" smtClean="0"/>
              <a:t>….   </a:t>
            </a:r>
          </a:p>
          <a:p>
            <a:pPr marL="0" indent="0">
              <a:buNone/>
            </a:pPr>
            <a:r>
              <a:rPr lang="fi-FI" dirty="0" smtClean="0"/>
              <a:t>,koska </a:t>
            </a:r>
            <a:r>
              <a:rPr lang="fi-FI" b="1" dirty="0" smtClean="0"/>
              <a:t>E</a:t>
            </a:r>
            <a:r>
              <a:rPr lang="fi-FI" dirty="0" smtClean="0"/>
              <a:t> viittaa Elementtiin. </a:t>
            </a:r>
            <a:r>
              <a:rPr lang="fi-FI" b="1" dirty="0" smtClean="0"/>
              <a:t>A</a:t>
            </a:r>
            <a:r>
              <a:rPr lang="fi-FI" dirty="0" smtClean="0"/>
              <a:t> olisi attribuutti.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41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/>
          <a:lstStyle/>
          <a:p>
            <a:r>
              <a:rPr lang="fi-FI" dirty="0" smtClean="0"/>
              <a:t>Sisältö</a:t>
            </a:r>
            <a:endParaRPr lang="fi-FI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0"/>
          <a:stretch/>
        </p:blipFill>
        <p:spPr bwMode="auto">
          <a:xfrm>
            <a:off x="5220072" y="367838"/>
            <a:ext cx="3563888" cy="9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627534"/>
            <a:ext cx="8229600" cy="3394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Arkkitehtuuri</a:t>
            </a:r>
          </a:p>
          <a:p>
            <a:pPr marL="914400" lvl="1" indent="-514350"/>
            <a:r>
              <a:rPr lang="fi-FI" dirty="0" smtClean="0"/>
              <a:t>MVC-malli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AngularJS –perusteet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AngularJS + Gulp hands-on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50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8550" y="569168"/>
            <a:ext cx="588975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9900" dirty="0" smtClean="0"/>
              <a:t>MVC</a:t>
            </a:r>
            <a:endParaRPr lang="fi-FI" sz="19900" dirty="0"/>
          </a:p>
        </p:txBody>
      </p:sp>
    </p:spTree>
    <p:extLst>
      <p:ext uri="{BB962C8B-B14F-4D97-AF65-F5344CB8AC3E}">
        <p14:creationId xmlns:p14="http://schemas.microsoft.com/office/powerpoint/2010/main" val="2752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502"/>
            <a:ext cx="86106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776680" y="2771640"/>
              <a:ext cx="2052720" cy="57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320" y="2762280"/>
                <a:ext cx="207144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8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70" y="2789"/>
            <a:ext cx="7048745" cy="514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99792" y="1491630"/>
            <a:ext cx="3744416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57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70" y="2789"/>
            <a:ext cx="7048745" cy="514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8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5509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0"/>
          <a:stretch/>
        </p:blipFill>
        <p:spPr bwMode="auto">
          <a:xfrm>
            <a:off x="1439652" y="1116732"/>
            <a:ext cx="3384376" cy="9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33"/>
          <a:stretch/>
        </p:blipFill>
        <p:spPr bwMode="auto">
          <a:xfrm>
            <a:off x="251519" y="3795886"/>
            <a:ext cx="4932040" cy="78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9338"/>
            <a:ext cx="1368152" cy="35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AngularJS -kehitysympäristö</a:t>
            </a:r>
            <a:endParaRPr lang="fi-FI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04539"/>
            <a:ext cx="4932040" cy="336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91649"/>
            <a:ext cx="3780928" cy="235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00192" y="724148"/>
            <a:ext cx="2055461" cy="1415554"/>
            <a:chOff x="2738776" y="2355726"/>
            <a:chExt cx="2055461" cy="141555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776" y="2355726"/>
              <a:ext cx="2055461" cy="1415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841912" y="2611319"/>
              <a:ext cx="1802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i-FI" sz="1400" dirty="0" smtClean="0"/>
                <a:t>Chrome + livereload</a:t>
              </a:r>
              <a:endParaRPr lang="fi-FI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01703" y="465069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Sublime Text 2</a:t>
            </a:r>
            <a:endParaRPr lang="fi-FI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6653"/>
            <a:ext cx="966872" cy="11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57" y="2356784"/>
            <a:ext cx="11001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800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Bower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0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0"/>
          <a:stretch/>
        </p:blipFill>
        <p:spPr bwMode="auto">
          <a:xfrm>
            <a:off x="1439652" y="1116732"/>
            <a:ext cx="3384376" cy="9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33"/>
          <a:stretch/>
        </p:blipFill>
        <p:spPr bwMode="auto">
          <a:xfrm>
            <a:off x="251519" y="3795886"/>
            <a:ext cx="4932040" cy="78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9338"/>
            <a:ext cx="1368152" cy="35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Timanttikalusto JavaScript-pohjaisten </a:t>
            </a:r>
            <a:br>
              <a:rPr lang="fi-FI" dirty="0" smtClean="0"/>
            </a:br>
            <a:r>
              <a:rPr lang="fi-FI" dirty="0" smtClean="0"/>
              <a:t>web-sovellusten kehitykseen</a:t>
            </a:r>
            <a:endParaRPr lang="fi-FI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04539"/>
            <a:ext cx="4932040" cy="336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91649"/>
            <a:ext cx="3780928" cy="235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00192" y="724148"/>
            <a:ext cx="2055461" cy="1415554"/>
            <a:chOff x="2738776" y="2355726"/>
            <a:chExt cx="2055461" cy="141555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776" y="2355726"/>
              <a:ext cx="2055461" cy="1415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841912" y="2611319"/>
              <a:ext cx="1802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i-FI" sz="1400" dirty="0" smtClean="0"/>
                <a:t>Chrome + livereload</a:t>
              </a:r>
              <a:endParaRPr lang="fi-FI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01703" y="465069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Sublime Text 2</a:t>
            </a:r>
            <a:endParaRPr lang="fi-FI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6653"/>
            <a:ext cx="966872" cy="11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57" y="2356784"/>
            <a:ext cx="11001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800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Bower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11510"/>
            <a:ext cx="8352927" cy="4461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i-FI" sz="3600" dirty="0" smtClean="0"/>
              <a:t>Tavoitetila:</a:t>
            </a:r>
          </a:p>
          <a:p>
            <a:endParaRPr lang="fi-FI" dirty="0"/>
          </a:p>
          <a:p>
            <a:r>
              <a:rPr lang="fi-FI" dirty="0" smtClean="0"/>
              <a:t>Esimerkiksi graafikko voisi tulla mukaan projektiin ottamalla lähdekoodit omalle koneelleen ja antamalla kaksi yksinkertaista komentoa:</a:t>
            </a:r>
          </a:p>
          <a:p>
            <a:endParaRPr lang="fi-FI" b="1" dirty="0">
              <a:latin typeface="Courier New" pitchFamily="49" charset="0"/>
              <a:cs typeface="Courier New" pitchFamily="49" charset="0"/>
            </a:endParaRPr>
          </a:p>
          <a:p>
            <a:r>
              <a:rPr lang="fi-FI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npm install</a:t>
            </a:r>
          </a:p>
          <a:p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	npm start</a:t>
            </a:r>
          </a:p>
          <a:p>
            <a:endParaRPr lang="fi-FI" dirty="0">
              <a:latin typeface="Courier New" pitchFamily="49" charset="0"/>
              <a:cs typeface="Courier New" pitchFamily="49" charset="0"/>
            </a:endParaRPr>
          </a:p>
          <a:p>
            <a:r>
              <a:rPr lang="fi-FI" dirty="0" smtClean="0"/>
              <a:t>Tämän jälkeen kehitettävä sovellus on selattavissa oman koneella osoitteessa </a:t>
            </a:r>
            <a:r>
              <a:rPr lang="fi-FI" dirty="0" smtClean="0">
                <a:hlinkClick r:id="rId10"/>
              </a:rPr>
              <a:t>http://localhost:8000</a:t>
            </a:r>
            <a:r>
              <a:rPr lang="fi-FI" dirty="0" smtClean="0"/>
              <a:t> </a:t>
            </a:r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038240" y="1900080"/>
              <a:ext cx="2576880" cy="919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880" y="1890720"/>
                <a:ext cx="2595600" cy="9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0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ita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18CA"/>
      </a:accent1>
      <a:accent2>
        <a:srgbClr val="2BDAE3"/>
      </a:accent2>
      <a:accent3>
        <a:srgbClr val="FFC000"/>
      </a:accent3>
      <a:accent4>
        <a:srgbClr val="632423"/>
      </a:accent4>
      <a:accent5>
        <a:srgbClr val="FFFFFF"/>
      </a:accent5>
      <a:accent6>
        <a:srgbClr val="974806"/>
      </a:accent6>
      <a:hlink>
        <a:srgbClr val="0000FF"/>
      </a:hlink>
      <a:folHlink>
        <a:srgbClr val="800080"/>
      </a:folHlink>
    </a:clrScheme>
    <a:fontScheme name="Solita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E0AD0AEFBDEF34DBC1718472F13A6A8" ma:contentTypeVersion="0" ma:contentTypeDescription="Luo uusi asiakirja." ma:contentTypeScope="" ma:versionID="ee3aa26dcd2077ff392eab8cc713eb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100cabb18a25d4bc9820569b44e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60E52-1823-491F-8A95-827BBDCE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F60644-6227-443A-940F-BDC85ECB95DF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878B5B-1956-41FD-A3CF-1DF736D49C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76539</TotalTime>
  <Words>140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AngularJS ja Gulp</vt:lpstr>
      <vt:lpstr>Sisältö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 -kehitysympäristö</vt:lpstr>
      <vt:lpstr>Timanttikalusto JavaScript-pohjaisten  web-sovellusten kehitykseen</vt:lpstr>
      <vt:lpstr>Asennetaan työkalut</vt:lpstr>
      <vt:lpstr>Sovellus käyntiin</vt:lpstr>
      <vt:lpstr>PowerPoint Presentation</vt:lpstr>
      <vt:lpstr>Hello, world</vt:lpstr>
      <vt:lpstr>Hands-on: laskin v2</vt:lpstr>
      <vt:lpstr>Hands on: Direktiivi</vt:lpstr>
    </vt:vector>
  </TitlesOfParts>
  <Company>Solita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Gylling</dc:creator>
  <cp:lastModifiedBy>Timo Lehtonen</cp:lastModifiedBy>
  <cp:revision>717</cp:revision>
  <cp:lastPrinted>2012-12-12T09:43:30Z</cp:lastPrinted>
  <dcterms:created xsi:type="dcterms:W3CDTF">2012-05-15T09:34:24Z</dcterms:created>
  <dcterms:modified xsi:type="dcterms:W3CDTF">2014-02-21T06:59:02Z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0x0101008E0AD0AEFBDEF34DBC1718472F13A6A8</vt:lpwstr>
  </property>
</Properties>
</file>