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3"/>
  </p:notesMasterIdLst>
  <p:sldIdLst>
    <p:sldId id="305" r:id="rId2"/>
    <p:sldId id="306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286" r:id="rId21"/>
    <p:sldId id="273" r:id="rId22"/>
    <p:sldId id="272" r:id="rId23"/>
    <p:sldId id="295" r:id="rId24"/>
    <p:sldId id="293" r:id="rId25"/>
    <p:sldId id="258" r:id="rId26"/>
    <p:sldId id="267" r:id="rId27"/>
    <p:sldId id="290" r:id="rId28"/>
    <p:sldId id="292" r:id="rId29"/>
    <p:sldId id="294" r:id="rId30"/>
    <p:sldId id="316" r:id="rId31"/>
    <p:sldId id="296" r:id="rId32"/>
  </p:sldIdLst>
  <p:sldSz cx="9144000" cy="6858000" type="screen4x3"/>
  <p:notesSz cx="6858000" cy="9144000"/>
  <p:defaultTextStyle>
    <a:defPPr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8037"/>
    <a:srgbClr val="208843"/>
    <a:srgbClr val="F078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190" autoAdjust="0"/>
  </p:normalViewPr>
  <p:slideViewPr>
    <p:cSldViewPr snapToGrid="0" snapToObjects="1">
      <p:cViewPr varScale="1">
        <p:scale>
          <a:sx n="71" d="100"/>
          <a:sy n="71" d="100"/>
        </p:scale>
        <p:origin x="-16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963D4-AA9A-F047-97CC-234C6AEDE87B}" type="datetimeFigureOut">
              <a:rPr lang="ru-RU" smtClean="0"/>
              <a:t>22.06.15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smtClean="0"/>
              <a:t>Образец текста</a:t>
            </a:r>
          </a:p>
          <a:p>
            <a:pPr lvl="1"/>
            <a:r>
              <a:rPr lang="uk-UA" smtClean="0"/>
              <a:t>Второй уровень</a:t>
            </a:r>
          </a:p>
          <a:p>
            <a:pPr lvl="2"/>
            <a:r>
              <a:rPr lang="uk-UA" smtClean="0"/>
              <a:t>Третий уровень</a:t>
            </a:r>
          </a:p>
          <a:p>
            <a:pPr lvl="3"/>
            <a:r>
              <a:rPr lang="uk-UA" smtClean="0"/>
              <a:t>Четвертый уровень</a:t>
            </a:r>
          </a:p>
          <a:p>
            <a:pPr lvl="4"/>
            <a:r>
              <a:rPr lang="uk-UA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021BA-C96B-6347-9AB1-216A18A816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304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021BA-C96B-6347-9AB1-216A18A8166B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3234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Таким чином</a:t>
            </a:r>
            <a:r>
              <a:rPr lang="en-US" dirty="0" smtClean="0"/>
              <a:t> </a:t>
            </a:r>
            <a:r>
              <a:rPr lang="uk-UA" dirty="0" smtClean="0"/>
              <a:t>було сформульовано постановку задачі, а саме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</a:p>
          <a:p>
            <a:r>
              <a:rPr lang="uk-UA" sz="1200" dirty="0" smtClean="0">
                <a:solidFill>
                  <a:srgbClr val="FFFFFF"/>
                </a:solidFill>
              </a:rPr>
              <a:t>1.	Розширення функціоналу наступним</a:t>
            </a:r>
          </a:p>
          <a:p>
            <a:pPr marL="742950" indent="-742950" algn="l">
              <a:buFont typeface="Arial" panose="020B0604020202020204" pitchFamily="34" charset="0"/>
              <a:buChar char="•"/>
            </a:pPr>
            <a:r>
              <a:rPr lang="ru-RU" sz="1200" dirty="0" err="1" smtClean="0">
                <a:solidFill>
                  <a:srgbClr val="FFFFFF"/>
                </a:solidFill>
              </a:rPr>
              <a:t>Редагування</a:t>
            </a:r>
            <a:r>
              <a:rPr lang="ru-RU" sz="1200" dirty="0" smtClean="0">
                <a:solidFill>
                  <a:srgbClr val="FFFFFF"/>
                </a:solidFill>
              </a:rPr>
              <a:t> </a:t>
            </a:r>
            <a:r>
              <a:rPr lang="ru-RU" sz="1200" dirty="0" err="1" smtClean="0">
                <a:solidFill>
                  <a:srgbClr val="FFFFFF"/>
                </a:solidFill>
              </a:rPr>
              <a:t>існуючого</a:t>
            </a:r>
            <a:r>
              <a:rPr lang="ru-RU" sz="1200" dirty="0" smtClean="0">
                <a:solidFill>
                  <a:srgbClr val="FFFFFF"/>
                </a:solidFill>
              </a:rPr>
              <a:t> </a:t>
            </a:r>
            <a:r>
              <a:rPr lang="ru-RU" sz="1200" dirty="0" err="1" smtClean="0">
                <a:solidFill>
                  <a:srgbClr val="FFFFFF"/>
                </a:solidFill>
              </a:rPr>
              <a:t>розкладу</a:t>
            </a:r>
            <a:r>
              <a:rPr lang="ru-RU" sz="1200" dirty="0" smtClean="0">
                <a:solidFill>
                  <a:srgbClr val="FFFFFF"/>
                </a:solidFill>
              </a:rPr>
              <a:t> (</a:t>
            </a:r>
            <a:r>
              <a:rPr lang="ru-RU" sz="1200" dirty="0" err="1" smtClean="0">
                <a:solidFill>
                  <a:srgbClr val="FFFFFF"/>
                </a:solidFill>
              </a:rPr>
              <a:t>робітником</a:t>
            </a:r>
            <a:r>
              <a:rPr lang="en-US" sz="1200" dirty="0" smtClean="0">
                <a:solidFill>
                  <a:srgbClr val="FFFFFF"/>
                </a:solidFill>
              </a:rPr>
              <a:t> </a:t>
            </a:r>
            <a:r>
              <a:rPr lang="ru-RU" sz="1200" dirty="0" smtClean="0">
                <a:solidFill>
                  <a:srgbClr val="FFFFFF"/>
                </a:solidFill>
              </a:rPr>
              <a:t>деканату)</a:t>
            </a:r>
          </a:p>
          <a:p>
            <a:pPr marL="742950" indent="-742950" algn="l">
              <a:buFont typeface="Arial" panose="020B0604020202020204" pitchFamily="34" charset="0"/>
              <a:buChar char="•"/>
            </a:pPr>
            <a:r>
              <a:rPr lang="ru-RU" sz="1200" dirty="0" err="1" smtClean="0">
                <a:solidFill>
                  <a:srgbClr val="FFFFFF"/>
                </a:solidFill>
              </a:rPr>
              <a:t>Надання</a:t>
            </a:r>
            <a:r>
              <a:rPr lang="ru-RU" sz="1200" dirty="0" smtClean="0">
                <a:solidFill>
                  <a:srgbClr val="FFFFFF"/>
                </a:solidFill>
              </a:rPr>
              <a:t> </a:t>
            </a:r>
            <a:r>
              <a:rPr lang="ru-RU" sz="1200" dirty="0" err="1" smtClean="0">
                <a:solidFill>
                  <a:srgbClr val="FFFFFF"/>
                </a:solidFill>
              </a:rPr>
              <a:t>можливості</a:t>
            </a:r>
            <a:r>
              <a:rPr lang="ru-RU" sz="1200" dirty="0" smtClean="0">
                <a:solidFill>
                  <a:srgbClr val="FFFFFF"/>
                </a:solidFill>
              </a:rPr>
              <a:t> </a:t>
            </a:r>
            <a:r>
              <a:rPr lang="ru-RU" sz="1200" dirty="0" err="1" smtClean="0">
                <a:solidFill>
                  <a:srgbClr val="FFFFFF"/>
                </a:solidFill>
              </a:rPr>
              <a:t>перенесення</a:t>
            </a:r>
            <a:r>
              <a:rPr lang="ru-RU" sz="1200" dirty="0" smtClean="0">
                <a:solidFill>
                  <a:srgbClr val="FFFFFF"/>
                </a:solidFill>
              </a:rPr>
              <a:t> пар,</a:t>
            </a:r>
            <a:r>
              <a:rPr lang="en-US" sz="1200" dirty="0" smtClean="0">
                <a:solidFill>
                  <a:srgbClr val="FFFFFF"/>
                </a:solidFill>
              </a:rPr>
              <a:t> </a:t>
            </a:r>
            <a:r>
              <a:rPr lang="ru-RU" sz="1200" dirty="0" err="1" smtClean="0">
                <a:solidFill>
                  <a:srgbClr val="FFFFFF"/>
                </a:solidFill>
              </a:rPr>
              <a:t>призначення</a:t>
            </a:r>
            <a:r>
              <a:rPr lang="ru-RU" sz="1200" dirty="0" smtClean="0">
                <a:solidFill>
                  <a:srgbClr val="FFFFFF"/>
                </a:solidFill>
              </a:rPr>
              <a:t> </a:t>
            </a:r>
            <a:r>
              <a:rPr lang="ru-RU" sz="1200" dirty="0" err="1" smtClean="0">
                <a:solidFill>
                  <a:srgbClr val="FFFFFF"/>
                </a:solidFill>
              </a:rPr>
              <a:t>консультацій</a:t>
            </a:r>
            <a:r>
              <a:rPr lang="ru-RU" sz="1200" dirty="0" smtClean="0">
                <a:solidFill>
                  <a:srgbClr val="FFFFFF"/>
                </a:solidFill>
              </a:rPr>
              <a:t> </a:t>
            </a:r>
            <a:r>
              <a:rPr lang="ru-RU" sz="1200" dirty="0" err="1" smtClean="0">
                <a:solidFill>
                  <a:srgbClr val="FFFFFF"/>
                </a:solidFill>
              </a:rPr>
              <a:t>тощо</a:t>
            </a:r>
            <a:r>
              <a:rPr lang="ru-RU" sz="1200" dirty="0" smtClean="0">
                <a:solidFill>
                  <a:srgbClr val="FFFFFF"/>
                </a:solidFill>
              </a:rPr>
              <a:t> (</a:t>
            </a:r>
            <a:r>
              <a:rPr lang="ru-RU" sz="1200" dirty="0" err="1" smtClean="0">
                <a:solidFill>
                  <a:srgbClr val="FFFFFF"/>
                </a:solidFill>
              </a:rPr>
              <a:t>викладачем</a:t>
            </a:r>
            <a:r>
              <a:rPr lang="ru-RU" sz="1200" dirty="0" smtClean="0">
                <a:solidFill>
                  <a:srgbClr val="FFFFFF"/>
                </a:solidFill>
              </a:rPr>
              <a:t>)</a:t>
            </a:r>
          </a:p>
          <a:p>
            <a:pPr marL="742950" indent="-742950" algn="l">
              <a:buFont typeface="Arial" panose="020B0604020202020204" pitchFamily="34" charset="0"/>
              <a:buChar char="•"/>
            </a:pPr>
            <a:r>
              <a:rPr lang="ru-RU" sz="1200" dirty="0" err="1" smtClean="0">
                <a:solidFill>
                  <a:srgbClr val="FFFFFF"/>
                </a:solidFill>
              </a:rPr>
              <a:t>Додавання</a:t>
            </a:r>
            <a:r>
              <a:rPr lang="ru-RU" sz="1200" dirty="0" smtClean="0">
                <a:solidFill>
                  <a:srgbClr val="FFFFFF"/>
                </a:solidFill>
              </a:rPr>
              <a:t> </a:t>
            </a:r>
            <a:r>
              <a:rPr lang="ru-RU" sz="1200" dirty="0" err="1" smtClean="0">
                <a:solidFill>
                  <a:srgbClr val="FFFFFF"/>
                </a:solidFill>
              </a:rPr>
              <a:t>своїх</a:t>
            </a:r>
            <a:r>
              <a:rPr lang="ru-RU" sz="1200" dirty="0" smtClean="0">
                <a:solidFill>
                  <a:srgbClr val="FFFFFF"/>
                </a:solidFill>
              </a:rPr>
              <a:t> </a:t>
            </a:r>
            <a:r>
              <a:rPr lang="ru-RU" sz="1200" dirty="0" err="1" smtClean="0">
                <a:solidFill>
                  <a:srgbClr val="FFFFFF"/>
                </a:solidFill>
              </a:rPr>
              <a:t>унікальних</a:t>
            </a:r>
            <a:r>
              <a:rPr lang="ru-RU" sz="1200" dirty="0" smtClean="0">
                <a:solidFill>
                  <a:srgbClr val="FFFFFF"/>
                </a:solidFill>
              </a:rPr>
              <a:t> </a:t>
            </a:r>
            <a:r>
              <a:rPr lang="ru-RU" sz="1200" dirty="0" err="1" smtClean="0">
                <a:solidFill>
                  <a:srgbClr val="FFFFFF"/>
                </a:solidFill>
              </a:rPr>
              <a:t>подій</a:t>
            </a:r>
            <a:r>
              <a:rPr lang="ru-RU" sz="1200" dirty="0" smtClean="0">
                <a:solidFill>
                  <a:srgbClr val="FFFFFF"/>
                </a:solidFill>
              </a:rPr>
              <a:t> до </a:t>
            </a:r>
            <a:r>
              <a:rPr lang="ru-RU" sz="1200" dirty="0" err="1" smtClean="0">
                <a:solidFill>
                  <a:srgbClr val="FFFFFF"/>
                </a:solidFill>
              </a:rPr>
              <a:t>існуючого</a:t>
            </a:r>
            <a:r>
              <a:rPr lang="en-US" sz="1200" dirty="0" smtClean="0">
                <a:solidFill>
                  <a:srgbClr val="FFFFFF"/>
                </a:solidFill>
              </a:rPr>
              <a:t> </a:t>
            </a:r>
            <a:r>
              <a:rPr lang="ru-RU" sz="1200" dirty="0" err="1" smtClean="0">
                <a:solidFill>
                  <a:srgbClr val="FFFFFF"/>
                </a:solidFill>
              </a:rPr>
              <a:t>розкладу</a:t>
            </a:r>
            <a:r>
              <a:rPr lang="ru-RU" sz="1200" dirty="0" smtClean="0">
                <a:solidFill>
                  <a:srgbClr val="FFFFFF"/>
                </a:solidFill>
              </a:rPr>
              <a:t> (</a:t>
            </a:r>
            <a:r>
              <a:rPr lang="ru-RU" sz="1200" dirty="0" err="1" smtClean="0">
                <a:solidFill>
                  <a:srgbClr val="FFFFFF"/>
                </a:solidFill>
              </a:rPr>
              <a:t>викладачем</a:t>
            </a:r>
            <a:r>
              <a:rPr lang="ru-RU" sz="1200" dirty="0" smtClean="0">
                <a:solidFill>
                  <a:srgbClr val="FFFFFF"/>
                </a:solidFill>
              </a:rPr>
              <a:t>/студентом)</a:t>
            </a:r>
          </a:p>
          <a:p>
            <a:r>
              <a:rPr lang="uk-UA" sz="1200" dirty="0" smtClean="0">
                <a:solidFill>
                  <a:srgbClr val="FFFFFF"/>
                </a:solidFill>
              </a:rPr>
              <a:t>	Внаслідок</a:t>
            </a:r>
            <a:r>
              <a:rPr lang="uk-UA" sz="1200" baseline="0" dirty="0" smtClean="0">
                <a:solidFill>
                  <a:srgbClr val="FFFFFF"/>
                </a:solidFill>
              </a:rPr>
              <a:t> чого </a:t>
            </a:r>
            <a:r>
              <a:rPr lang="uk-UA" sz="1200" dirty="0" smtClean="0">
                <a:solidFill>
                  <a:srgbClr val="FFFFFF"/>
                </a:solidFill>
              </a:rPr>
              <a:t>до інформації підсистеми розклад слід віднести</a:t>
            </a:r>
          </a:p>
          <a:p>
            <a:pPr marL="742950" indent="-742950" algn="l">
              <a:buFont typeface="Arial" panose="020B0604020202020204" pitchFamily="34" charset="0"/>
              <a:buChar char="•"/>
            </a:pPr>
            <a:r>
              <a:rPr lang="ru-RU" sz="1200" dirty="0" err="1" smtClean="0">
                <a:solidFill>
                  <a:srgbClr val="FFFFFF"/>
                </a:solidFill>
              </a:rPr>
              <a:t>Загальнодоступну</a:t>
            </a:r>
            <a:r>
              <a:rPr lang="ru-RU" sz="1200" baseline="0" dirty="0" smtClean="0">
                <a:solidFill>
                  <a:srgbClr val="FFFFFF"/>
                </a:solidFill>
              </a:rPr>
              <a:t> </a:t>
            </a:r>
            <a:r>
              <a:rPr lang="ru-RU" sz="1200" baseline="0" dirty="0" err="1" smtClean="0">
                <a:solidFill>
                  <a:srgbClr val="FFFFFF"/>
                </a:solidFill>
              </a:rPr>
              <a:t>інформацію</a:t>
            </a:r>
            <a:r>
              <a:rPr lang="ru-RU" sz="1200" dirty="0" smtClean="0">
                <a:solidFill>
                  <a:srgbClr val="FFFFFF"/>
                </a:solidFill>
              </a:rPr>
              <a:t> (</a:t>
            </a:r>
            <a:r>
              <a:rPr lang="uk-UA" sz="1200" dirty="0" smtClean="0">
                <a:solidFill>
                  <a:srgbClr val="FFFFFF"/>
                </a:solidFill>
              </a:rPr>
              <a:t>публічну</a:t>
            </a:r>
            <a:r>
              <a:rPr lang="ru-RU" sz="1200" dirty="0" smtClean="0">
                <a:solidFill>
                  <a:srgbClr val="FFFFFF"/>
                </a:solidFill>
              </a:rPr>
              <a:t>)</a:t>
            </a:r>
          </a:p>
          <a:p>
            <a:pPr marL="742950" indent="-742950" algn="l">
              <a:buFont typeface="Arial" panose="020B0604020202020204" pitchFamily="34" charset="0"/>
              <a:buChar char="•"/>
            </a:pPr>
            <a:r>
              <a:rPr lang="uk-UA" sz="1200" dirty="0" err="1" smtClean="0">
                <a:solidFill>
                  <a:srgbClr val="FFFFFF"/>
                </a:solidFill>
              </a:rPr>
              <a:t>Інформаціії</a:t>
            </a:r>
            <a:r>
              <a:rPr lang="uk-UA" sz="1200" baseline="0" dirty="0" smtClean="0">
                <a:solidFill>
                  <a:srgbClr val="FFFFFF"/>
                </a:solidFill>
              </a:rPr>
              <a:t> для певної групи користувачів</a:t>
            </a:r>
            <a:r>
              <a:rPr lang="ru-RU" sz="1200" dirty="0" smtClean="0">
                <a:solidFill>
                  <a:srgbClr val="FFFFFF"/>
                </a:solidFill>
              </a:rPr>
              <a:t>(</a:t>
            </a:r>
            <a:r>
              <a:rPr lang="ru-RU" sz="1200" dirty="0" err="1" smtClean="0">
                <a:solidFill>
                  <a:srgbClr val="FFFFFF"/>
                </a:solidFill>
              </a:rPr>
              <a:t>групову</a:t>
            </a:r>
            <a:r>
              <a:rPr lang="ru-RU" sz="1200" dirty="0" smtClean="0">
                <a:solidFill>
                  <a:srgbClr val="FFFFFF"/>
                </a:solidFill>
              </a:rPr>
              <a:t>)</a:t>
            </a:r>
          </a:p>
          <a:p>
            <a:pPr marL="742950" indent="-742950" algn="l">
              <a:buFont typeface="Arial" panose="020B0604020202020204" pitchFamily="34" charset="0"/>
              <a:buChar char="•"/>
            </a:pPr>
            <a:r>
              <a:rPr lang="uk-UA" sz="1200" dirty="0" smtClean="0">
                <a:solidFill>
                  <a:srgbClr val="FFFFFF"/>
                </a:solidFill>
              </a:rPr>
              <a:t>Власну інформацію(</a:t>
            </a:r>
            <a:r>
              <a:rPr lang="ru-RU" sz="1200" dirty="0" err="1" smtClean="0">
                <a:solidFill>
                  <a:srgbClr val="FFFFFF"/>
                </a:solidFill>
              </a:rPr>
              <a:t>привтану</a:t>
            </a:r>
            <a:r>
              <a:rPr lang="ru-RU" sz="1200" dirty="0" smtClean="0">
                <a:solidFill>
                  <a:srgbClr val="FFFFFF"/>
                </a:solidFill>
              </a:rPr>
              <a:t>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1200" dirty="0" smtClean="0">
                <a:solidFill>
                  <a:srgbClr val="FFFFFF"/>
                </a:solidFill>
              </a:rPr>
              <a:t>2.	</a:t>
            </a:r>
            <a:r>
              <a:rPr lang="ru-RU" sz="1200" dirty="0" err="1" smtClean="0">
                <a:solidFill>
                  <a:srgbClr val="FFFFFF"/>
                </a:solidFill>
              </a:rPr>
              <a:t>Розробити</a:t>
            </a:r>
            <a:r>
              <a:rPr lang="ru-RU" sz="1200" dirty="0" smtClean="0">
                <a:solidFill>
                  <a:srgbClr val="FFFFFF"/>
                </a:solidFill>
              </a:rPr>
              <a:t> </a:t>
            </a:r>
            <a:r>
              <a:rPr lang="ru-RU" sz="1200" dirty="0" err="1" smtClean="0">
                <a:solidFill>
                  <a:srgbClr val="FFFFFF"/>
                </a:solidFill>
              </a:rPr>
              <a:t>додаток</a:t>
            </a:r>
            <a:r>
              <a:rPr lang="ru-RU" sz="1200" dirty="0" smtClean="0">
                <a:solidFill>
                  <a:srgbClr val="FFFFFF"/>
                </a:solidFill>
              </a:rPr>
              <a:t> для </a:t>
            </a:r>
            <a:r>
              <a:rPr lang="ru-RU" sz="1200" dirty="0" err="1" smtClean="0">
                <a:solidFill>
                  <a:srgbClr val="FFFFFF"/>
                </a:solidFill>
              </a:rPr>
              <a:t>підсистеми</a:t>
            </a:r>
            <a:r>
              <a:rPr lang="ru-RU" sz="1200" dirty="0" smtClean="0">
                <a:solidFill>
                  <a:srgbClr val="FFFFFF"/>
                </a:solidFill>
              </a:rPr>
              <a:t> </a:t>
            </a:r>
            <a:r>
              <a:rPr lang="ru-RU" sz="1200" dirty="0" err="1" smtClean="0">
                <a:solidFill>
                  <a:srgbClr val="FFFFFF"/>
                </a:solidFill>
              </a:rPr>
              <a:t>Розклад</a:t>
            </a:r>
            <a:r>
              <a:rPr lang="ru-RU" sz="1200" dirty="0" smtClean="0">
                <a:solidFill>
                  <a:srgbClr val="FFFFFF"/>
                </a:solidFill>
              </a:rPr>
              <a:t> </a:t>
            </a:r>
            <a:r>
              <a:rPr lang="uk-UA" sz="1200" dirty="0" smtClean="0">
                <a:solidFill>
                  <a:srgbClr val="FFFFFF"/>
                </a:solidFill>
              </a:rPr>
              <a:t>на платформи </a:t>
            </a:r>
            <a:r>
              <a:rPr lang="ru-RU" sz="1200" dirty="0" err="1" smtClean="0">
                <a:solidFill>
                  <a:srgbClr val="FFFFFF"/>
                </a:solidFill>
              </a:rPr>
              <a:t>Android</a:t>
            </a:r>
            <a:r>
              <a:rPr lang="en-US" sz="1200" dirty="0" smtClean="0">
                <a:solidFill>
                  <a:srgbClr val="FFFFFF"/>
                </a:solidFill>
              </a:rPr>
              <a:t> </a:t>
            </a:r>
            <a:r>
              <a:rPr lang="ru-RU" sz="1200" dirty="0" smtClean="0">
                <a:solidFill>
                  <a:srgbClr val="FFFFFF"/>
                </a:solidFill>
              </a:rPr>
              <a:t>та </a:t>
            </a:r>
            <a:r>
              <a:rPr lang="ru-RU" sz="1200" dirty="0" err="1" smtClean="0">
                <a:solidFill>
                  <a:srgbClr val="FFFFFF"/>
                </a:solidFill>
              </a:rPr>
              <a:t>iOS</a:t>
            </a:r>
            <a:endParaRPr lang="ru-RU" sz="1200" dirty="0" smtClean="0">
              <a:solidFill>
                <a:srgbClr val="FFFFFF"/>
              </a:solidFill>
            </a:endParaRPr>
          </a:p>
          <a:p>
            <a:endParaRPr lang="uk-UA" sz="1200" dirty="0" smtClean="0">
              <a:solidFill>
                <a:srgbClr val="FFFFFF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021BA-C96B-6347-9AB1-216A18A8166B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631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В ході виконання завдання здійснювалась розробка інформаційного забезпечення, результат якої приведений на слайді.</a:t>
            </a:r>
          </a:p>
          <a:p>
            <a:r>
              <a:rPr lang="uk-UA" dirty="0" smtClean="0"/>
              <a:t>Для реалізації обрана </a:t>
            </a:r>
            <a:r>
              <a:rPr lang="uk-UA" dirty="0" err="1" smtClean="0"/>
              <a:t>трирівнева</a:t>
            </a:r>
            <a:r>
              <a:rPr lang="uk-UA" baseline="0" dirty="0" smtClean="0"/>
              <a:t> архітектура, інформаційний </a:t>
            </a:r>
            <a:r>
              <a:rPr lang="uk-UA" baseline="0" dirty="0" err="1" smtClean="0"/>
              <a:t>поток</a:t>
            </a:r>
            <a:r>
              <a:rPr lang="uk-UA" baseline="0" dirty="0" smtClean="0"/>
              <a:t> в якій організовано наступним чином.</a:t>
            </a:r>
          </a:p>
          <a:p>
            <a:r>
              <a:rPr lang="uk-UA" baseline="0" dirty="0" smtClean="0"/>
              <a:t>-</a:t>
            </a:r>
            <a:r>
              <a:rPr lang="en-US" baseline="0" dirty="0" smtClean="0"/>
              <a:t>  </a:t>
            </a:r>
            <a:r>
              <a:rPr lang="uk-UA" baseline="0" dirty="0" smtClean="0"/>
              <a:t>Джерелом інформації є БД в системі </a:t>
            </a:r>
            <a:r>
              <a:rPr lang="uk-UA" baseline="0" dirty="0" err="1" smtClean="0"/>
              <a:t>електроний</a:t>
            </a:r>
            <a:r>
              <a:rPr lang="uk-UA" baseline="0" dirty="0" smtClean="0"/>
              <a:t> </a:t>
            </a:r>
            <a:r>
              <a:rPr lang="uk-UA" baseline="0" dirty="0" err="1" smtClean="0"/>
              <a:t>кампус</a:t>
            </a:r>
            <a:endParaRPr lang="uk-UA" baseline="0" dirty="0" smtClean="0"/>
          </a:p>
          <a:p>
            <a:pPr marL="171450" indent="-171450">
              <a:buFontTx/>
              <a:buChar char="-"/>
            </a:pPr>
            <a:r>
              <a:rPr lang="uk-UA" baseline="0" dirty="0" err="1" smtClean="0"/>
              <a:t>Нисхідний</a:t>
            </a:r>
            <a:r>
              <a:rPr lang="uk-UA" baseline="0" dirty="0" smtClean="0"/>
              <a:t> обмін даними з клієнтським додатком відбувається за допомогою </a:t>
            </a:r>
            <a:r>
              <a:rPr lang="en-US" baseline="0" dirty="0" smtClean="0"/>
              <a:t>web-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 </a:t>
            </a:r>
            <a:r>
              <a:rPr lang="uk-UA" baseline="0" dirty="0" smtClean="0"/>
              <a:t>у форматі </a:t>
            </a:r>
            <a:r>
              <a:rPr lang="en-US" baseline="0" dirty="0" err="1" smtClean="0"/>
              <a:t>json</a:t>
            </a:r>
            <a:r>
              <a:rPr lang="uk-UA" baseline="0" dirty="0" smtClean="0"/>
              <a:t>, висхідний – за допомоги </a:t>
            </a:r>
            <a:r>
              <a:rPr lang="en-US" baseline="0" dirty="0" smtClean="0"/>
              <a:t>http</a:t>
            </a:r>
            <a:r>
              <a:rPr lang="uk-UA" baseline="0" dirty="0" smtClean="0"/>
              <a:t> запитів</a:t>
            </a:r>
            <a:r>
              <a:rPr lang="en-US" baseline="0" dirty="0" smtClean="0"/>
              <a:t>.</a:t>
            </a:r>
            <a:endParaRPr lang="uk-UA" baseline="0" dirty="0" smtClean="0"/>
          </a:p>
          <a:p>
            <a:pPr marL="171450" indent="-171450">
              <a:buFontTx/>
              <a:buChar char="-"/>
            </a:pPr>
            <a:r>
              <a:rPr lang="uk-UA" baseline="0" dirty="0" smtClean="0"/>
              <a:t>Користувач працює лише з пристроєм.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uk-UA" dirty="0" smtClean="0"/>
              <a:t>Для забезпечення коректної</a:t>
            </a:r>
            <a:r>
              <a:rPr lang="uk-UA" baseline="0" dirty="0" smtClean="0"/>
              <a:t> роботи в </a:t>
            </a:r>
            <a:r>
              <a:rPr lang="uk-UA" baseline="0" dirty="0" err="1" smtClean="0"/>
              <a:t>оффлайн</a:t>
            </a:r>
            <a:r>
              <a:rPr lang="uk-UA" baseline="0" dirty="0" smtClean="0"/>
              <a:t> режимі (автономна робота пристрою без підключення до мережі </a:t>
            </a:r>
            <a:r>
              <a:rPr lang="uk-UA" baseline="0" dirty="0" err="1" smtClean="0"/>
              <a:t>інтернет</a:t>
            </a:r>
            <a:r>
              <a:rPr lang="uk-UA" baseline="0" dirty="0" smtClean="0"/>
              <a:t>) створено локальне сховище даних, структура якого представлена на наступному слайді.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021BA-C96B-6347-9AB1-216A18A8166B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327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Ця</a:t>
            </a:r>
            <a:r>
              <a:rPr lang="ru-RU" dirty="0" smtClean="0"/>
              <a:t> структура </a:t>
            </a:r>
            <a:r>
              <a:rPr lang="ru-RU" dirty="0" err="1" smtClean="0"/>
              <a:t>представляє</a:t>
            </a:r>
            <a:r>
              <a:rPr lang="ru-RU" dirty="0" smtClean="0"/>
              <a:t> собою </a:t>
            </a:r>
            <a:r>
              <a:rPr lang="ru-RU" dirty="0" err="1" smtClean="0"/>
              <a:t>частину</a:t>
            </a:r>
            <a:r>
              <a:rPr lang="ru-RU" dirty="0" smtClean="0"/>
              <a:t> </a:t>
            </a:r>
            <a:r>
              <a:rPr lang="ru-RU" dirty="0" err="1" smtClean="0"/>
              <a:t>серверної</a:t>
            </a:r>
            <a:r>
              <a:rPr lang="ru-RU" dirty="0" smtClean="0"/>
              <a:t> БД, яка </a:t>
            </a:r>
            <a:r>
              <a:rPr lang="ru-RU" dirty="0" err="1" smtClean="0"/>
              <a:t>неохідна</a:t>
            </a:r>
            <a:r>
              <a:rPr lang="ru-RU" dirty="0" smtClean="0"/>
              <a:t> для </a:t>
            </a:r>
            <a:r>
              <a:rPr lang="ru-RU" dirty="0" err="1" smtClean="0"/>
              <a:t>функціонування</a:t>
            </a:r>
            <a:r>
              <a:rPr lang="ru-RU" dirty="0" smtClean="0"/>
              <a:t> </a:t>
            </a:r>
            <a:r>
              <a:rPr lang="ru-RU" dirty="0" err="1" smtClean="0"/>
              <a:t>додатку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021BA-C96B-6347-9AB1-216A18A8166B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32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наступному</a:t>
            </a:r>
            <a:r>
              <a:rPr lang="ru-RU" baseline="0" dirty="0" smtClean="0"/>
              <a:t> слайд</a:t>
            </a:r>
            <a:r>
              <a:rPr lang="uk-UA" baseline="0" dirty="0" smtClean="0"/>
              <a:t>і представлений обраний шаблон проектування додатку – </a:t>
            </a:r>
            <a:r>
              <a:rPr lang="en-US" baseline="0" dirty="0" smtClean="0"/>
              <a:t>MVP</a:t>
            </a:r>
            <a:r>
              <a:rPr lang="uk-UA" baseline="0" dirty="0" smtClean="0"/>
              <a:t>.</a:t>
            </a:r>
            <a:r>
              <a:rPr lang="en-US" baseline="0" dirty="0" smtClean="0"/>
              <a:t> </a:t>
            </a:r>
            <a:endParaRPr lang="uk-UA" baseline="0" dirty="0" smtClean="0"/>
          </a:p>
          <a:p>
            <a:r>
              <a:rPr lang="uk-UA" baseline="0" dirty="0" smtClean="0"/>
              <a:t>Суть </a:t>
            </a:r>
            <a:r>
              <a:rPr lang="uk-UA" baseline="0" dirty="0" err="1" smtClean="0"/>
              <a:t>патерну</a:t>
            </a:r>
            <a:r>
              <a:rPr lang="uk-UA" baseline="0" dirty="0" smtClean="0"/>
              <a:t> полягає в розділенні </a:t>
            </a:r>
            <a:r>
              <a:rPr lang="ru-RU" baseline="0" dirty="0" err="1" smtClean="0"/>
              <a:t>логіки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програми</a:t>
            </a:r>
            <a:r>
              <a:rPr lang="ru-RU" baseline="0" dirty="0" smtClean="0"/>
              <a:t> на </a:t>
            </a:r>
            <a:r>
              <a:rPr lang="uk-UA" baseline="0" dirty="0" smtClean="0"/>
              <a:t>модель даних, представлення та </a:t>
            </a:r>
            <a:r>
              <a:rPr lang="uk-UA" baseline="0" dirty="0" err="1" smtClean="0"/>
              <a:t>контролер-предявник</a:t>
            </a:r>
            <a:r>
              <a:rPr lang="uk-UA" baseline="0" dirty="0" smtClean="0"/>
              <a:t>.</a:t>
            </a:r>
            <a:endParaRPr lang="uk-UA" dirty="0" smtClean="0"/>
          </a:p>
          <a:p>
            <a:r>
              <a:rPr lang="uk-UA" dirty="0" smtClean="0"/>
              <a:t>Перевагою </a:t>
            </a:r>
            <a:r>
              <a:rPr lang="en-US" dirty="0" smtClean="0"/>
              <a:t>MVP</a:t>
            </a:r>
            <a:r>
              <a:rPr lang="en-US" baseline="0" dirty="0" smtClean="0"/>
              <a:t> </a:t>
            </a:r>
            <a:r>
              <a:rPr lang="uk-UA" baseline="0" dirty="0" smtClean="0"/>
              <a:t>перед аналогами</a:t>
            </a:r>
            <a:r>
              <a:rPr lang="uk-UA" dirty="0" smtClean="0"/>
              <a:t> можна вважаться</a:t>
            </a:r>
            <a:r>
              <a:rPr lang="uk-UA" baseline="0" dirty="0" smtClean="0"/>
              <a:t> те що він створювався спеціально для </a:t>
            </a:r>
            <a:r>
              <a:rPr lang="uk-UA" baseline="0" dirty="0" err="1" smtClean="0"/>
              <a:t>десктопних</a:t>
            </a:r>
            <a:r>
              <a:rPr lang="uk-UA" baseline="0" dirty="0" smtClean="0"/>
              <a:t> додатків, п результаті ми </a:t>
            </a:r>
            <a:r>
              <a:rPr lang="uk-UA" baseline="0" dirty="0" err="1" smtClean="0"/>
              <a:t>отрумуємо</a:t>
            </a:r>
            <a:r>
              <a:rPr lang="uk-UA" baseline="0" dirty="0" smtClean="0"/>
              <a:t> полегшення </a:t>
            </a:r>
            <a:r>
              <a:rPr lang="uk-UA" baseline="0" dirty="0" err="1" smtClean="0"/>
              <a:t>мудульного</a:t>
            </a:r>
            <a:r>
              <a:rPr lang="uk-UA" baseline="0" dirty="0" smtClean="0"/>
              <a:t> тестування, спрощення </a:t>
            </a:r>
            <a:r>
              <a:rPr lang="uk-UA" baseline="0" dirty="0" err="1" smtClean="0"/>
              <a:t>звязку</a:t>
            </a:r>
            <a:r>
              <a:rPr lang="uk-UA" baseline="0" dirty="0" smtClean="0"/>
              <a:t> між компонентами та підвищенням зручності роботи шляхом перенесення всього функціоналу на ПРЕДЯВНИК.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021BA-C96B-6347-9AB1-216A18A8166B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7473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Моя </a:t>
            </a:r>
            <a:r>
              <a:rPr lang="ru-RU" dirty="0" err="1" smtClean="0"/>
              <a:t>частина</a:t>
            </a:r>
            <a:r>
              <a:rPr lang="ru-RU" dirty="0" smtClean="0"/>
              <a:t> </a:t>
            </a:r>
            <a:r>
              <a:rPr lang="ru-RU" dirty="0" err="1" smtClean="0"/>
              <a:t>роботи</a:t>
            </a:r>
            <a:r>
              <a:rPr lang="uk-UA" baseline="0" dirty="0" smtClean="0"/>
              <a:t> полягала в розробці додатку для платформи </a:t>
            </a:r>
            <a:r>
              <a:rPr lang="en-US" baseline="0" dirty="0" smtClean="0"/>
              <a:t>Android</a:t>
            </a:r>
            <a:r>
              <a:rPr lang="uk-UA" baseline="0" dirty="0" smtClean="0"/>
              <a:t>.</a:t>
            </a:r>
            <a:endParaRPr lang="ru-RU" baseline="0" dirty="0" smtClean="0"/>
          </a:p>
          <a:p>
            <a:r>
              <a:rPr lang="uk-UA" baseline="0" dirty="0" smtClean="0"/>
              <a:t>Для виконання цього завдання були обрані наступні технології</a:t>
            </a:r>
            <a:r>
              <a:rPr lang="en-US" baseline="0" dirty="0" smtClean="0"/>
              <a:t>:</a:t>
            </a:r>
          </a:p>
          <a:p>
            <a:r>
              <a:rPr lang="ru-RU" baseline="0" dirty="0" err="1" smtClean="0"/>
              <a:t>Мова</a:t>
            </a:r>
            <a:r>
              <a:rPr lang="ru-RU" baseline="0" dirty="0" smtClean="0"/>
              <a:t> </a:t>
            </a:r>
            <a:r>
              <a:rPr lang="ru-RU" baseline="0" dirty="0" err="1" smtClean="0"/>
              <a:t>розробки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додатку</a:t>
            </a:r>
            <a:r>
              <a:rPr lang="en-US" baseline="0" dirty="0" smtClean="0"/>
              <a:t>Java 1.6</a:t>
            </a:r>
            <a:r>
              <a:rPr lang="uk-UA" baseline="0" dirty="0" smtClean="0"/>
              <a:t> – задля швидкодії роботи обирались саме </a:t>
            </a:r>
            <a:r>
              <a:rPr lang="uk-UA" baseline="0" dirty="0" err="1" smtClean="0"/>
              <a:t>нативні</a:t>
            </a:r>
            <a:r>
              <a:rPr lang="uk-UA" baseline="0" dirty="0" smtClean="0"/>
              <a:t> для платформ мови.</a:t>
            </a:r>
          </a:p>
          <a:p>
            <a:r>
              <a:rPr lang="ru-RU" baseline="0" dirty="0" smtClean="0"/>
              <a:t>Локальна база </a:t>
            </a:r>
            <a:r>
              <a:rPr lang="ru-RU" baseline="0" dirty="0" err="1" smtClean="0"/>
              <a:t>даних</a:t>
            </a:r>
            <a:r>
              <a:rPr lang="ru-RU" baseline="0" dirty="0" smtClean="0"/>
              <a:t> </a:t>
            </a:r>
            <a:r>
              <a:rPr lang="en-US" baseline="0" dirty="0" smtClean="0"/>
              <a:t>SQLite –</a:t>
            </a:r>
            <a:r>
              <a:rPr lang="uk-UA" baseline="0" dirty="0" smtClean="0"/>
              <a:t> компактна</a:t>
            </a:r>
            <a:r>
              <a:rPr lang="en-US" baseline="0" dirty="0" smtClean="0"/>
              <a:t> </a:t>
            </a:r>
            <a:r>
              <a:rPr lang="ru-RU" baseline="0" dirty="0" err="1" smtClean="0"/>
              <a:t>реляц</a:t>
            </a:r>
            <a:r>
              <a:rPr lang="uk-UA" baseline="0" dirty="0" err="1" smtClean="0"/>
              <a:t>ійна</a:t>
            </a:r>
            <a:r>
              <a:rPr lang="uk-UA" baseline="0" dirty="0" smtClean="0"/>
              <a:t> база даних, яка широко використовується в </a:t>
            </a:r>
            <a:r>
              <a:rPr lang="en-US" baseline="0" dirty="0" smtClean="0"/>
              <a:t>Android </a:t>
            </a:r>
            <a:r>
              <a:rPr lang="uk-UA" baseline="0" dirty="0" smtClean="0"/>
              <a:t> розробці</a:t>
            </a:r>
          </a:p>
          <a:p>
            <a:r>
              <a:rPr lang="ru-RU" sz="1200" dirty="0" err="1" smtClean="0">
                <a:solidFill>
                  <a:schemeClr val="bg1"/>
                </a:solidFill>
              </a:rPr>
              <a:t>Полегшена</a:t>
            </a:r>
            <a:r>
              <a:rPr lang="ru-RU" sz="1200" dirty="0" smtClean="0">
                <a:solidFill>
                  <a:schemeClr val="bg1"/>
                </a:solidFill>
              </a:rPr>
              <a:t> </a:t>
            </a:r>
            <a:r>
              <a:rPr lang="ru-RU" sz="1200" dirty="0" err="1" smtClean="0">
                <a:solidFill>
                  <a:schemeClr val="bg1"/>
                </a:solidFill>
              </a:rPr>
              <a:t>реляційна</a:t>
            </a:r>
            <a:r>
              <a:rPr lang="ru-RU" sz="1200" dirty="0" smtClean="0">
                <a:solidFill>
                  <a:schemeClr val="bg1"/>
                </a:solidFill>
              </a:rPr>
              <a:t> система </a:t>
            </a:r>
            <a:r>
              <a:rPr lang="ru-RU" sz="1200" dirty="0" err="1" smtClean="0">
                <a:solidFill>
                  <a:schemeClr val="bg1"/>
                </a:solidFill>
              </a:rPr>
              <a:t>керування</a:t>
            </a:r>
            <a:r>
              <a:rPr lang="ru-RU" sz="1200" dirty="0" smtClean="0">
                <a:solidFill>
                  <a:schemeClr val="bg1"/>
                </a:solidFill>
              </a:rPr>
              <a:t> базами </a:t>
            </a:r>
            <a:r>
              <a:rPr lang="ru-RU" sz="1200" dirty="0" err="1" smtClean="0">
                <a:solidFill>
                  <a:schemeClr val="bg1"/>
                </a:solidFill>
              </a:rPr>
              <a:t>даних</a:t>
            </a:r>
            <a:r>
              <a:rPr lang="ru-RU" sz="1200" dirty="0" smtClean="0">
                <a:solidFill>
                  <a:schemeClr val="bg1"/>
                </a:solidFill>
              </a:rPr>
              <a:t>. </a:t>
            </a:r>
            <a:r>
              <a:rPr lang="ru-RU" sz="1200" dirty="0" err="1" smtClean="0">
                <a:solidFill>
                  <a:schemeClr val="bg1"/>
                </a:solidFill>
              </a:rPr>
              <a:t>Завдяки</a:t>
            </a:r>
            <a:r>
              <a:rPr lang="ru-RU" sz="1200" dirty="0" smtClean="0">
                <a:solidFill>
                  <a:schemeClr val="bg1"/>
                </a:solidFill>
              </a:rPr>
              <a:t> </a:t>
            </a:r>
            <a:r>
              <a:rPr lang="ru-RU" sz="1200" dirty="0" err="1" smtClean="0">
                <a:solidFill>
                  <a:schemeClr val="bg1"/>
                </a:solidFill>
              </a:rPr>
              <a:t>сво</a:t>
            </a:r>
            <a:r>
              <a:rPr lang="uk-UA" sz="1200" dirty="0" smtClean="0">
                <a:solidFill>
                  <a:schemeClr val="bg1"/>
                </a:solidFill>
              </a:rPr>
              <a:t>їй простоті та особливостям стала широко використовуваною на </a:t>
            </a:r>
            <a:r>
              <a:rPr lang="en-US" sz="1200" dirty="0" smtClean="0">
                <a:solidFill>
                  <a:schemeClr val="bg1"/>
                </a:solidFill>
              </a:rPr>
              <a:t>Android </a:t>
            </a:r>
            <a:r>
              <a:rPr lang="ru-RU" sz="1200" dirty="0" smtClean="0">
                <a:solidFill>
                  <a:schemeClr val="bg1"/>
                </a:solidFill>
              </a:rPr>
              <a:t>платформ</a:t>
            </a:r>
            <a:r>
              <a:rPr lang="uk-UA" sz="1200" dirty="0" smtClean="0">
                <a:solidFill>
                  <a:schemeClr val="bg1"/>
                </a:solidFill>
              </a:rPr>
              <a:t>і</a:t>
            </a:r>
            <a:endParaRPr lang="uk-UA" baseline="0" dirty="0" smtClean="0"/>
          </a:p>
          <a:p>
            <a:r>
              <a:rPr lang="uk-UA" baseline="0" dirty="0" smtClean="0"/>
              <a:t>Інтегроване середовище розробки </a:t>
            </a:r>
            <a:r>
              <a:rPr lang="en-US" baseline="0" dirty="0" smtClean="0"/>
              <a:t>Android Studio – </a:t>
            </a:r>
            <a:r>
              <a:rPr lang="uk-UA" baseline="0" dirty="0" smtClean="0"/>
              <a:t>найзручніша та </a:t>
            </a:r>
            <a:r>
              <a:rPr lang="uk-UA" baseline="0" dirty="0" err="1" smtClean="0"/>
              <a:t>найфунціональніша</a:t>
            </a:r>
            <a:r>
              <a:rPr lang="uk-UA" baseline="0" dirty="0" smtClean="0"/>
              <a:t> </a:t>
            </a:r>
            <a:r>
              <a:rPr lang="en-US" baseline="0" dirty="0" smtClean="0"/>
              <a:t>IDE </a:t>
            </a:r>
            <a:r>
              <a:rPr lang="uk-UA" baseline="0" dirty="0" smtClean="0"/>
              <a:t>для розробки під </a:t>
            </a:r>
            <a:r>
              <a:rPr lang="en-US" baseline="0" dirty="0" smtClean="0"/>
              <a:t>Android </a:t>
            </a:r>
            <a:endParaRPr lang="uk-UA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1200" dirty="0" smtClean="0">
                <a:solidFill>
                  <a:schemeClr val="bg1"/>
                </a:solidFill>
              </a:rPr>
              <a:t>Середовище розробки </a:t>
            </a:r>
            <a:r>
              <a:rPr lang="en-US" sz="1200" dirty="0" smtClean="0">
                <a:solidFill>
                  <a:schemeClr val="bg1"/>
                </a:solidFill>
              </a:rPr>
              <a:t>Android Studio </a:t>
            </a:r>
            <a:r>
              <a:rPr lang="uk-UA" sz="1200" dirty="0" smtClean="0">
                <a:solidFill>
                  <a:schemeClr val="bg1"/>
                </a:solidFill>
              </a:rPr>
              <a:t>було обране тому що на теперішній момент це найкращий інструмент для розробки </a:t>
            </a:r>
            <a:r>
              <a:rPr lang="uk-UA" sz="1200" dirty="0" err="1" smtClean="0">
                <a:solidFill>
                  <a:schemeClr val="bg1"/>
                </a:solidFill>
              </a:rPr>
              <a:t>нативного</a:t>
            </a:r>
            <a:r>
              <a:rPr lang="uk-UA" sz="1200" dirty="0" smtClean="0">
                <a:solidFill>
                  <a:schemeClr val="bg1"/>
                </a:solidFill>
              </a:rPr>
              <a:t> ПО під </a:t>
            </a:r>
            <a:r>
              <a:rPr lang="en-US" sz="1200" dirty="0" smtClean="0">
                <a:solidFill>
                  <a:schemeClr val="bg1"/>
                </a:solidFill>
              </a:rPr>
              <a:t>Android </a:t>
            </a:r>
            <a:r>
              <a:rPr lang="uk-UA" sz="1200" dirty="0" smtClean="0">
                <a:solidFill>
                  <a:schemeClr val="bg1"/>
                </a:solidFill>
              </a:rPr>
              <a:t>платформу на мові </a:t>
            </a:r>
            <a:r>
              <a:rPr lang="en-US" sz="1200" dirty="0" smtClean="0">
                <a:solidFill>
                  <a:schemeClr val="bg1"/>
                </a:solidFill>
              </a:rPr>
              <a:t>Java.</a:t>
            </a:r>
            <a:r>
              <a:rPr lang="ru-RU" sz="1200" dirty="0" smtClean="0">
                <a:solidFill>
                  <a:schemeClr val="bg1"/>
                </a:solidFill>
              </a:rPr>
              <a:t> </a:t>
            </a:r>
            <a:r>
              <a:rPr lang="ru-RU" sz="1200" dirty="0" err="1" smtClean="0">
                <a:solidFill>
                  <a:schemeClr val="bg1"/>
                </a:solidFill>
              </a:rPr>
              <a:t>Також</a:t>
            </a:r>
            <a:r>
              <a:rPr lang="ru-RU" sz="1200" dirty="0" smtClean="0">
                <a:solidFill>
                  <a:schemeClr val="bg1"/>
                </a:solidFill>
              </a:rPr>
              <a:t> </a:t>
            </a:r>
            <a:r>
              <a:rPr lang="ru-RU" sz="1200" dirty="0" err="1" smtClean="0">
                <a:solidFill>
                  <a:schemeClr val="bg1"/>
                </a:solidFill>
              </a:rPr>
              <a:t>надає</a:t>
            </a:r>
            <a:r>
              <a:rPr lang="ru-RU" sz="1200" dirty="0" smtClean="0">
                <a:solidFill>
                  <a:schemeClr val="bg1"/>
                </a:solidFill>
              </a:rPr>
              <a:t> </a:t>
            </a:r>
            <a:r>
              <a:rPr lang="ru-RU" sz="1200" dirty="0" err="1" smtClean="0">
                <a:solidFill>
                  <a:schemeClr val="bg1"/>
                </a:solidFill>
              </a:rPr>
              <a:t>різноманітні</a:t>
            </a:r>
            <a:r>
              <a:rPr lang="ru-RU" sz="1200" dirty="0" smtClean="0">
                <a:solidFill>
                  <a:schemeClr val="bg1"/>
                </a:solidFill>
              </a:rPr>
              <a:t> </a:t>
            </a:r>
            <a:r>
              <a:rPr lang="ru-RU" sz="1200" dirty="0" err="1" smtClean="0">
                <a:solidFill>
                  <a:schemeClr val="bg1"/>
                </a:solidFill>
              </a:rPr>
              <a:t>інструменти</a:t>
            </a:r>
            <a:r>
              <a:rPr lang="ru-RU" sz="1200" dirty="0" smtClean="0">
                <a:solidFill>
                  <a:schemeClr val="bg1"/>
                </a:solidFill>
              </a:rPr>
              <a:t> для </a:t>
            </a:r>
            <a:r>
              <a:rPr lang="ru-RU" sz="1200" dirty="0" err="1" smtClean="0">
                <a:solidFill>
                  <a:schemeClr val="bg1"/>
                </a:solidFill>
              </a:rPr>
              <a:t>налагодження</a:t>
            </a:r>
            <a:r>
              <a:rPr lang="ru-RU" sz="1200" dirty="0" smtClean="0">
                <a:solidFill>
                  <a:schemeClr val="bg1"/>
                </a:solidFill>
              </a:rPr>
              <a:t> та </a:t>
            </a:r>
            <a:r>
              <a:rPr lang="ru-RU" sz="1200" dirty="0" err="1" smtClean="0">
                <a:solidFill>
                  <a:schemeClr val="bg1"/>
                </a:solidFill>
              </a:rPr>
              <a:t>тестування</a:t>
            </a:r>
            <a:r>
              <a:rPr lang="ru-RU" sz="1200" dirty="0" smtClean="0">
                <a:solidFill>
                  <a:schemeClr val="bg1"/>
                </a:solidFill>
              </a:rPr>
              <a:t> </a:t>
            </a:r>
            <a:r>
              <a:rPr lang="ru-RU" sz="1200" dirty="0" err="1" smtClean="0">
                <a:solidFill>
                  <a:schemeClr val="bg1"/>
                </a:solidFill>
              </a:rPr>
              <a:t>додатків</a:t>
            </a:r>
            <a:r>
              <a:rPr lang="ru-RU" sz="1200" dirty="0" smtClean="0">
                <a:solidFill>
                  <a:schemeClr val="bg1"/>
                </a:solidFill>
              </a:rPr>
              <a:t>.</a:t>
            </a:r>
            <a:endParaRPr lang="en-US" sz="1200" dirty="0" smtClean="0">
              <a:solidFill>
                <a:schemeClr val="bg1"/>
              </a:solidFill>
            </a:endParaRPr>
          </a:p>
          <a:p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021BA-C96B-6347-9AB1-216A18A8166B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4418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На наступному слайді ви можете бачити екземпляри</a:t>
            </a:r>
            <a:r>
              <a:rPr lang="uk-UA" baseline="0" dirty="0" smtClean="0"/>
              <a:t> вікон розроблених в ході роботи. </a:t>
            </a:r>
          </a:p>
          <a:p>
            <a:r>
              <a:rPr lang="uk-UA" baseline="0" dirty="0" smtClean="0"/>
              <a:t>Проте детальніше про реалізовані функцій розповість наступний доповідач – Загорський П.М.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021BA-C96B-6347-9AB1-216A18A8166B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5332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021BA-C96B-6347-9AB1-216A18A8166B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3234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Під</a:t>
            </a:r>
            <a:r>
              <a:rPr lang="ru-RU" baseline="0" dirty="0" smtClean="0"/>
              <a:t> час </a:t>
            </a:r>
            <a:r>
              <a:rPr lang="ru-RU" baseline="0" dirty="0" err="1" smtClean="0"/>
              <a:t>розробкі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програмного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забезпечення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багато</a:t>
            </a:r>
            <a:r>
              <a:rPr lang="ru-RU" baseline="0" dirty="0" smtClean="0"/>
              <a:t> </a:t>
            </a:r>
            <a:r>
              <a:rPr lang="ru-RU" baseline="0" dirty="0" err="1" smtClean="0"/>
              <a:t>уваги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приділялось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проектування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дружнього</a:t>
            </a:r>
            <a:r>
              <a:rPr lang="ru-RU" baseline="0" dirty="0" smtClean="0"/>
              <a:t> </a:t>
            </a:r>
            <a:r>
              <a:rPr lang="ru-RU" baseline="0" dirty="0" err="1" smtClean="0"/>
              <a:t>інтерфейсу</a:t>
            </a:r>
            <a:r>
              <a:rPr lang="ru-RU" baseline="0" dirty="0" smtClean="0"/>
              <a:t> </a:t>
            </a:r>
          </a:p>
          <a:p>
            <a:r>
              <a:rPr lang="ru-RU" baseline="0" dirty="0" smtClean="0"/>
              <a:t>За </a:t>
            </a:r>
            <a:r>
              <a:rPr lang="ru-RU" baseline="0" dirty="0" err="1" smtClean="0"/>
              <a:t>осноу</a:t>
            </a:r>
            <a:r>
              <a:rPr lang="ru-RU" baseline="0" dirty="0" smtClean="0"/>
              <a:t> в </a:t>
            </a:r>
            <a:r>
              <a:rPr lang="ru-RU" baseline="0" dirty="0" err="1" smtClean="0"/>
              <a:t>моєму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випадку</a:t>
            </a:r>
            <a:r>
              <a:rPr lang="ru-RU" baseline="0" dirty="0" smtClean="0"/>
              <a:t> бралось </a:t>
            </a:r>
            <a:r>
              <a:rPr lang="en-US" baseline="0" dirty="0" smtClean="0"/>
              <a:t>APPLE HUMANE INTERFACE GUIDLINE </a:t>
            </a:r>
            <a:r>
              <a:rPr lang="uk-UA" baseline="0" dirty="0" smtClean="0"/>
              <a:t>та </a:t>
            </a:r>
            <a:r>
              <a:rPr lang="en-US" baseline="0" dirty="0" smtClean="0"/>
              <a:t>UIX </a:t>
            </a:r>
          </a:p>
          <a:p>
            <a:endParaRPr lang="en-US" baseline="0" dirty="0" smtClean="0"/>
          </a:p>
          <a:p>
            <a:r>
              <a:rPr lang="uk-UA" baseline="0" dirty="0" smtClean="0"/>
              <a:t>Принцип </a:t>
            </a:r>
            <a:r>
              <a:rPr lang="en-US" baseline="0" dirty="0" smtClean="0"/>
              <a:t>: </a:t>
            </a:r>
            <a:r>
              <a:rPr lang="uk-UA" baseline="0" dirty="0" smtClean="0"/>
              <a:t>затримати необхідність авторизації якнаймога довше.</a:t>
            </a:r>
          </a:p>
          <a:p>
            <a:endParaRPr lang="ru-RU" baseline="0" dirty="0" smtClean="0"/>
          </a:p>
          <a:p>
            <a:endParaRPr lang="en-US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021BA-C96B-6347-9AB1-216A18A8166B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8823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Отримавши</a:t>
            </a:r>
            <a:r>
              <a:rPr lang="ru-RU" baseline="0" dirty="0" smtClean="0"/>
              <a:t> великий </a:t>
            </a:r>
            <a:r>
              <a:rPr lang="en-US" baseline="0" dirty="0" err="1" smtClean="0"/>
              <a:t>json</a:t>
            </a:r>
            <a:r>
              <a:rPr lang="uk-UA" baseline="0" dirty="0" smtClean="0"/>
              <a:t> за запитом “профіль” перед нами стояла задача виводу інформації на екран, адже насправді ми не можемо виводити усі данні, вони загромоздять екран</a:t>
            </a:r>
            <a:r>
              <a:rPr lang="en-US" baseline="0" dirty="0" smtClean="0"/>
              <a:t>. </a:t>
            </a:r>
            <a:r>
              <a:rPr lang="uk-UA" baseline="0" dirty="0" smtClean="0"/>
              <a:t>Тобто на екрані профілю ми відображаємо тільки основну інформацію, яка необхідно користувачеві. На усіх інших вікнах ми також підтримуємо це правило.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021BA-C96B-6347-9AB1-216A18A8166B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4973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Відповідність</a:t>
            </a:r>
            <a:r>
              <a:rPr lang="en-US" dirty="0" smtClean="0"/>
              <a:t>.</a:t>
            </a:r>
          </a:p>
          <a:p>
            <a:r>
              <a:rPr lang="uk-UA" dirty="0" smtClean="0"/>
              <a:t>Взагалі,</a:t>
            </a:r>
            <a:r>
              <a:rPr lang="uk-UA" baseline="0" dirty="0" smtClean="0"/>
              <a:t> усі елементи, які мають аналогічні або ідентичні функції чи призначення мають виглядати однаково. Якщо не слідувати цьому правилу, то користувач найчастіше відмінність елементів інтерфейсу асоціює з відмінним функціоналом, та витрачає час на пошук відмінності, якої на справді не має</a:t>
            </a:r>
            <a:r>
              <a:rPr lang="en-US" baseline="0" dirty="0" smtClean="0"/>
              <a:t>. </a:t>
            </a:r>
            <a:r>
              <a:rPr lang="uk-UA" baseline="0" dirty="0" smtClean="0"/>
              <a:t>Слідуючи цьому правилу також усі кнопки мають однаковий інтерфейс – зелений колір та білу рамку</a:t>
            </a:r>
            <a:r>
              <a:rPr lang="en-US" baseline="0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021BA-C96B-6347-9AB1-216A18A8166B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524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Актуальність</a:t>
            </a:r>
            <a:r>
              <a:rPr lang="uk-UA" baseline="0" dirty="0" smtClean="0"/>
              <a:t> та новизна </a:t>
            </a: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021BA-C96B-6347-9AB1-216A18A8166B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4851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Используйте множество негативном пространстве. Отрицательное пространство делает важное содержание и функциональность более заметное и легче понять. Отрицательное пространство может также придать ощущение спокойствия и спокойствия, и это может сделать приложение взгляд более целенаправленной и эффективной.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021BA-C96B-6347-9AB1-216A18A8166B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3005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err="1" smtClean="0"/>
              <a:t>Якщо</a:t>
            </a:r>
            <a:r>
              <a:rPr lang="ru-RU" dirty="0" smtClean="0"/>
              <a:t> на </a:t>
            </a:r>
            <a:r>
              <a:rPr lang="ru-RU" dirty="0" err="1" smtClean="0"/>
              <a:t>екрані</a:t>
            </a:r>
            <a:r>
              <a:rPr lang="ru-RU" baseline="0" dirty="0" smtClean="0"/>
              <a:t> велика </a:t>
            </a:r>
            <a:r>
              <a:rPr lang="ru-RU" baseline="0" dirty="0" err="1" smtClean="0"/>
              <a:t>кількість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елементів</a:t>
            </a:r>
            <a:r>
              <a:rPr lang="ru-RU" baseline="0" dirty="0" smtClean="0"/>
              <a:t>, то </a:t>
            </a:r>
            <a:r>
              <a:rPr lang="ru-RU" baseline="0" dirty="0" err="1" smtClean="0"/>
              <a:t>увагу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користувача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необхідно</a:t>
            </a:r>
            <a:r>
              <a:rPr lang="ru-RU" baseline="0" dirty="0" smtClean="0"/>
              <a:t> </a:t>
            </a:r>
            <a:r>
              <a:rPr lang="ru-RU" baseline="0" dirty="0" err="1" smtClean="0"/>
              <a:t>сконцентрувати</a:t>
            </a:r>
            <a:r>
              <a:rPr lang="ru-RU" baseline="0" dirty="0" smtClean="0"/>
              <a:t> на одному – </a:t>
            </a:r>
            <a:r>
              <a:rPr lang="ru-RU" baseline="0" dirty="0" err="1" smtClean="0"/>
              <a:t>найголовнішому</a:t>
            </a:r>
            <a:r>
              <a:rPr lang="ru-RU" baseline="0" dirty="0" smtClean="0"/>
              <a:t>, та </a:t>
            </a:r>
            <a:r>
              <a:rPr lang="ru-RU" baseline="0" dirty="0" err="1" smtClean="0"/>
              <a:t>розмістити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його</a:t>
            </a:r>
            <a:r>
              <a:rPr lang="ru-RU" baseline="0" dirty="0" smtClean="0"/>
              <a:t> так, </a:t>
            </a:r>
            <a:r>
              <a:rPr lang="ru-RU" baseline="0" dirty="0" err="1" smtClean="0"/>
              <a:t>щоб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він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виглядав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гармонічно</a:t>
            </a:r>
            <a:r>
              <a:rPr lang="ru-RU" baseline="0" dirty="0" smtClean="0"/>
              <a:t> на </a:t>
            </a:r>
            <a:r>
              <a:rPr lang="ru-RU" baseline="0" dirty="0" err="1" smtClean="0"/>
              <a:t>фоні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всього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вікна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021BA-C96B-6347-9AB1-216A18A8166B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6539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021BA-C96B-6347-9AB1-216A18A8166B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021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</a:p>
          <a:p>
            <a:r>
              <a:rPr lang="ru-RU" dirty="0" smtClean="0"/>
              <a:t>Как решали задачи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021BA-C96B-6347-9AB1-216A18A8166B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323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021BA-C96B-6347-9AB1-216A18A8166B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466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021BA-C96B-6347-9AB1-216A18A8166B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610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Описание нюансов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021BA-C96B-6347-9AB1-216A18A8166B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323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021BA-C96B-6347-9AB1-216A18A8166B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Добрий</a:t>
            </a:r>
            <a:r>
              <a:rPr lang="uk-UA" baseline="0" dirty="0" smtClean="0"/>
              <a:t> день, шановна комісія</a:t>
            </a:r>
          </a:p>
          <a:p>
            <a:r>
              <a:rPr lang="uk-UA" baseline="0" dirty="0" smtClean="0"/>
              <a:t>Вашій увазі представляється наступна частина комплексної роботи, а саме «Розробка мобільних додатків»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021BA-C96B-6347-9AB1-216A18A8166B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425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В ході виконання дипломного</a:t>
            </a:r>
            <a:r>
              <a:rPr lang="uk-UA" baseline="0" dirty="0" smtClean="0"/>
              <a:t> проекту проводився аналіз ринку на наявність існуючих підсистем</a:t>
            </a:r>
            <a:r>
              <a:rPr lang="ru-RU" baseline="0" dirty="0" smtClean="0"/>
              <a:t>.</a:t>
            </a:r>
          </a:p>
          <a:p>
            <a:r>
              <a:rPr lang="uk-UA" baseline="0" dirty="0" smtClean="0"/>
              <a:t>Таким чином, існує дві реалізації</a:t>
            </a:r>
          </a:p>
          <a:p>
            <a:r>
              <a:rPr lang="uk-UA" baseline="0" dirty="0" smtClean="0"/>
              <a:t>1)</a:t>
            </a:r>
            <a:r>
              <a:rPr lang="en-US" baseline="0" dirty="0" err="1" smtClean="0"/>
              <a:t>Rozklad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kpi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ua</a:t>
            </a:r>
            <a:r>
              <a:rPr lang="en-US" baseline="0" dirty="0" smtClean="0"/>
              <a:t> – </a:t>
            </a:r>
            <a:r>
              <a:rPr lang="uk-UA" baseline="0" dirty="0" smtClean="0"/>
              <a:t>офіційна підсистема</a:t>
            </a:r>
          </a:p>
          <a:p>
            <a:r>
              <a:rPr lang="uk-UA" baseline="0" dirty="0" smtClean="0"/>
              <a:t>2)</a:t>
            </a:r>
            <a:r>
              <a:rPr lang="en-US" baseline="0" dirty="0" err="1" smtClean="0"/>
              <a:t>KpiWeeks</a:t>
            </a:r>
            <a:r>
              <a:rPr lang="en-US" baseline="0" dirty="0" smtClean="0"/>
              <a:t> - </a:t>
            </a:r>
            <a:r>
              <a:rPr lang="uk-UA" baseline="0" dirty="0" smtClean="0"/>
              <a:t>студентська</a:t>
            </a:r>
            <a:endParaRPr lang="ru-RU" baseline="0" dirty="0" smtClean="0"/>
          </a:p>
          <a:p>
            <a:r>
              <a:rPr lang="ru-RU" baseline="0" dirty="0" err="1" smtClean="0"/>
              <a:t>Основними</a:t>
            </a:r>
            <a:r>
              <a:rPr lang="ru-RU" baseline="0" dirty="0" smtClean="0"/>
              <a:t> </a:t>
            </a:r>
            <a:r>
              <a:rPr lang="ru-RU" baseline="0" dirty="0" err="1" smtClean="0"/>
              <a:t>функціями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обох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додатків</a:t>
            </a:r>
            <a:r>
              <a:rPr lang="ru-RU" baseline="0" dirty="0" smtClean="0"/>
              <a:t> є</a:t>
            </a:r>
            <a:r>
              <a:rPr lang="en-US" baseline="0" dirty="0" smtClean="0"/>
              <a:t>:</a:t>
            </a:r>
          </a:p>
          <a:p>
            <a:pPr marL="742950" indent="-742950" algn="l">
              <a:buAutoNum type="arabicPeriod"/>
            </a:pPr>
            <a:r>
              <a:rPr lang="ru-RU" sz="1200" dirty="0" smtClean="0">
                <a:solidFill>
                  <a:srgbClr val="FFFFFF"/>
                </a:solidFill>
              </a:rPr>
              <a:t>Перегляд </a:t>
            </a:r>
            <a:r>
              <a:rPr lang="ru-RU" sz="1200" dirty="0" err="1" smtClean="0">
                <a:solidFill>
                  <a:srgbClr val="FFFFFF"/>
                </a:solidFill>
              </a:rPr>
              <a:t>розкладу</a:t>
            </a:r>
            <a:r>
              <a:rPr lang="ru-RU" sz="1200" dirty="0" smtClean="0">
                <a:solidFill>
                  <a:srgbClr val="FFFFFF"/>
                </a:solidFill>
              </a:rPr>
              <a:t> занять</a:t>
            </a:r>
          </a:p>
          <a:p>
            <a:pPr marL="742950" indent="-742950" algn="l">
              <a:buAutoNum type="arabicPeriod"/>
            </a:pPr>
            <a:r>
              <a:rPr lang="ru-RU" sz="1200" dirty="0" err="1" smtClean="0">
                <a:solidFill>
                  <a:srgbClr val="FFFFFF"/>
                </a:solidFill>
              </a:rPr>
              <a:t>Пошук</a:t>
            </a:r>
            <a:r>
              <a:rPr lang="ru-RU" sz="1200" dirty="0" smtClean="0">
                <a:solidFill>
                  <a:srgbClr val="FFFFFF"/>
                </a:solidFill>
              </a:rPr>
              <a:t> по </a:t>
            </a:r>
            <a:r>
              <a:rPr lang="ru-RU" sz="1200" dirty="0" err="1" smtClean="0">
                <a:solidFill>
                  <a:srgbClr val="FFFFFF"/>
                </a:solidFill>
              </a:rPr>
              <a:t>групі</a:t>
            </a:r>
            <a:r>
              <a:rPr lang="ru-RU" sz="1200" dirty="0" smtClean="0">
                <a:solidFill>
                  <a:srgbClr val="FFFFFF"/>
                </a:solidFill>
              </a:rPr>
              <a:t> та </a:t>
            </a:r>
            <a:r>
              <a:rPr lang="ru-RU" sz="1200" dirty="0" err="1" smtClean="0">
                <a:solidFill>
                  <a:srgbClr val="FFFFFF"/>
                </a:solidFill>
              </a:rPr>
              <a:t>викладачам</a:t>
            </a:r>
            <a:endParaRPr lang="ru-RU" sz="1200" dirty="0" smtClean="0">
              <a:solidFill>
                <a:srgbClr val="FFFFFF"/>
              </a:solidFill>
            </a:endParaRPr>
          </a:p>
          <a:p>
            <a:endParaRPr lang="ru-RU" baseline="0" dirty="0" smtClean="0"/>
          </a:p>
          <a:p>
            <a:r>
              <a:rPr lang="uk-UA" baseline="0" dirty="0" smtClean="0"/>
              <a:t>Проте недоліками можна вважати </a:t>
            </a:r>
            <a:endParaRPr lang="ru-RU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solidFill>
                  <a:srgbClr val="FFFFFF"/>
                </a:solidFill>
              </a:rPr>
              <a:t>Не </a:t>
            </a:r>
            <a:r>
              <a:rPr lang="ru-RU" sz="1200" dirty="0" err="1" smtClean="0">
                <a:solidFill>
                  <a:srgbClr val="FFFFFF"/>
                </a:solidFill>
              </a:rPr>
              <a:t>централізоване</a:t>
            </a:r>
            <a:r>
              <a:rPr lang="ru-RU" sz="1200" dirty="0" smtClean="0">
                <a:solidFill>
                  <a:srgbClr val="FFFFFF"/>
                </a:solidFill>
              </a:rPr>
              <a:t> </a:t>
            </a:r>
            <a:r>
              <a:rPr lang="ru-RU" sz="1200" dirty="0" err="1" smtClean="0">
                <a:solidFill>
                  <a:srgbClr val="FFFFFF"/>
                </a:solidFill>
              </a:rPr>
              <a:t>збереження</a:t>
            </a:r>
            <a:r>
              <a:rPr lang="en-US" sz="1200" dirty="0" smtClean="0">
                <a:solidFill>
                  <a:srgbClr val="FFFFFF"/>
                </a:solidFill>
              </a:rPr>
              <a:t> </a:t>
            </a:r>
            <a:r>
              <a:rPr lang="ru-RU" sz="1200" dirty="0" err="1" smtClean="0">
                <a:solidFill>
                  <a:srgbClr val="FFFFFF"/>
                </a:solidFill>
              </a:rPr>
              <a:t>данних</a:t>
            </a:r>
            <a:r>
              <a:rPr lang="ru-RU" sz="1200" dirty="0" smtClean="0">
                <a:solidFill>
                  <a:srgbClr val="FFFFFF"/>
                </a:solidFill>
              </a:rPr>
              <a:t> </a:t>
            </a:r>
            <a:r>
              <a:rPr lang="ru-RU" sz="1200" dirty="0" err="1" smtClean="0">
                <a:solidFill>
                  <a:srgbClr val="FFFFFF"/>
                </a:solidFill>
              </a:rPr>
              <a:t>розкладу</a:t>
            </a:r>
            <a:endParaRPr lang="ru-RU" sz="1200" dirty="0" smtClean="0">
              <a:solidFill>
                <a:srgbClr val="FFFFFF"/>
              </a:solidFill>
            </a:endParaRPr>
          </a:p>
          <a:p>
            <a:r>
              <a:rPr lang="uk-UA" baseline="0" dirty="0" smtClean="0"/>
              <a:t>Тобто, архітектура підсистем побудована таким чином, що деканати при внесені даних розкладу використовують власні довідники і таким чином, один викладач що читає на різних факультетах вважається різними людьми.</a:t>
            </a:r>
            <a:endParaRPr lang="ru-RU" baseline="0" dirty="0" smtClean="0"/>
          </a:p>
          <a:p>
            <a:r>
              <a:rPr lang="ru-RU" baseline="0" dirty="0" smtClean="0"/>
              <a:t>(</a:t>
            </a:r>
            <a:r>
              <a:rPr lang="ru-RU" baseline="0" dirty="0" err="1" smtClean="0"/>
              <a:t>викладач</a:t>
            </a:r>
            <a:r>
              <a:rPr lang="ru-RU" baseline="0" dirty="0" smtClean="0"/>
              <a:t> </a:t>
            </a:r>
            <a:r>
              <a:rPr lang="ru-RU" baseline="0" dirty="0" err="1" smtClean="0"/>
              <a:t>це</a:t>
            </a:r>
            <a:r>
              <a:rPr lang="ru-RU" baseline="0" dirty="0" smtClean="0"/>
              <a:t> </a:t>
            </a:r>
            <a:r>
              <a:rPr lang="ru-RU" baseline="0" dirty="0" err="1" smtClean="0"/>
              <a:t>частина</a:t>
            </a:r>
            <a:r>
              <a:rPr lang="ru-RU" baseline="0" dirty="0" smtClean="0"/>
              <a:t> </a:t>
            </a:r>
            <a:r>
              <a:rPr lang="ru-RU" baseline="0" dirty="0" err="1" smtClean="0"/>
              <a:t>розкладу</a:t>
            </a:r>
            <a:r>
              <a:rPr lang="ru-RU" baseline="0" dirty="0" smtClean="0"/>
              <a:t> а не </a:t>
            </a:r>
            <a:r>
              <a:rPr lang="ru-RU" baseline="0" dirty="0" err="1" smtClean="0"/>
              <a:t>сутність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бд</a:t>
            </a:r>
            <a:r>
              <a:rPr lang="ru-RU" baseline="0" dirty="0" smtClean="0"/>
              <a:t>(КАРНАГА КОРНАГА) )</a:t>
            </a:r>
          </a:p>
          <a:p>
            <a:endParaRPr lang="uk-UA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baseline="0" dirty="0" smtClean="0"/>
              <a:t>Також важливим недоліком є </a:t>
            </a:r>
            <a:r>
              <a:rPr lang="ru-RU" sz="1200" baseline="0" dirty="0" err="1" smtClean="0">
                <a:solidFill>
                  <a:srgbClr val="FFFFFF"/>
                </a:solidFill>
              </a:rPr>
              <a:t>в</a:t>
            </a:r>
            <a:r>
              <a:rPr lang="ru-RU" sz="1200" dirty="0" err="1" smtClean="0">
                <a:solidFill>
                  <a:srgbClr val="FFFFFF"/>
                </a:solidFill>
              </a:rPr>
              <a:t>ідсутність</a:t>
            </a:r>
            <a:r>
              <a:rPr lang="ru-RU" sz="1200" dirty="0" smtClean="0">
                <a:solidFill>
                  <a:srgbClr val="FFFFFF"/>
                </a:solidFill>
              </a:rPr>
              <a:t> </a:t>
            </a:r>
            <a:r>
              <a:rPr lang="ru-RU" sz="1200" dirty="0" err="1" smtClean="0">
                <a:solidFill>
                  <a:srgbClr val="FFFFFF"/>
                </a:solidFill>
              </a:rPr>
              <a:t>механізму</a:t>
            </a:r>
            <a:r>
              <a:rPr lang="ru-RU" sz="1200" dirty="0" smtClean="0">
                <a:solidFill>
                  <a:srgbClr val="FFFFFF"/>
                </a:solidFill>
              </a:rPr>
              <a:t> </a:t>
            </a:r>
            <a:r>
              <a:rPr lang="ru-RU" sz="1200" dirty="0" err="1" smtClean="0">
                <a:solidFill>
                  <a:srgbClr val="FFFFFF"/>
                </a:solidFill>
              </a:rPr>
              <a:t>модифікації</a:t>
            </a:r>
            <a:r>
              <a:rPr lang="en-US" sz="1200" dirty="0" smtClean="0">
                <a:solidFill>
                  <a:srgbClr val="FFFFFF"/>
                </a:solidFill>
              </a:rPr>
              <a:t> </a:t>
            </a:r>
            <a:r>
              <a:rPr lang="ru-RU" sz="1200" dirty="0" err="1" smtClean="0">
                <a:solidFill>
                  <a:srgbClr val="FFFFFF"/>
                </a:solidFill>
              </a:rPr>
              <a:t>данних</a:t>
            </a:r>
            <a:r>
              <a:rPr lang="ru-RU" sz="1200" dirty="0" smtClean="0">
                <a:solidFill>
                  <a:srgbClr val="FFFFFF"/>
                </a:solidFill>
              </a:rPr>
              <a:t> </a:t>
            </a:r>
            <a:r>
              <a:rPr lang="ru-RU" sz="1200" dirty="0" err="1" smtClean="0">
                <a:solidFill>
                  <a:srgbClr val="FFFFFF"/>
                </a:solidFill>
              </a:rPr>
              <a:t>щодо</a:t>
            </a:r>
            <a:r>
              <a:rPr lang="ru-RU" sz="1200" dirty="0" smtClean="0">
                <a:solidFill>
                  <a:srgbClr val="FFFFFF"/>
                </a:solidFill>
              </a:rPr>
              <a:t> </a:t>
            </a:r>
            <a:r>
              <a:rPr lang="ru-RU" sz="1200" dirty="0" err="1" smtClean="0">
                <a:solidFill>
                  <a:srgbClr val="FFFFFF"/>
                </a:solidFill>
              </a:rPr>
              <a:t>розкладу</a:t>
            </a:r>
            <a:endParaRPr lang="ru-RU" sz="1200" dirty="0" smtClean="0">
              <a:solidFill>
                <a:srgbClr val="FFFFFF"/>
              </a:solidFill>
            </a:endParaRPr>
          </a:p>
          <a:p>
            <a:r>
              <a:rPr lang="ru-RU" baseline="0" dirty="0" smtClean="0"/>
              <a:t>(До </a:t>
            </a:r>
            <a:r>
              <a:rPr lang="ru-RU" baseline="0" dirty="0" err="1" smtClean="0"/>
              <a:t>існуючого</a:t>
            </a:r>
            <a:r>
              <a:rPr lang="ru-RU" baseline="0" dirty="0" smtClean="0"/>
              <a:t> </a:t>
            </a:r>
            <a:r>
              <a:rPr lang="ru-RU" baseline="0" dirty="0" err="1" smtClean="0"/>
              <a:t>розкладу</a:t>
            </a:r>
            <a:r>
              <a:rPr lang="ru-RU" baseline="0" dirty="0" smtClean="0"/>
              <a:t> – </a:t>
            </a:r>
            <a:r>
              <a:rPr lang="ru-RU" baseline="0" dirty="0" err="1" smtClean="0"/>
              <a:t>наприклад</a:t>
            </a:r>
            <a:r>
              <a:rPr lang="ru-RU" baseline="0" dirty="0" smtClean="0"/>
              <a:t> – </a:t>
            </a:r>
            <a:r>
              <a:rPr lang="ru-RU" baseline="0" dirty="0" err="1" smtClean="0"/>
              <a:t>курси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програмування</a:t>
            </a:r>
            <a:r>
              <a:rPr lang="ru-RU" baseline="0" dirty="0" smtClean="0"/>
              <a:t> 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021BA-C96B-6347-9AB1-216A18A8166B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631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uk-UA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D5ED-ACFD-F64C-A8C8-87445041CC77}" type="datetimeFigureOut">
              <a:rPr lang="ru-RU" smtClean="0"/>
              <a:t>22.06.15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888B-CFC3-9046-BBBA-AAF11C775A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071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Образец текста</a:t>
            </a:r>
          </a:p>
          <a:p>
            <a:pPr lvl="1"/>
            <a:r>
              <a:rPr lang="uk-UA" smtClean="0"/>
              <a:t>Второй уровень</a:t>
            </a:r>
          </a:p>
          <a:p>
            <a:pPr lvl="2"/>
            <a:r>
              <a:rPr lang="uk-UA" smtClean="0"/>
              <a:t>Третий уровень</a:t>
            </a:r>
          </a:p>
          <a:p>
            <a:pPr lvl="3"/>
            <a:r>
              <a:rPr lang="uk-UA" smtClean="0"/>
              <a:t>Четвертый уровень</a:t>
            </a:r>
          </a:p>
          <a:p>
            <a:pPr lvl="4"/>
            <a:r>
              <a:rPr lang="uk-UA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D5ED-ACFD-F64C-A8C8-87445041CC77}" type="datetimeFigureOut">
              <a:rPr lang="ru-RU" smtClean="0"/>
              <a:t>22.06.15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888B-CFC3-9046-BBBA-AAF11C775A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73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uk-UA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uk-UA" smtClean="0"/>
              <a:t>Образец текста</a:t>
            </a:r>
          </a:p>
          <a:p>
            <a:pPr lvl="1"/>
            <a:r>
              <a:rPr lang="uk-UA" smtClean="0"/>
              <a:t>Второй уровень</a:t>
            </a:r>
          </a:p>
          <a:p>
            <a:pPr lvl="2"/>
            <a:r>
              <a:rPr lang="uk-UA" smtClean="0"/>
              <a:t>Третий уровень</a:t>
            </a:r>
          </a:p>
          <a:p>
            <a:pPr lvl="3"/>
            <a:r>
              <a:rPr lang="uk-UA" smtClean="0"/>
              <a:t>Четвертый уровень</a:t>
            </a:r>
          </a:p>
          <a:p>
            <a:pPr lvl="4"/>
            <a:r>
              <a:rPr lang="uk-UA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D5ED-ACFD-F64C-A8C8-87445041CC77}" type="datetimeFigureOut">
              <a:rPr lang="ru-RU" smtClean="0"/>
              <a:t>22.06.15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888B-CFC3-9046-BBBA-AAF11C775A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380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Образец текста</a:t>
            </a:r>
          </a:p>
          <a:p>
            <a:pPr lvl="1"/>
            <a:r>
              <a:rPr lang="uk-UA" smtClean="0"/>
              <a:t>Второй уровень</a:t>
            </a:r>
          </a:p>
          <a:p>
            <a:pPr lvl="2"/>
            <a:r>
              <a:rPr lang="uk-UA" smtClean="0"/>
              <a:t>Третий уровень</a:t>
            </a:r>
          </a:p>
          <a:p>
            <a:pPr lvl="3"/>
            <a:r>
              <a:rPr lang="uk-UA" smtClean="0"/>
              <a:t>Четвертый уровень</a:t>
            </a:r>
          </a:p>
          <a:p>
            <a:pPr lvl="4"/>
            <a:r>
              <a:rPr lang="uk-UA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D5ED-ACFD-F64C-A8C8-87445041CC77}" type="datetimeFigureOut">
              <a:rPr lang="ru-RU" smtClean="0"/>
              <a:t>22.06.15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888B-CFC3-9046-BBBA-AAF11C775A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9760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uk-UA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D5ED-ACFD-F64C-A8C8-87445041CC77}" type="datetimeFigureOut">
              <a:rPr lang="ru-RU" smtClean="0"/>
              <a:t>22.06.15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888B-CFC3-9046-BBBA-AAF11C775A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2942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Образец текста</a:t>
            </a:r>
          </a:p>
          <a:p>
            <a:pPr lvl="1"/>
            <a:r>
              <a:rPr lang="uk-UA" smtClean="0"/>
              <a:t>Второй уровень</a:t>
            </a:r>
          </a:p>
          <a:p>
            <a:pPr lvl="2"/>
            <a:r>
              <a:rPr lang="uk-UA" smtClean="0"/>
              <a:t>Третий уровень</a:t>
            </a:r>
          </a:p>
          <a:p>
            <a:pPr lvl="3"/>
            <a:r>
              <a:rPr lang="uk-UA" smtClean="0"/>
              <a:t>Четвертый уровень</a:t>
            </a:r>
          </a:p>
          <a:p>
            <a:pPr lvl="4"/>
            <a:r>
              <a:rPr lang="uk-UA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Образец текста</a:t>
            </a:r>
          </a:p>
          <a:p>
            <a:pPr lvl="1"/>
            <a:r>
              <a:rPr lang="uk-UA" smtClean="0"/>
              <a:t>Второй уровень</a:t>
            </a:r>
          </a:p>
          <a:p>
            <a:pPr lvl="2"/>
            <a:r>
              <a:rPr lang="uk-UA" smtClean="0"/>
              <a:t>Третий уровень</a:t>
            </a:r>
          </a:p>
          <a:p>
            <a:pPr lvl="3"/>
            <a:r>
              <a:rPr lang="uk-UA" smtClean="0"/>
              <a:t>Четвертый уровень</a:t>
            </a:r>
          </a:p>
          <a:p>
            <a:pPr lvl="4"/>
            <a:r>
              <a:rPr lang="uk-UA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D5ED-ACFD-F64C-A8C8-87445041CC77}" type="datetimeFigureOut">
              <a:rPr lang="ru-RU" smtClean="0"/>
              <a:t>22.06.15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888B-CFC3-9046-BBBA-AAF11C775A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597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Образец текста</a:t>
            </a:r>
          </a:p>
          <a:p>
            <a:pPr lvl="1"/>
            <a:r>
              <a:rPr lang="uk-UA" smtClean="0"/>
              <a:t>Второй уровень</a:t>
            </a:r>
          </a:p>
          <a:p>
            <a:pPr lvl="2"/>
            <a:r>
              <a:rPr lang="uk-UA" smtClean="0"/>
              <a:t>Третий уровень</a:t>
            </a:r>
          </a:p>
          <a:p>
            <a:pPr lvl="3"/>
            <a:r>
              <a:rPr lang="uk-UA" smtClean="0"/>
              <a:t>Четвертый уровень</a:t>
            </a:r>
          </a:p>
          <a:p>
            <a:pPr lvl="4"/>
            <a:r>
              <a:rPr lang="uk-UA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Образец текста</a:t>
            </a:r>
          </a:p>
          <a:p>
            <a:pPr lvl="1"/>
            <a:r>
              <a:rPr lang="uk-UA" smtClean="0"/>
              <a:t>Второй уровень</a:t>
            </a:r>
          </a:p>
          <a:p>
            <a:pPr lvl="2"/>
            <a:r>
              <a:rPr lang="uk-UA" smtClean="0"/>
              <a:t>Третий уровень</a:t>
            </a:r>
          </a:p>
          <a:p>
            <a:pPr lvl="3"/>
            <a:r>
              <a:rPr lang="uk-UA" smtClean="0"/>
              <a:t>Четвертый уровень</a:t>
            </a:r>
          </a:p>
          <a:p>
            <a:pPr lvl="4"/>
            <a:r>
              <a:rPr lang="uk-UA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D5ED-ACFD-F64C-A8C8-87445041CC77}" type="datetimeFigureOut">
              <a:rPr lang="ru-RU" smtClean="0"/>
              <a:t>22.06.15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888B-CFC3-9046-BBBA-AAF11C775A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812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D5ED-ACFD-F64C-A8C8-87445041CC77}" type="datetimeFigureOut">
              <a:rPr lang="ru-RU" smtClean="0"/>
              <a:t>22.06.15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888B-CFC3-9046-BBBA-AAF11C775A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523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D5ED-ACFD-F64C-A8C8-87445041CC77}" type="datetimeFigureOut">
              <a:rPr lang="ru-RU" smtClean="0"/>
              <a:t>22.06.15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888B-CFC3-9046-BBBA-AAF11C775A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579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Образец текста</a:t>
            </a:r>
          </a:p>
          <a:p>
            <a:pPr lvl="1"/>
            <a:r>
              <a:rPr lang="uk-UA" smtClean="0"/>
              <a:t>Второй уровень</a:t>
            </a:r>
          </a:p>
          <a:p>
            <a:pPr lvl="2"/>
            <a:r>
              <a:rPr lang="uk-UA" smtClean="0"/>
              <a:t>Третий уровень</a:t>
            </a:r>
          </a:p>
          <a:p>
            <a:pPr lvl="3"/>
            <a:r>
              <a:rPr lang="uk-UA" smtClean="0"/>
              <a:t>Четвертый уровень</a:t>
            </a:r>
          </a:p>
          <a:p>
            <a:pPr lvl="4"/>
            <a:r>
              <a:rPr lang="uk-UA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D5ED-ACFD-F64C-A8C8-87445041CC77}" type="datetimeFigureOut">
              <a:rPr lang="ru-RU" smtClean="0"/>
              <a:t>22.06.15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888B-CFC3-9046-BBBA-AAF11C775A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450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 smtClean="0"/>
              <a:t>Чтобы добавить рисунок, перетащите его на заполнитель или щелкните значок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D5ED-ACFD-F64C-A8C8-87445041CC77}" type="datetimeFigureOut">
              <a:rPr lang="ru-RU" smtClean="0"/>
              <a:t>22.06.15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888B-CFC3-9046-BBBA-AAF11C775A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429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8037">
            <a:alpha val="7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4D5ED-ACFD-F64C-A8C8-87445041CC77}" type="datetimeFigureOut">
              <a:rPr lang="ru-RU" smtClean="0"/>
              <a:t>22.06.15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4888B-CFC3-9046-BBBA-AAF11C775A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09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4" Type="http://schemas.openxmlformats.org/officeDocument/2006/relationships/image" Target="../media/image20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1703231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uk-UA" u="sng" dirty="0">
                <a:solidFill>
                  <a:schemeClr val="bg1"/>
                </a:solidFill>
              </a:rPr>
              <a:t>Розробка інформаційного та програмного забезпечення підсистеми Електронного Кампусу "Розклад" з підтримкою мобільних платформ</a:t>
            </a:r>
            <a:r>
              <a:rPr lang="ru-RU" u="sng" dirty="0">
                <a:solidFill>
                  <a:schemeClr val="bg1"/>
                </a:solidFill>
              </a:rPr>
              <a:t>. 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8739" y="4974407"/>
            <a:ext cx="46763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>
                <a:solidFill>
                  <a:srgbClr val="FFFFFF"/>
                </a:solidFill>
              </a:rPr>
              <a:t>Керівник</a:t>
            </a:r>
            <a:r>
              <a:rPr lang="ru-RU" dirty="0" smtClean="0">
                <a:solidFill>
                  <a:srgbClr val="FFFFFF"/>
                </a:solidFill>
              </a:rPr>
              <a:t>: </a:t>
            </a:r>
            <a:r>
              <a:rPr lang="ru-RU" dirty="0" err="1" smtClean="0">
                <a:solidFill>
                  <a:srgbClr val="FFFFFF"/>
                </a:solidFill>
              </a:rPr>
              <a:t>к.т.н</a:t>
            </a:r>
            <a:r>
              <a:rPr lang="ru-RU" dirty="0" smtClean="0">
                <a:solidFill>
                  <a:srgbClr val="FFFFFF"/>
                </a:solidFill>
              </a:rPr>
              <a:t>, доцент </a:t>
            </a:r>
            <a:r>
              <a:rPr lang="ru-RU" dirty="0" err="1" smtClean="0">
                <a:solidFill>
                  <a:srgbClr val="FFFFFF"/>
                </a:solidFill>
              </a:rPr>
              <a:t>Мелкумян</a:t>
            </a:r>
            <a:r>
              <a:rPr lang="ru-RU" dirty="0" smtClean="0">
                <a:solidFill>
                  <a:srgbClr val="FFFFFF"/>
                </a:solidFill>
              </a:rPr>
              <a:t> К</a:t>
            </a:r>
            <a:r>
              <a:rPr lang="en-US" dirty="0" smtClean="0">
                <a:solidFill>
                  <a:srgbClr val="FFFFFF"/>
                </a:solidFill>
              </a:rPr>
              <a:t>. </a:t>
            </a:r>
            <a:r>
              <a:rPr lang="ru-RU" dirty="0" smtClean="0">
                <a:solidFill>
                  <a:srgbClr val="FFFFFF"/>
                </a:solidFill>
              </a:rPr>
              <a:t>Ю</a:t>
            </a:r>
            <a:r>
              <a:rPr lang="en-US" dirty="0" smtClean="0">
                <a:solidFill>
                  <a:srgbClr val="FFFFFF"/>
                </a:solidFill>
              </a:rPr>
              <a:t>.</a:t>
            </a:r>
            <a:endParaRPr lang="ru-RU" dirty="0" smtClean="0">
              <a:solidFill>
                <a:srgbClr val="FFFFFF"/>
              </a:solidFill>
            </a:endParaRPr>
          </a:p>
          <a:p>
            <a:endParaRPr lang="ru-RU" dirty="0" smtClean="0">
              <a:solidFill>
                <a:srgbClr val="FFFFFF"/>
              </a:solidFill>
            </a:endParaRPr>
          </a:p>
          <a:p>
            <a:r>
              <a:rPr lang="ru-RU" dirty="0" err="1" smtClean="0">
                <a:solidFill>
                  <a:srgbClr val="FFFFFF"/>
                </a:solidFill>
              </a:rPr>
              <a:t>Виконалы</a:t>
            </a:r>
            <a:r>
              <a:rPr lang="ru-RU" dirty="0" smtClean="0">
                <a:solidFill>
                  <a:srgbClr val="FFFFFF"/>
                </a:solidFill>
              </a:rPr>
              <a:t>: студент</a:t>
            </a:r>
            <a:r>
              <a:rPr lang="ru-RU" dirty="0">
                <a:solidFill>
                  <a:srgbClr val="FFFFFF"/>
                </a:solidFill>
              </a:rPr>
              <a:t>ы</a:t>
            </a:r>
            <a:r>
              <a:rPr lang="ru-RU" dirty="0" smtClean="0">
                <a:solidFill>
                  <a:srgbClr val="FFFFFF"/>
                </a:solidFill>
              </a:rPr>
              <a:t> ФІОТ, </a:t>
            </a:r>
            <a:r>
              <a:rPr lang="ru-RU" dirty="0" err="1" smtClean="0">
                <a:solidFill>
                  <a:srgbClr val="FFFFFF"/>
                </a:solidFill>
              </a:rPr>
              <a:t>кафедри</a:t>
            </a:r>
            <a:r>
              <a:rPr lang="ru-RU" dirty="0" smtClean="0">
                <a:solidFill>
                  <a:srgbClr val="FFFFFF"/>
                </a:solidFill>
              </a:rPr>
              <a:t> ТК</a:t>
            </a:r>
          </a:p>
          <a:p>
            <a:r>
              <a:rPr lang="ru-RU" dirty="0" err="1" smtClean="0">
                <a:solidFill>
                  <a:srgbClr val="FFFFFF"/>
                </a:solidFill>
              </a:rPr>
              <a:t>групи</a:t>
            </a:r>
            <a:r>
              <a:rPr lang="ru-RU" dirty="0" smtClean="0">
                <a:solidFill>
                  <a:srgbClr val="FFFFFF"/>
                </a:solidFill>
              </a:rPr>
              <a:t> ІК-11, </a:t>
            </a:r>
            <a:r>
              <a:rPr lang="ru-RU" dirty="0" err="1" smtClean="0">
                <a:solidFill>
                  <a:srgbClr val="FFFFFF"/>
                </a:solidFill>
              </a:rPr>
              <a:t>Загорський</a:t>
            </a:r>
            <a:r>
              <a:rPr lang="ru-RU" dirty="0" smtClean="0">
                <a:solidFill>
                  <a:srgbClr val="FFFFFF"/>
                </a:solidFill>
              </a:rPr>
              <a:t> П</a:t>
            </a:r>
            <a:r>
              <a:rPr lang="en-US" dirty="0" smtClean="0">
                <a:solidFill>
                  <a:srgbClr val="FFFFFF"/>
                </a:solidFill>
              </a:rPr>
              <a:t>.</a:t>
            </a:r>
            <a:r>
              <a:rPr lang="uk-UA" dirty="0" smtClean="0">
                <a:solidFill>
                  <a:srgbClr val="FFFFFF"/>
                </a:solidFill>
              </a:rPr>
              <a:t>М</a:t>
            </a:r>
            <a:r>
              <a:rPr lang="en-US" dirty="0" smtClean="0">
                <a:solidFill>
                  <a:srgbClr val="FFFFFF"/>
                </a:solidFill>
              </a:rPr>
              <a:t>. , </a:t>
            </a:r>
            <a:r>
              <a:rPr lang="uk-UA" dirty="0" smtClean="0">
                <a:solidFill>
                  <a:srgbClr val="FFFFFF"/>
                </a:solidFill>
              </a:rPr>
              <a:t>Форманюк О</a:t>
            </a:r>
            <a:r>
              <a:rPr lang="en-US" dirty="0" smtClean="0">
                <a:solidFill>
                  <a:srgbClr val="FFFFFF"/>
                </a:solidFill>
              </a:rPr>
              <a:t>.</a:t>
            </a:r>
            <a:r>
              <a:rPr lang="uk-UA" dirty="0" smtClean="0">
                <a:solidFill>
                  <a:srgbClr val="FFFFFF"/>
                </a:solidFill>
              </a:rPr>
              <a:t>В</a:t>
            </a:r>
            <a:r>
              <a:rPr lang="en-US" dirty="0" smtClean="0">
                <a:solidFill>
                  <a:srgbClr val="FFFFFF"/>
                </a:solidFill>
              </a:rPr>
              <a:t>, </a:t>
            </a:r>
          </a:p>
          <a:p>
            <a:r>
              <a:rPr lang="uk-UA" dirty="0" smtClean="0">
                <a:solidFill>
                  <a:srgbClr val="FFFFFF"/>
                </a:solidFill>
              </a:rPr>
              <a:t>Рушанян Г</a:t>
            </a:r>
            <a:r>
              <a:rPr lang="en-US" dirty="0" smtClean="0">
                <a:solidFill>
                  <a:srgbClr val="FFFFFF"/>
                </a:solidFill>
              </a:rPr>
              <a:t>.</a:t>
            </a:r>
            <a:r>
              <a:rPr lang="uk-UA" dirty="0" smtClean="0">
                <a:solidFill>
                  <a:srgbClr val="FFFFFF"/>
                </a:solidFill>
              </a:rPr>
              <a:t>М</a:t>
            </a:r>
            <a:r>
              <a:rPr lang="en-US" dirty="0" smtClean="0">
                <a:solidFill>
                  <a:srgbClr val="FFFFFF"/>
                </a:solidFill>
              </a:rPr>
              <a:t>.</a:t>
            </a:r>
            <a:endParaRPr lang="ru-R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36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299430"/>
            <a:ext cx="7772400" cy="928238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Модифікована архітектура системи «Електронний </a:t>
            </a:r>
            <a:r>
              <a:rPr lang="ru-RU" dirty="0">
                <a:solidFill>
                  <a:schemeClr val="bg1"/>
                </a:solidFill>
              </a:rPr>
              <a:t>Кампус»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1227668"/>
            <a:ext cx="7960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ru-RU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55" y="1479584"/>
            <a:ext cx="8573226" cy="472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716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6560"/>
          </a:xfrm>
        </p:spPr>
        <p:txBody>
          <a:bodyPr/>
          <a:lstStyle/>
          <a:p>
            <a:r>
              <a:rPr lang="uk-UA" dirty="0" smtClean="0">
                <a:solidFill>
                  <a:schemeClr val="bg1"/>
                </a:solidFill>
              </a:rPr>
              <a:t>Висновки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91198"/>
            <a:ext cx="8229600" cy="5555262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Переваги: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Відповідає сучасним стандартам </a:t>
            </a:r>
            <a:r>
              <a:rPr lang="en-US" dirty="0" smtClean="0">
                <a:solidFill>
                  <a:schemeClr val="bg1"/>
                </a:solidFill>
              </a:rPr>
              <a:t>REST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Зменшує кількість дублювання коду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Дає можливість розробникові сконцентруватись на вирішені задачі, а не подоланні </a:t>
            </a:r>
            <a:r>
              <a:rPr lang="ru-RU" dirty="0" err="1" smtClean="0">
                <a:solidFill>
                  <a:schemeClr val="bg1"/>
                </a:solidFill>
              </a:rPr>
              <a:t>сторонніх</a:t>
            </a:r>
            <a:r>
              <a:rPr lang="ru-RU" dirty="0" smtClean="0">
                <a:solidFill>
                  <a:schemeClr val="bg1"/>
                </a:solidFill>
              </a:rPr>
              <a:t> проблем</a:t>
            </a:r>
          </a:p>
          <a:p>
            <a:r>
              <a:rPr lang="ru-RU" dirty="0" err="1">
                <a:solidFill>
                  <a:schemeClr val="bg1"/>
                </a:solidFill>
              </a:rPr>
              <a:t>Недоліки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Закладений високий рівень абстракції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Менша швидкодія, порівняно з </a:t>
            </a:r>
            <a:r>
              <a:rPr lang="ru-RU" dirty="0" err="1" smtClean="0">
                <a:solidFill>
                  <a:schemeClr val="bg1"/>
                </a:solidFill>
              </a:rPr>
              <a:t>існуючою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архітектурою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uk-UA">
                <a:solidFill>
                  <a:srgbClr val="FFFFFF"/>
                </a:solidFill>
              </a:rPr>
              <a:t>Результати дипломниї роботи опубліковані у збірці результатів міжнародної	 молодіжної науково-практичної конференції</a:t>
            </a:r>
          </a:p>
          <a:p>
            <a:pPr marL="457200" lvl="1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239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257336"/>
            <a:ext cx="8229600" cy="1143000"/>
          </a:xfrm>
        </p:spPr>
        <p:txBody>
          <a:bodyPr/>
          <a:lstStyle/>
          <a:p>
            <a:r>
              <a:rPr lang="uk-UA" dirty="0" smtClean="0">
                <a:solidFill>
                  <a:srgbClr val="FFFFFF"/>
                </a:solidFill>
              </a:rPr>
              <a:t>Розробка мобільних додатків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286000" y="3692436"/>
            <a:ext cx="4572000" cy="58477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uk-UA" sz="3200" u="sng" dirty="0" smtClean="0">
                <a:solidFill>
                  <a:srgbClr val="FFFFFF"/>
                </a:solidFill>
              </a:rPr>
              <a:t>Рушанян Г.М</a:t>
            </a:r>
            <a:r>
              <a:rPr lang="uk-UA" sz="3200" u="sng" dirty="0" smtClean="0">
                <a:solidFill>
                  <a:srgbClr val="FFFFFF"/>
                </a:solidFill>
              </a:rPr>
              <a:t>. </a:t>
            </a:r>
            <a:endParaRPr lang="uk-UA" sz="3200" u="sng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763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азвание 1"/>
          <p:cNvSpPr>
            <a:spLocks noGrp="1"/>
          </p:cNvSpPr>
          <p:nvPr>
            <p:ph type="title"/>
          </p:nvPr>
        </p:nvSpPr>
        <p:spPr>
          <a:xfrm>
            <a:off x="457200" y="608003"/>
            <a:ext cx="8229600" cy="1143000"/>
          </a:xfrm>
        </p:spPr>
        <p:txBody>
          <a:bodyPr/>
          <a:lstStyle/>
          <a:p>
            <a:r>
              <a:rPr lang="uk-UA" dirty="0">
                <a:solidFill>
                  <a:srgbClr val="FFFFFF"/>
                </a:solidFill>
              </a:rPr>
              <a:t>Аналіз існуючих прототипів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6" name="Название 1"/>
          <p:cNvSpPr txBox="1">
            <a:spLocks/>
          </p:cNvSpPr>
          <p:nvPr/>
        </p:nvSpPr>
        <p:spPr>
          <a:xfrm>
            <a:off x="457200" y="22573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buAutoNum type="arabicPeriod"/>
            </a:pPr>
            <a:r>
              <a:rPr lang="ru-RU" sz="2800" dirty="0">
                <a:solidFill>
                  <a:srgbClr val="FFFFFF"/>
                </a:solidFill>
              </a:rPr>
              <a:t>Перегляд </a:t>
            </a:r>
            <a:r>
              <a:rPr lang="ru-RU" sz="2800" dirty="0" err="1">
                <a:solidFill>
                  <a:srgbClr val="FFFFFF"/>
                </a:solidFill>
              </a:rPr>
              <a:t>розкладу</a:t>
            </a:r>
            <a:r>
              <a:rPr lang="ru-RU" sz="2800" dirty="0">
                <a:solidFill>
                  <a:srgbClr val="FFFFFF"/>
                </a:solidFill>
              </a:rPr>
              <a:t> </a:t>
            </a:r>
            <a:r>
              <a:rPr lang="ru-RU" sz="2800" dirty="0" smtClean="0">
                <a:solidFill>
                  <a:srgbClr val="FFFFFF"/>
                </a:solidFill>
              </a:rPr>
              <a:t>занять</a:t>
            </a:r>
            <a:endParaRPr lang="ru-RU" sz="2800" dirty="0">
              <a:solidFill>
                <a:srgbClr val="FFFFFF"/>
              </a:solidFill>
            </a:endParaRPr>
          </a:p>
          <a:p>
            <a:pPr marL="742950" indent="-742950" algn="l">
              <a:buAutoNum type="arabicPeriod"/>
            </a:pPr>
            <a:r>
              <a:rPr lang="ru-RU" sz="2800" dirty="0" err="1">
                <a:solidFill>
                  <a:srgbClr val="FFFFFF"/>
                </a:solidFill>
              </a:rPr>
              <a:t>Пошук</a:t>
            </a:r>
            <a:r>
              <a:rPr lang="ru-RU" sz="2800" dirty="0">
                <a:solidFill>
                  <a:srgbClr val="FFFFFF"/>
                </a:solidFill>
              </a:rPr>
              <a:t> по </a:t>
            </a:r>
            <a:r>
              <a:rPr lang="ru-RU" sz="2800" dirty="0" err="1">
                <a:solidFill>
                  <a:srgbClr val="FFFFFF"/>
                </a:solidFill>
              </a:rPr>
              <a:t>групі</a:t>
            </a:r>
            <a:r>
              <a:rPr lang="ru-RU" sz="2800" dirty="0">
                <a:solidFill>
                  <a:srgbClr val="FFFFFF"/>
                </a:solidFill>
              </a:rPr>
              <a:t> та </a:t>
            </a:r>
            <a:r>
              <a:rPr lang="ru-RU" sz="2800" dirty="0" err="1">
                <a:solidFill>
                  <a:srgbClr val="FFFFFF"/>
                </a:solidFill>
              </a:rPr>
              <a:t>викладачам</a:t>
            </a:r>
            <a:endParaRPr lang="ru-RU" sz="2800" dirty="0">
              <a:solidFill>
                <a:srgbClr val="FFFFFF"/>
              </a:solidFill>
            </a:endParaRPr>
          </a:p>
        </p:txBody>
      </p:sp>
      <p:sp>
        <p:nvSpPr>
          <p:cNvPr id="7" name="Название 1"/>
          <p:cNvSpPr txBox="1">
            <a:spLocks/>
          </p:cNvSpPr>
          <p:nvPr/>
        </p:nvSpPr>
        <p:spPr>
          <a:xfrm>
            <a:off x="457200" y="4113852"/>
            <a:ext cx="8229600" cy="2237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buFontTx/>
              <a:buAutoNum type="arabicPeriod"/>
            </a:pPr>
            <a:r>
              <a:rPr lang="ru-RU" sz="2800" dirty="0">
                <a:solidFill>
                  <a:srgbClr val="FFFFFF"/>
                </a:solidFill>
              </a:rPr>
              <a:t>Не </a:t>
            </a:r>
            <a:r>
              <a:rPr lang="ru-RU" sz="2800" dirty="0" err="1">
                <a:solidFill>
                  <a:srgbClr val="FFFFFF"/>
                </a:solidFill>
              </a:rPr>
              <a:t>централізоване</a:t>
            </a:r>
            <a:r>
              <a:rPr lang="ru-RU" sz="2800" dirty="0">
                <a:solidFill>
                  <a:srgbClr val="FFFFFF"/>
                </a:solidFill>
              </a:rPr>
              <a:t> </a:t>
            </a:r>
            <a:r>
              <a:rPr lang="ru-RU" sz="2800" dirty="0" err="1" smtClean="0">
                <a:solidFill>
                  <a:srgbClr val="FFFFFF"/>
                </a:solidFill>
              </a:rPr>
              <a:t>збереження</a:t>
            </a:r>
            <a:r>
              <a:rPr lang="en-US" sz="2800" dirty="0" smtClean="0">
                <a:solidFill>
                  <a:srgbClr val="FFFFFF"/>
                </a:solidFill>
              </a:rPr>
              <a:t> </a:t>
            </a:r>
            <a:r>
              <a:rPr lang="ru-RU" sz="2800" dirty="0" err="1" smtClean="0">
                <a:solidFill>
                  <a:srgbClr val="FFFFFF"/>
                </a:solidFill>
              </a:rPr>
              <a:t>данних</a:t>
            </a:r>
            <a:r>
              <a:rPr lang="ru-RU" sz="2800" dirty="0" smtClean="0">
                <a:solidFill>
                  <a:srgbClr val="FFFFFF"/>
                </a:solidFill>
              </a:rPr>
              <a:t> </a:t>
            </a:r>
            <a:r>
              <a:rPr lang="ru-RU" sz="2800" dirty="0" err="1" smtClean="0">
                <a:solidFill>
                  <a:srgbClr val="FFFFFF"/>
                </a:solidFill>
              </a:rPr>
              <a:t>розкладу</a:t>
            </a:r>
            <a:endParaRPr lang="ru-RU" sz="2800" dirty="0">
              <a:solidFill>
                <a:srgbClr val="FFFFFF"/>
              </a:solidFill>
            </a:endParaRPr>
          </a:p>
          <a:p>
            <a:pPr marL="742950" indent="-742950" algn="l">
              <a:buFontTx/>
              <a:buAutoNum type="arabicPeriod"/>
            </a:pPr>
            <a:r>
              <a:rPr lang="ru-RU" sz="2800" dirty="0" err="1">
                <a:solidFill>
                  <a:srgbClr val="FFFFFF"/>
                </a:solidFill>
              </a:rPr>
              <a:t>Відсутність</a:t>
            </a:r>
            <a:r>
              <a:rPr lang="ru-RU" sz="2800" dirty="0">
                <a:solidFill>
                  <a:srgbClr val="FFFFFF"/>
                </a:solidFill>
              </a:rPr>
              <a:t> </a:t>
            </a:r>
            <a:r>
              <a:rPr lang="ru-RU" sz="2800" dirty="0" err="1">
                <a:solidFill>
                  <a:srgbClr val="FFFFFF"/>
                </a:solidFill>
              </a:rPr>
              <a:t>механізму</a:t>
            </a:r>
            <a:r>
              <a:rPr lang="ru-RU" sz="2800" dirty="0">
                <a:solidFill>
                  <a:srgbClr val="FFFFFF"/>
                </a:solidFill>
              </a:rPr>
              <a:t> </a:t>
            </a:r>
            <a:r>
              <a:rPr lang="ru-RU" sz="2800" dirty="0" err="1" smtClean="0">
                <a:solidFill>
                  <a:srgbClr val="FFFFFF"/>
                </a:solidFill>
              </a:rPr>
              <a:t>модифікації</a:t>
            </a:r>
            <a:r>
              <a:rPr lang="en-US" sz="2800" dirty="0" smtClean="0">
                <a:solidFill>
                  <a:srgbClr val="FFFFFF"/>
                </a:solidFill>
              </a:rPr>
              <a:t> </a:t>
            </a:r>
            <a:r>
              <a:rPr lang="ru-RU" sz="2800" dirty="0" err="1" smtClean="0">
                <a:solidFill>
                  <a:srgbClr val="FFFFFF"/>
                </a:solidFill>
              </a:rPr>
              <a:t>данних</a:t>
            </a:r>
            <a:r>
              <a:rPr lang="ru-RU" sz="2800" dirty="0" smtClean="0">
                <a:solidFill>
                  <a:srgbClr val="FFFFFF"/>
                </a:solidFill>
              </a:rPr>
              <a:t> </a:t>
            </a:r>
            <a:r>
              <a:rPr lang="ru-RU" sz="2800" dirty="0" err="1">
                <a:solidFill>
                  <a:srgbClr val="FFFFFF"/>
                </a:solidFill>
              </a:rPr>
              <a:t>щодо</a:t>
            </a:r>
            <a:r>
              <a:rPr lang="ru-RU" sz="2800" dirty="0">
                <a:solidFill>
                  <a:srgbClr val="FFFFFF"/>
                </a:solidFill>
              </a:rPr>
              <a:t> </a:t>
            </a:r>
            <a:r>
              <a:rPr lang="ru-RU" sz="2800" dirty="0" err="1">
                <a:solidFill>
                  <a:srgbClr val="FFFFFF"/>
                </a:solidFill>
              </a:rPr>
              <a:t>розкладу</a:t>
            </a:r>
            <a:endParaRPr lang="ru-RU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207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азвание 1"/>
          <p:cNvSpPr>
            <a:spLocks noGrp="1"/>
          </p:cNvSpPr>
          <p:nvPr>
            <p:ph type="title"/>
          </p:nvPr>
        </p:nvSpPr>
        <p:spPr>
          <a:xfrm>
            <a:off x="457200" y="608003"/>
            <a:ext cx="8229600" cy="1143000"/>
          </a:xfrm>
        </p:spPr>
        <p:txBody>
          <a:bodyPr/>
          <a:lstStyle/>
          <a:p>
            <a:r>
              <a:rPr lang="uk-UA" dirty="0">
                <a:solidFill>
                  <a:srgbClr val="FFFFFF"/>
                </a:solidFill>
              </a:rPr>
              <a:t>Постановка задачі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6" name="Название 1"/>
          <p:cNvSpPr txBox="1">
            <a:spLocks/>
          </p:cNvSpPr>
          <p:nvPr/>
        </p:nvSpPr>
        <p:spPr>
          <a:xfrm>
            <a:off x="538803" y="3281253"/>
            <a:ext cx="8229600" cy="3181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rgbClr val="FFFFFF"/>
                </a:solidFill>
              </a:rPr>
              <a:t>2.      </a:t>
            </a:r>
            <a:r>
              <a:rPr lang="uk-UA" sz="2800" dirty="0" smtClean="0">
                <a:solidFill>
                  <a:srgbClr val="FFFFFF"/>
                </a:solidFill>
              </a:rPr>
              <a:t>Розширити </a:t>
            </a:r>
            <a:r>
              <a:rPr lang="uk-UA" sz="2800" dirty="0">
                <a:solidFill>
                  <a:srgbClr val="FFFFFF"/>
                </a:solidFill>
              </a:rPr>
              <a:t>функціонал наступним</a:t>
            </a:r>
            <a:r>
              <a:rPr lang="uk-UA" sz="2800" dirty="0" smtClean="0">
                <a:solidFill>
                  <a:srgbClr val="FFFFFF"/>
                </a:solidFill>
              </a:rPr>
              <a:t>:</a:t>
            </a:r>
            <a:endParaRPr lang="en-US" sz="2800" dirty="0" smtClean="0">
              <a:solidFill>
                <a:srgbClr val="FFFFFF"/>
              </a:solidFill>
            </a:endParaRPr>
          </a:p>
          <a:p>
            <a:pPr marL="742950" indent="-742950" algn="l">
              <a:buFont typeface="Arial" panose="020B0604020202020204" pitchFamily="34" charset="0"/>
              <a:buChar char="•"/>
            </a:pPr>
            <a:r>
              <a:rPr lang="ru-RU" sz="2800" dirty="0" err="1">
                <a:solidFill>
                  <a:srgbClr val="FFFFFF"/>
                </a:solidFill>
              </a:rPr>
              <a:t>Редагування</a:t>
            </a:r>
            <a:r>
              <a:rPr lang="ru-RU" sz="2800" dirty="0">
                <a:solidFill>
                  <a:srgbClr val="FFFFFF"/>
                </a:solidFill>
              </a:rPr>
              <a:t> </a:t>
            </a:r>
            <a:r>
              <a:rPr lang="ru-RU" sz="2800" dirty="0" err="1">
                <a:solidFill>
                  <a:srgbClr val="FFFFFF"/>
                </a:solidFill>
              </a:rPr>
              <a:t>існуючого</a:t>
            </a:r>
            <a:r>
              <a:rPr lang="ru-RU" sz="2800" dirty="0">
                <a:solidFill>
                  <a:srgbClr val="FFFFFF"/>
                </a:solidFill>
              </a:rPr>
              <a:t> </a:t>
            </a:r>
            <a:r>
              <a:rPr lang="ru-RU" sz="2800" dirty="0" err="1">
                <a:solidFill>
                  <a:srgbClr val="FFFFFF"/>
                </a:solidFill>
              </a:rPr>
              <a:t>розкладу</a:t>
            </a:r>
            <a:r>
              <a:rPr lang="ru-RU" sz="2800" dirty="0">
                <a:solidFill>
                  <a:srgbClr val="FFFFFF"/>
                </a:solidFill>
              </a:rPr>
              <a:t> (</a:t>
            </a:r>
            <a:r>
              <a:rPr lang="ru-RU" sz="2800" dirty="0" err="1" smtClean="0">
                <a:solidFill>
                  <a:srgbClr val="FFFFFF"/>
                </a:solidFill>
              </a:rPr>
              <a:t>робітником</a:t>
            </a:r>
            <a:r>
              <a:rPr lang="en-US" sz="2800" dirty="0" smtClean="0">
                <a:solidFill>
                  <a:srgbClr val="FFFFFF"/>
                </a:solidFill>
              </a:rPr>
              <a:t> </a:t>
            </a:r>
            <a:r>
              <a:rPr lang="ru-RU" sz="2800" dirty="0" smtClean="0">
                <a:solidFill>
                  <a:srgbClr val="FFFFFF"/>
                </a:solidFill>
              </a:rPr>
              <a:t>деканату)</a:t>
            </a:r>
            <a:endParaRPr lang="ru-RU" sz="2800" dirty="0">
              <a:solidFill>
                <a:srgbClr val="FFFFFF"/>
              </a:solidFill>
            </a:endParaRPr>
          </a:p>
          <a:p>
            <a:pPr marL="742950" indent="-742950" algn="l">
              <a:buFont typeface="Arial" panose="020B0604020202020204" pitchFamily="34" charset="0"/>
              <a:buChar char="•"/>
            </a:pPr>
            <a:r>
              <a:rPr lang="ru-RU" sz="2800" dirty="0" err="1">
                <a:solidFill>
                  <a:srgbClr val="FFFFFF"/>
                </a:solidFill>
              </a:rPr>
              <a:t>Надання</a:t>
            </a:r>
            <a:r>
              <a:rPr lang="ru-RU" sz="2800" dirty="0">
                <a:solidFill>
                  <a:srgbClr val="FFFFFF"/>
                </a:solidFill>
              </a:rPr>
              <a:t> </a:t>
            </a:r>
            <a:r>
              <a:rPr lang="ru-RU" sz="2800" dirty="0" err="1">
                <a:solidFill>
                  <a:srgbClr val="FFFFFF"/>
                </a:solidFill>
              </a:rPr>
              <a:t>можливості</a:t>
            </a:r>
            <a:r>
              <a:rPr lang="ru-RU" sz="2800" dirty="0">
                <a:solidFill>
                  <a:srgbClr val="FFFFFF"/>
                </a:solidFill>
              </a:rPr>
              <a:t> </a:t>
            </a:r>
            <a:r>
              <a:rPr lang="ru-RU" sz="2800" dirty="0" err="1">
                <a:solidFill>
                  <a:srgbClr val="FFFFFF"/>
                </a:solidFill>
              </a:rPr>
              <a:t>перенесення</a:t>
            </a:r>
            <a:r>
              <a:rPr lang="ru-RU" sz="2800" dirty="0">
                <a:solidFill>
                  <a:srgbClr val="FFFFFF"/>
                </a:solidFill>
              </a:rPr>
              <a:t> </a:t>
            </a:r>
            <a:r>
              <a:rPr lang="ru-RU" sz="2800" dirty="0" smtClean="0">
                <a:solidFill>
                  <a:srgbClr val="FFFFFF"/>
                </a:solidFill>
              </a:rPr>
              <a:t>пар,</a:t>
            </a:r>
            <a:r>
              <a:rPr lang="en-US" sz="2800" dirty="0" smtClean="0">
                <a:solidFill>
                  <a:srgbClr val="FFFFFF"/>
                </a:solidFill>
              </a:rPr>
              <a:t> </a:t>
            </a:r>
            <a:r>
              <a:rPr lang="ru-RU" sz="2800" dirty="0" err="1" smtClean="0">
                <a:solidFill>
                  <a:srgbClr val="FFFFFF"/>
                </a:solidFill>
              </a:rPr>
              <a:t>призначення</a:t>
            </a:r>
            <a:r>
              <a:rPr lang="ru-RU" sz="2800" dirty="0" smtClean="0">
                <a:solidFill>
                  <a:srgbClr val="FFFFFF"/>
                </a:solidFill>
              </a:rPr>
              <a:t> </a:t>
            </a:r>
            <a:r>
              <a:rPr lang="ru-RU" sz="2800" dirty="0" err="1">
                <a:solidFill>
                  <a:srgbClr val="FFFFFF"/>
                </a:solidFill>
              </a:rPr>
              <a:t>консульацій</a:t>
            </a:r>
            <a:r>
              <a:rPr lang="ru-RU" sz="2800" dirty="0">
                <a:solidFill>
                  <a:srgbClr val="FFFFFF"/>
                </a:solidFill>
              </a:rPr>
              <a:t> </a:t>
            </a:r>
            <a:r>
              <a:rPr lang="ru-RU" sz="2800" dirty="0" err="1">
                <a:solidFill>
                  <a:srgbClr val="FFFFFF"/>
                </a:solidFill>
              </a:rPr>
              <a:t>тощо</a:t>
            </a:r>
            <a:r>
              <a:rPr lang="ru-RU" sz="2800" dirty="0">
                <a:solidFill>
                  <a:srgbClr val="FFFFFF"/>
                </a:solidFill>
              </a:rPr>
              <a:t> (</a:t>
            </a:r>
            <a:r>
              <a:rPr lang="ru-RU" sz="2800" dirty="0" err="1">
                <a:solidFill>
                  <a:srgbClr val="FFFFFF"/>
                </a:solidFill>
              </a:rPr>
              <a:t>викладачем</a:t>
            </a:r>
            <a:r>
              <a:rPr lang="ru-RU" sz="2800" dirty="0" smtClean="0">
                <a:solidFill>
                  <a:srgbClr val="FFFFFF"/>
                </a:solidFill>
              </a:rPr>
              <a:t>)</a:t>
            </a:r>
            <a:endParaRPr lang="ru-RU" sz="2800" dirty="0">
              <a:solidFill>
                <a:srgbClr val="FFFFFF"/>
              </a:solidFill>
            </a:endParaRPr>
          </a:p>
          <a:p>
            <a:pPr marL="742950" indent="-742950" algn="l">
              <a:buFont typeface="Arial" panose="020B0604020202020204" pitchFamily="34" charset="0"/>
              <a:buChar char="•"/>
            </a:pPr>
            <a:r>
              <a:rPr lang="ru-RU" sz="2800" dirty="0" err="1">
                <a:solidFill>
                  <a:srgbClr val="FFFFFF"/>
                </a:solidFill>
              </a:rPr>
              <a:t>Додавання</a:t>
            </a:r>
            <a:r>
              <a:rPr lang="ru-RU" sz="2800" dirty="0">
                <a:solidFill>
                  <a:srgbClr val="FFFFFF"/>
                </a:solidFill>
              </a:rPr>
              <a:t> </a:t>
            </a:r>
            <a:r>
              <a:rPr lang="ru-RU" sz="2800" dirty="0" err="1">
                <a:solidFill>
                  <a:srgbClr val="FFFFFF"/>
                </a:solidFill>
              </a:rPr>
              <a:t>своїх</a:t>
            </a:r>
            <a:r>
              <a:rPr lang="ru-RU" sz="2800" dirty="0">
                <a:solidFill>
                  <a:srgbClr val="FFFFFF"/>
                </a:solidFill>
              </a:rPr>
              <a:t> </a:t>
            </a:r>
            <a:r>
              <a:rPr lang="ru-RU" sz="2800" dirty="0" err="1">
                <a:solidFill>
                  <a:srgbClr val="FFFFFF"/>
                </a:solidFill>
              </a:rPr>
              <a:t>унікальних</a:t>
            </a:r>
            <a:r>
              <a:rPr lang="ru-RU" sz="2800" dirty="0">
                <a:solidFill>
                  <a:srgbClr val="FFFFFF"/>
                </a:solidFill>
              </a:rPr>
              <a:t> </a:t>
            </a:r>
            <a:r>
              <a:rPr lang="ru-RU" sz="2800" dirty="0" err="1">
                <a:solidFill>
                  <a:srgbClr val="FFFFFF"/>
                </a:solidFill>
              </a:rPr>
              <a:t>подій</a:t>
            </a:r>
            <a:r>
              <a:rPr lang="ru-RU" sz="2800" dirty="0">
                <a:solidFill>
                  <a:srgbClr val="FFFFFF"/>
                </a:solidFill>
              </a:rPr>
              <a:t> до </a:t>
            </a:r>
            <a:r>
              <a:rPr lang="ru-RU" sz="2800" dirty="0" err="1" smtClean="0">
                <a:solidFill>
                  <a:srgbClr val="FFFFFF"/>
                </a:solidFill>
              </a:rPr>
              <a:t>існуючого</a:t>
            </a:r>
            <a:r>
              <a:rPr lang="en-US" sz="2800" dirty="0" smtClean="0">
                <a:solidFill>
                  <a:srgbClr val="FFFFFF"/>
                </a:solidFill>
              </a:rPr>
              <a:t> </a:t>
            </a:r>
            <a:r>
              <a:rPr lang="ru-RU" sz="2800" dirty="0" err="1" smtClean="0">
                <a:solidFill>
                  <a:srgbClr val="FFFFFF"/>
                </a:solidFill>
              </a:rPr>
              <a:t>розкладу</a:t>
            </a:r>
            <a:r>
              <a:rPr lang="ru-RU" sz="2800" dirty="0" smtClean="0">
                <a:solidFill>
                  <a:srgbClr val="FFFFFF"/>
                </a:solidFill>
              </a:rPr>
              <a:t> </a:t>
            </a:r>
            <a:r>
              <a:rPr lang="ru-RU" sz="2800" dirty="0">
                <a:solidFill>
                  <a:srgbClr val="FFFFFF"/>
                </a:solidFill>
              </a:rPr>
              <a:t>(</a:t>
            </a:r>
            <a:r>
              <a:rPr lang="ru-RU" sz="2800" dirty="0" err="1">
                <a:solidFill>
                  <a:srgbClr val="FFFFFF"/>
                </a:solidFill>
              </a:rPr>
              <a:t>викладачем</a:t>
            </a:r>
            <a:r>
              <a:rPr lang="ru-RU" sz="2800" dirty="0">
                <a:solidFill>
                  <a:srgbClr val="FFFFFF"/>
                </a:solidFill>
              </a:rPr>
              <a:t>/студентом)</a:t>
            </a:r>
          </a:p>
        </p:txBody>
      </p:sp>
      <p:sp>
        <p:nvSpPr>
          <p:cNvPr id="7" name="Название 1"/>
          <p:cNvSpPr txBox="1">
            <a:spLocks/>
          </p:cNvSpPr>
          <p:nvPr/>
        </p:nvSpPr>
        <p:spPr>
          <a:xfrm>
            <a:off x="538803" y="1774445"/>
            <a:ext cx="8229600" cy="971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rgbClr val="FFFFFF"/>
                </a:solidFill>
              </a:rPr>
              <a:t>1</a:t>
            </a:r>
            <a:r>
              <a:rPr lang="en-US" sz="3200" dirty="0" smtClean="0">
                <a:solidFill>
                  <a:srgbClr val="FFFFFF"/>
                </a:solidFill>
              </a:rPr>
              <a:t>.</a:t>
            </a:r>
            <a:r>
              <a:rPr lang="en-US" sz="2800" dirty="0" smtClean="0">
                <a:solidFill>
                  <a:srgbClr val="FFFFFF"/>
                </a:solidFill>
              </a:rPr>
              <a:t>	    </a:t>
            </a:r>
            <a:r>
              <a:rPr lang="ru-RU" sz="2800" dirty="0" err="1" smtClean="0">
                <a:solidFill>
                  <a:srgbClr val="FFFFFF"/>
                </a:solidFill>
              </a:rPr>
              <a:t>Розробити</a:t>
            </a:r>
            <a:r>
              <a:rPr lang="ru-RU" sz="2800" dirty="0" smtClean="0">
                <a:solidFill>
                  <a:srgbClr val="FFFFFF"/>
                </a:solidFill>
              </a:rPr>
              <a:t> </a:t>
            </a:r>
            <a:r>
              <a:rPr lang="ru-RU" sz="2800" dirty="0" err="1">
                <a:solidFill>
                  <a:srgbClr val="FFFFFF"/>
                </a:solidFill>
              </a:rPr>
              <a:t>підсистему</a:t>
            </a:r>
            <a:r>
              <a:rPr lang="ru-RU" sz="2800" dirty="0">
                <a:solidFill>
                  <a:srgbClr val="FFFFFF"/>
                </a:solidFill>
              </a:rPr>
              <a:t> </a:t>
            </a:r>
            <a:r>
              <a:rPr lang="ru-RU" sz="2800" dirty="0" err="1">
                <a:solidFill>
                  <a:srgbClr val="FFFFFF"/>
                </a:solidFill>
              </a:rPr>
              <a:t>Розклад</a:t>
            </a:r>
            <a:r>
              <a:rPr lang="ru-RU" sz="2800" dirty="0">
                <a:solidFill>
                  <a:srgbClr val="FFFFFF"/>
                </a:solidFill>
              </a:rPr>
              <a:t> для </a:t>
            </a:r>
            <a:r>
              <a:rPr lang="ru-RU" sz="2800" dirty="0" smtClean="0">
                <a:solidFill>
                  <a:srgbClr val="FFFFFF"/>
                </a:solidFill>
              </a:rPr>
              <a:t>платформ</a:t>
            </a:r>
            <a:r>
              <a:rPr lang="en-US" sz="2800" dirty="0" smtClean="0">
                <a:solidFill>
                  <a:srgbClr val="FFFFFF"/>
                </a:solidFill>
              </a:rPr>
              <a:t> </a:t>
            </a:r>
            <a:r>
              <a:rPr lang="ru-RU" sz="2800" dirty="0" err="1" smtClean="0">
                <a:solidFill>
                  <a:srgbClr val="FFFFFF"/>
                </a:solidFill>
              </a:rPr>
              <a:t>Android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ru-RU" sz="2800" dirty="0" smtClean="0">
                <a:solidFill>
                  <a:srgbClr val="FFFFFF"/>
                </a:solidFill>
              </a:rPr>
              <a:t>та </a:t>
            </a:r>
            <a:r>
              <a:rPr lang="ru-RU" sz="2800" dirty="0" err="1">
                <a:solidFill>
                  <a:srgbClr val="FFFFFF"/>
                </a:solidFill>
              </a:rPr>
              <a:t>iOS</a:t>
            </a:r>
            <a:endParaRPr lang="ru-RU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649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8460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uk-UA" dirty="0" smtClean="0">
                <a:solidFill>
                  <a:srgbClr val="FFFFFF"/>
                </a:solidFill>
              </a:rPr>
              <a:t>Розробка інформаційного забезпечення. Архітектура підсистеми </a:t>
            </a:r>
            <a:endParaRPr lang="ru-RU" dirty="0">
              <a:solidFill>
                <a:srgbClr val="FFFFFF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1" y="1679670"/>
            <a:ext cx="6838949" cy="49265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9081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1595438"/>
            <a:ext cx="6696075" cy="48719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Название 1"/>
          <p:cNvSpPr>
            <a:spLocks noGrp="1"/>
          </p:cNvSpPr>
          <p:nvPr>
            <p:ph type="title"/>
          </p:nvPr>
        </p:nvSpPr>
        <p:spPr>
          <a:xfrm>
            <a:off x="457200" y="28460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uk-UA" dirty="0" smtClean="0">
                <a:solidFill>
                  <a:srgbClr val="FFFFFF"/>
                </a:solidFill>
              </a:rPr>
              <a:t>Розробка інформаційного забезпечення. Структура локальної БД</a:t>
            </a:r>
            <a:endParaRPr lang="ru-R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370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365077" y="992566"/>
            <a:ext cx="8229600" cy="1143000"/>
          </a:xfrm>
        </p:spPr>
        <p:txBody>
          <a:bodyPr>
            <a:normAutofit/>
          </a:bodyPr>
          <a:lstStyle/>
          <a:p>
            <a:r>
              <a:rPr lang="uk-UA" sz="3200" dirty="0" err="1" smtClean="0">
                <a:solidFill>
                  <a:srgbClr val="FFFFFF"/>
                </a:solidFill>
              </a:rPr>
              <a:t>Патерн</a:t>
            </a:r>
            <a:r>
              <a:rPr lang="uk-UA" sz="3200" dirty="0" smtClean="0">
                <a:solidFill>
                  <a:srgbClr val="FFFFFF"/>
                </a:solidFill>
              </a:rPr>
              <a:t> </a:t>
            </a:r>
            <a:r>
              <a:rPr lang="en-US" sz="3200" dirty="0" smtClean="0">
                <a:solidFill>
                  <a:srgbClr val="FFFFFF"/>
                </a:solidFill>
              </a:rPr>
              <a:t>MVP</a:t>
            </a:r>
            <a:endParaRPr lang="ru-RU" sz="3200" dirty="0">
              <a:solidFill>
                <a:srgbClr val="FFFFFF"/>
              </a:solidFill>
            </a:endParaRPr>
          </a:p>
        </p:txBody>
      </p:sp>
      <p:pic>
        <p:nvPicPr>
          <p:cNvPr id="2050" name="Picture 2" descr="C:\Users\user\Desktop\mvp-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18" y="2565778"/>
            <a:ext cx="5118503" cy="34528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9" name="Название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 err="1" smtClean="0">
              <a:solidFill>
                <a:srgbClr val="FFFFFF"/>
              </a:solidFill>
            </a:endParaRPr>
          </a:p>
        </p:txBody>
      </p:sp>
      <p:sp>
        <p:nvSpPr>
          <p:cNvPr id="11" name="Содержимое 2"/>
          <p:cNvSpPr>
            <a:spLocks noGrp="1"/>
          </p:cNvSpPr>
          <p:nvPr>
            <p:ph idx="1"/>
          </p:nvPr>
        </p:nvSpPr>
        <p:spPr>
          <a:xfrm>
            <a:off x="5622877" y="2019869"/>
            <a:ext cx="3345847" cy="4132147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uk-UA" dirty="0" smtClean="0">
                <a:solidFill>
                  <a:schemeClr val="bg1"/>
                </a:solidFill>
              </a:rPr>
              <a:t>Модель </a:t>
            </a:r>
            <a:r>
              <a:rPr lang="uk-UA" dirty="0">
                <a:solidFill>
                  <a:schemeClr val="bg1"/>
                </a:solidFill>
              </a:rPr>
              <a:t>даних(</a:t>
            </a:r>
            <a:r>
              <a:rPr lang="en-US" dirty="0">
                <a:solidFill>
                  <a:schemeClr val="bg1"/>
                </a:solidFill>
              </a:rPr>
              <a:t>Model</a:t>
            </a:r>
            <a:r>
              <a:rPr lang="uk-UA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uk-UA" dirty="0">
                <a:solidFill>
                  <a:schemeClr val="bg1"/>
                </a:solidFill>
              </a:rPr>
              <a:t>Представлення(</a:t>
            </a:r>
            <a:r>
              <a:rPr lang="uk-UA" dirty="0" err="1">
                <a:solidFill>
                  <a:schemeClr val="bg1"/>
                </a:solidFill>
              </a:rPr>
              <a:t>View</a:t>
            </a:r>
            <a:r>
              <a:rPr lang="uk-UA" dirty="0" smtClean="0">
                <a:solidFill>
                  <a:schemeClr val="bg1"/>
                </a:solidFill>
              </a:rPr>
              <a:t>)</a:t>
            </a:r>
          </a:p>
          <a:p>
            <a:r>
              <a:rPr lang="uk-UA" dirty="0" smtClean="0">
                <a:solidFill>
                  <a:schemeClr val="bg1"/>
                </a:solidFill>
              </a:rPr>
              <a:t>Пред'явник(</a:t>
            </a:r>
            <a:r>
              <a:rPr lang="uk-UA" dirty="0" err="1" smtClean="0">
                <a:solidFill>
                  <a:schemeClr val="bg1"/>
                </a:solidFill>
              </a:rPr>
              <a:t>Presenter</a:t>
            </a:r>
            <a:r>
              <a:rPr lang="uk-UA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азвание 1"/>
          <p:cNvSpPr txBox="1">
            <a:spLocks/>
          </p:cNvSpPr>
          <p:nvPr/>
        </p:nvSpPr>
        <p:spPr>
          <a:xfrm>
            <a:off x="457200" y="475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dirty="0" smtClean="0">
                <a:solidFill>
                  <a:srgbClr val="FFFFFF"/>
                </a:solidFill>
              </a:rPr>
              <a:t>Розробка програмного забезпечення </a:t>
            </a:r>
            <a:endParaRPr lang="ru-R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595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азвание 1"/>
          <p:cNvSpPr txBox="1">
            <a:spLocks/>
          </p:cNvSpPr>
          <p:nvPr/>
        </p:nvSpPr>
        <p:spPr>
          <a:xfrm>
            <a:off x="685800" y="276577"/>
            <a:ext cx="7772400" cy="928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dirty="0" smtClean="0">
                <a:solidFill>
                  <a:schemeClr val="bg1"/>
                </a:solidFill>
              </a:rPr>
              <a:t>Середовище розробки </a:t>
            </a:r>
            <a:r>
              <a:rPr lang="en-US" dirty="0">
                <a:solidFill>
                  <a:srgbClr val="FFFFFF"/>
                </a:solidFill>
              </a:rPr>
              <a:t>Android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027" name="Picture 3" descr="C:\Users\user\Desktop\jav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44" y="1758640"/>
            <a:ext cx="2539477" cy="19052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7" name="Picture 5" descr="C:\Users\user\Desktop\презент\SQLit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895" y="1702734"/>
            <a:ext cx="2863292" cy="19611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8" name="Picture 2" descr="C:\Users\user\Desktop\Android_Studio_icon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503" y="3918713"/>
            <a:ext cx="2430392" cy="24303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341312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>
                <a:solidFill>
                  <a:schemeClr val="bg1"/>
                </a:solidFill>
              </a:rPr>
              <a:t>Копії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екранних</a:t>
            </a:r>
            <a:r>
              <a:rPr lang="ru-RU" dirty="0" smtClean="0">
                <a:solidFill>
                  <a:schemeClr val="bg1"/>
                </a:solidFill>
              </a:rPr>
              <a:t> форм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Изображение 3" descr="iOS Simulator Screen Shot 10 июня 2015 г., 22.20.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00" y="2049462"/>
            <a:ext cx="1419718" cy="2520000"/>
          </a:xfrm>
          <a:prstGeom prst="rect">
            <a:avLst/>
          </a:prstGeom>
        </p:spPr>
      </p:pic>
      <p:pic>
        <p:nvPicPr>
          <p:cNvPr id="5" name="Изображение 4" descr="iOS Simulator Screen Shot 10 июня 2015 г., 22.21.1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973" y="2678882"/>
            <a:ext cx="1419718" cy="2520000"/>
          </a:xfrm>
          <a:prstGeom prst="rect">
            <a:avLst/>
          </a:prstGeom>
        </p:spPr>
      </p:pic>
      <p:pic>
        <p:nvPicPr>
          <p:cNvPr id="6" name="Изображение 5" descr="iOS Simulator Screen Shot 10 июня 2015 г., 22.21.09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535" y="2049462"/>
            <a:ext cx="1419718" cy="2520000"/>
          </a:xfrm>
          <a:prstGeom prst="rect">
            <a:avLst/>
          </a:prstGeom>
        </p:spPr>
      </p:pic>
      <p:pic>
        <p:nvPicPr>
          <p:cNvPr id="7" name="Изображение 6" descr="iOS Simulator Screen Shot 10 июня 2015 г., 22.21.2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872" y="3328420"/>
            <a:ext cx="1419718" cy="2520000"/>
          </a:xfrm>
          <a:prstGeom prst="rect">
            <a:avLst/>
          </a:prstGeom>
        </p:spPr>
      </p:pic>
      <p:pic>
        <p:nvPicPr>
          <p:cNvPr id="8" name="Изображение 7" descr="iOS Simulator Screen Shot 10 июня 2015 г., 22.21.2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387" y="2678882"/>
            <a:ext cx="1419718" cy="2520000"/>
          </a:xfrm>
          <a:prstGeom prst="rect">
            <a:avLst/>
          </a:prstGeom>
        </p:spPr>
      </p:pic>
      <p:pic>
        <p:nvPicPr>
          <p:cNvPr id="9" name="Изображение 8" descr="iOS Simulator Screen Shot 10 июня 2015 г., 22.21.05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353" y="3328420"/>
            <a:ext cx="1419718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32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299430"/>
            <a:ext cx="7772400" cy="928238"/>
          </a:xfrm>
        </p:spPr>
        <p:txBody>
          <a:bodyPr>
            <a:normAutofit/>
          </a:bodyPr>
          <a:lstStyle/>
          <a:p>
            <a:r>
              <a:rPr lang="uk-UA" dirty="0" smtClean="0">
                <a:solidFill>
                  <a:schemeClr val="bg1"/>
                </a:solidFill>
              </a:rPr>
              <a:t>Мета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1227668"/>
            <a:ext cx="796078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uk-UA" sz="2000" dirty="0" smtClean="0">
                <a:solidFill>
                  <a:srgbClr val="FFFFFF"/>
                </a:solidFill>
              </a:rPr>
              <a:t>Розробити підсистему </a:t>
            </a:r>
            <a:r>
              <a:rPr lang="en-US" sz="2000" dirty="0" smtClean="0">
                <a:solidFill>
                  <a:srgbClr val="FFFFFF"/>
                </a:solidFill>
              </a:rPr>
              <a:t>“</a:t>
            </a:r>
            <a:r>
              <a:rPr lang="uk-UA" sz="2000" dirty="0" smtClean="0">
                <a:solidFill>
                  <a:srgbClr val="FFFFFF"/>
                </a:solidFill>
              </a:rPr>
              <a:t>Розклад</a:t>
            </a:r>
            <a:r>
              <a:rPr lang="en-US" sz="2000" dirty="0" smtClean="0">
                <a:solidFill>
                  <a:srgbClr val="FFFFFF"/>
                </a:solidFill>
              </a:rPr>
              <a:t>”</a:t>
            </a:r>
            <a:r>
              <a:rPr lang="uk-UA" sz="2000" dirty="0" smtClean="0">
                <a:solidFill>
                  <a:srgbClr val="FFFFFF"/>
                </a:solidFill>
              </a:rPr>
              <a:t> з</a:t>
            </a:r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uk-UA" sz="2000" dirty="0" smtClean="0">
                <a:solidFill>
                  <a:srgbClr val="FFFFFF"/>
                </a:solidFill>
              </a:rPr>
              <a:t>підтримкою мобільних платформ для студентів, викладачів та робітників деканату</a:t>
            </a:r>
            <a:r>
              <a:rPr lang="en-US" sz="2000" dirty="0" smtClean="0">
                <a:solidFill>
                  <a:srgbClr val="FFFFFF"/>
                </a:solidFill>
              </a:rPr>
              <a:t>.</a:t>
            </a:r>
            <a:endParaRPr lang="uk-UA" sz="2000" dirty="0" smtClean="0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endParaRPr lang="ru-RU" sz="2000" dirty="0" smtClean="0">
              <a:solidFill>
                <a:srgbClr val="FFFFFF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ru-RU" sz="2000" dirty="0" err="1" smtClean="0">
                <a:solidFill>
                  <a:srgbClr val="FFFFFF"/>
                </a:solidFill>
              </a:rPr>
              <a:t>Створити</a:t>
            </a:r>
            <a:r>
              <a:rPr lang="ru-RU" sz="2000" dirty="0" smtClean="0">
                <a:solidFill>
                  <a:srgbClr val="FFFFFF"/>
                </a:solidFill>
              </a:rPr>
              <a:t> </a:t>
            </a:r>
            <a:r>
              <a:rPr lang="ru-RU" sz="2000" dirty="0" err="1" smtClean="0">
                <a:solidFill>
                  <a:srgbClr val="FFFFFF"/>
                </a:solidFill>
              </a:rPr>
              <a:t>функціонал</a:t>
            </a:r>
            <a:r>
              <a:rPr lang="ru-RU" sz="2000" dirty="0" smtClean="0">
                <a:solidFill>
                  <a:srgbClr val="FFFFFF"/>
                </a:solidFill>
              </a:rPr>
              <a:t> </a:t>
            </a:r>
            <a:r>
              <a:rPr lang="ru-RU" sz="2000" dirty="0" err="1" smtClean="0">
                <a:solidFill>
                  <a:srgbClr val="FFFFFF"/>
                </a:solidFill>
              </a:rPr>
              <a:t>який</a:t>
            </a:r>
            <a:r>
              <a:rPr lang="ru-RU" sz="2000" dirty="0" smtClean="0">
                <a:solidFill>
                  <a:srgbClr val="FFFFFF"/>
                </a:solidFill>
              </a:rPr>
              <a:t> дозволить </a:t>
            </a:r>
            <a:r>
              <a:rPr lang="uk-UA" sz="2000" dirty="0">
                <a:solidFill>
                  <a:srgbClr val="FFFFFF"/>
                </a:solidFill>
              </a:rPr>
              <a:t>здійснювати перегляд не тільки відкритої інформації </a:t>
            </a:r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ru-RU" sz="2000" dirty="0" err="1" smtClean="0">
                <a:solidFill>
                  <a:srgbClr val="FFFFFF"/>
                </a:solidFill>
              </a:rPr>
              <a:t>стосовно</a:t>
            </a:r>
            <a:r>
              <a:rPr lang="ru-RU" sz="2000" dirty="0" smtClean="0">
                <a:solidFill>
                  <a:srgbClr val="FFFFFF"/>
                </a:solidFill>
              </a:rPr>
              <a:t> </a:t>
            </a:r>
            <a:r>
              <a:rPr lang="ru-RU" sz="2000" dirty="0" err="1" smtClean="0">
                <a:solidFill>
                  <a:srgbClr val="FFFFFF"/>
                </a:solidFill>
              </a:rPr>
              <a:t>розкладу</a:t>
            </a:r>
            <a:r>
              <a:rPr lang="ru-RU" sz="2000" dirty="0" smtClean="0">
                <a:solidFill>
                  <a:srgbClr val="FFFFFF"/>
                </a:solidFill>
              </a:rPr>
              <a:t>, </a:t>
            </a:r>
            <a:r>
              <a:rPr lang="uk-UA" sz="2000" dirty="0" smtClean="0">
                <a:solidFill>
                  <a:srgbClr val="FFFFFF"/>
                </a:solidFill>
              </a:rPr>
              <a:t>а </a:t>
            </a:r>
            <a:r>
              <a:rPr lang="uk-UA" sz="2000" dirty="0">
                <a:solidFill>
                  <a:srgbClr val="FFFFFF"/>
                </a:solidFill>
              </a:rPr>
              <a:t>й інформації в </a:t>
            </a:r>
            <a:r>
              <a:rPr lang="uk-UA" sz="2000" dirty="0" err="1">
                <a:solidFill>
                  <a:srgbClr val="FFFFFF"/>
                </a:solidFill>
              </a:rPr>
              <a:t>аутентифікованому</a:t>
            </a:r>
            <a:r>
              <a:rPr lang="uk-UA" sz="2000" dirty="0">
                <a:solidFill>
                  <a:srgbClr val="FFFFFF"/>
                </a:solidFill>
              </a:rPr>
              <a:t> </a:t>
            </a:r>
            <a:r>
              <a:rPr lang="uk-UA" sz="2000" dirty="0" smtClean="0">
                <a:solidFill>
                  <a:srgbClr val="FFFFFF"/>
                </a:solidFill>
              </a:rPr>
              <a:t>режимі відносно </a:t>
            </a:r>
            <a:r>
              <a:rPr lang="uk-UA" sz="2000" dirty="0">
                <a:solidFill>
                  <a:srgbClr val="FFFFFF"/>
                </a:solidFill>
              </a:rPr>
              <a:t>змін розкладу зі сторони викладача</a:t>
            </a:r>
            <a:r>
              <a:rPr lang="en-US" sz="2000" dirty="0">
                <a:solidFill>
                  <a:srgbClr val="FFFFFF"/>
                </a:solidFill>
              </a:rPr>
              <a:t>.</a:t>
            </a:r>
            <a:endParaRPr lang="ru-RU" sz="2000" dirty="0">
              <a:solidFill>
                <a:srgbClr val="FFFFFF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ru-RU" sz="2000" dirty="0" smtClean="0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r>
              <a:rPr lang="ru-RU" sz="2000" dirty="0" err="1" smtClean="0">
                <a:solidFill>
                  <a:srgbClr val="FFFFFF"/>
                </a:solidFill>
              </a:rPr>
              <a:t>Забеспечити</a:t>
            </a:r>
            <a:r>
              <a:rPr lang="ru-RU" sz="2000" dirty="0" smtClean="0">
                <a:solidFill>
                  <a:srgbClr val="FFFFFF"/>
                </a:solidFill>
              </a:rPr>
              <a:t> роботу </a:t>
            </a:r>
            <a:r>
              <a:rPr lang="ru-RU" sz="2000" dirty="0" err="1" smtClean="0">
                <a:solidFill>
                  <a:srgbClr val="FFFFFF"/>
                </a:solidFill>
              </a:rPr>
              <a:t>додатку</a:t>
            </a:r>
            <a:r>
              <a:rPr lang="ru-RU" sz="2000" dirty="0" smtClean="0">
                <a:solidFill>
                  <a:srgbClr val="FFFFFF"/>
                </a:solidFill>
              </a:rPr>
              <a:t> в офлайн </a:t>
            </a:r>
            <a:r>
              <a:rPr lang="ru-RU" sz="2000" dirty="0" err="1" smtClean="0">
                <a:solidFill>
                  <a:srgbClr val="FFFFFF"/>
                </a:solidFill>
              </a:rPr>
              <a:t>режимі</a:t>
            </a:r>
            <a:r>
              <a:rPr lang="ru-RU" sz="2000" dirty="0" smtClean="0">
                <a:solidFill>
                  <a:srgbClr val="FFFFFF"/>
                </a:solidFill>
              </a:rPr>
              <a:t> за </a:t>
            </a:r>
            <a:r>
              <a:rPr lang="ru-RU" sz="2000" dirty="0" err="1" smtClean="0">
                <a:solidFill>
                  <a:srgbClr val="FFFFFF"/>
                </a:solidFill>
              </a:rPr>
              <a:t>допомогою</a:t>
            </a:r>
            <a:r>
              <a:rPr lang="ru-RU" sz="2000" dirty="0" smtClean="0">
                <a:solidFill>
                  <a:srgbClr val="FFFFFF"/>
                </a:solidFill>
              </a:rPr>
              <a:t> </a:t>
            </a:r>
            <a:r>
              <a:rPr lang="ru-RU" sz="2000" dirty="0" err="1" smtClean="0">
                <a:solidFill>
                  <a:srgbClr val="FFFFFF"/>
                </a:solidFill>
              </a:rPr>
              <a:t>механізму</a:t>
            </a:r>
            <a:r>
              <a:rPr lang="ru-RU" sz="2000" dirty="0" smtClean="0">
                <a:solidFill>
                  <a:srgbClr val="FFFFFF"/>
                </a:solidFill>
              </a:rPr>
              <a:t> </a:t>
            </a:r>
            <a:r>
              <a:rPr lang="ru-RU" sz="2000" dirty="0" err="1" smtClean="0">
                <a:solidFill>
                  <a:srgbClr val="FFFFFF"/>
                </a:solidFill>
              </a:rPr>
              <a:t>кешування</a:t>
            </a:r>
            <a:endParaRPr lang="ru-RU" sz="2000" dirty="0" smtClean="0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endParaRPr lang="ru-RU" sz="2000" dirty="0" smtClean="0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r>
              <a:rPr lang="ru-RU" sz="2000" dirty="0" err="1" smtClean="0">
                <a:solidFill>
                  <a:srgbClr val="FFFFFF"/>
                </a:solidFill>
              </a:rPr>
              <a:t>Спростити</a:t>
            </a:r>
            <a:r>
              <a:rPr lang="ru-RU" sz="2000" dirty="0" smtClean="0">
                <a:solidFill>
                  <a:srgbClr val="FFFFFF"/>
                </a:solidFill>
              </a:rPr>
              <a:t> </a:t>
            </a:r>
            <a:r>
              <a:rPr lang="ru-RU" sz="2000" dirty="0" err="1" smtClean="0">
                <a:solidFill>
                  <a:srgbClr val="FFFFFF"/>
                </a:solidFill>
              </a:rPr>
              <a:t>процес</a:t>
            </a:r>
            <a:r>
              <a:rPr lang="ru-RU" sz="2000" dirty="0" smtClean="0">
                <a:solidFill>
                  <a:srgbClr val="FFFFFF"/>
                </a:solidFill>
              </a:rPr>
              <a:t> </a:t>
            </a:r>
            <a:r>
              <a:rPr lang="ru-RU" sz="2000" dirty="0" err="1" smtClean="0">
                <a:solidFill>
                  <a:srgbClr val="FFFFFF"/>
                </a:solidFill>
              </a:rPr>
              <a:t>написання</a:t>
            </a:r>
            <a:r>
              <a:rPr lang="ru-RU" sz="2000" dirty="0" smtClean="0">
                <a:solidFill>
                  <a:srgbClr val="FFFFFF"/>
                </a:solidFill>
              </a:rPr>
              <a:t> однотипного коду на </a:t>
            </a:r>
            <a:r>
              <a:rPr lang="ru-RU" sz="2000" dirty="0" err="1" smtClean="0">
                <a:solidFill>
                  <a:srgbClr val="FFFFFF"/>
                </a:solidFill>
              </a:rPr>
              <a:t>стороні</a:t>
            </a:r>
            <a:r>
              <a:rPr lang="ru-RU" sz="2000" dirty="0" smtClean="0">
                <a:solidFill>
                  <a:srgbClr val="FFFFFF"/>
                </a:solidFill>
              </a:rPr>
              <a:t> сервера за </a:t>
            </a:r>
            <a:r>
              <a:rPr lang="ru-RU" sz="2000" dirty="0" err="1" smtClean="0">
                <a:solidFill>
                  <a:srgbClr val="FFFFFF"/>
                </a:solidFill>
              </a:rPr>
              <a:t>рахунок</a:t>
            </a:r>
            <a:r>
              <a:rPr lang="ru-RU" sz="2000" dirty="0" smtClean="0">
                <a:solidFill>
                  <a:srgbClr val="FFFFFF"/>
                </a:solidFill>
              </a:rPr>
              <a:t> </a:t>
            </a:r>
            <a:r>
              <a:rPr lang="ru-RU" sz="2000" dirty="0" err="1" smtClean="0">
                <a:solidFill>
                  <a:srgbClr val="FFFFFF"/>
                </a:solidFill>
              </a:rPr>
              <a:t>модифікації</a:t>
            </a:r>
            <a:r>
              <a:rPr lang="ru-RU" sz="2000" dirty="0" smtClean="0">
                <a:solidFill>
                  <a:srgbClr val="FFFFFF"/>
                </a:solidFill>
              </a:rPr>
              <a:t> </a:t>
            </a:r>
            <a:r>
              <a:rPr lang="ru-RU" sz="2000" dirty="0" err="1" smtClean="0">
                <a:solidFill>
                  <a:srgbClr val="FFFFFF"/>
                </a:solidFill>
              </a:rPr>
              <a:t>існуючої</a:t>
            </a:r>
            <a:r>
              <a:rPr lang="ru-RU" sz="2000" dirty="0" smtClean="0">
                <a:solidFill>
                  <a:srgbClr val="FFFFFF"/>
                </a:solidFill>
              </a:rPr>
              <a:t> </a:t>
            </a:r>
            <a:r>
              <a:rPr lang="ru-RU" sz="2000" dirty="0" err="1" smtClean="0">
                <a:solidFill>
                  <a:srgbClr val="FFFFFF"/>
                </a:solidFill>
              </a:rPr>
              <a:t>архітектури</a:t>
            </a:r>
            <a:endParaRPr lang="ru-RU" sz="2000" dirty="0" smtClean="0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endParaRPr lang="ru-RU" sz="2000" dirty="0" smtClean="0">
              <a:solidFill>
                <a:srgbClr val="FFFFFF"/>
              </a:solidFill>
            </a:endParaRPr>
          </a:p>
          <a:p>
            <a:endParaRPr lang="ru-RU" sz="2000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039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1685836"/>
            <a:ext cx="8229600" cy="1143000"/>
          </a:xfrm>
        </p:spPr>
        <p:txBody>
          <a:bodyPr/>
          <a:lstStyle/>
          <a:p>
            <a:r>
              <a:rPr lang="uk-UA" dirty="0" smtClean="0">
                <a:solidFill>
                  <a:srgbClr val="FFFFFF"/>
                </a:solidFill>
              </a:rPr>
              <a:t>Розробка додатку </a:t>
            </a:r>
            <a:r>
              <a:rPr lang="en-US" dirty="0" smtClean="0">
                <a:solidFill>
                  <a:srgbClr val="FFFFFF"/>
                </a:solidFill>
              </a:rPr>
              <a:t>IOS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286000" y="2828836"/>
            <a:ext cx="4572000" cy="58477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uk-UA" sz="3200" u="sng" dirty="0" smtClean="0">
                <a:solidFill>
                  <a:srgbClr val="FFFFFF"/>
                </a:solidFill>
              </a:rPr>
              <a:t>Загорський П</a:t>
            </a:r>
            <a:r>
              <a:rPr lang="en-US" sz="3200" u="sng" dirty="0" smtClean="0">
                <a:solidFill>
                  <a:srgbClr val="FFFFFF"/>
                </a:solidFill>
              </a:rPr>
              <a:t>.</a:t>
            </a:r>
            <a:r>
              <a:rPr lang="uk-UA" sz="3200" u="sng" dirty="0" smtClean="0">
                <a:solidFill>
                  <a:srgbClr val="FFFFFF"/>
                </a:solidFill>
              </a:rPr>
              <a:t>М</a:t>
            </a:r>
            <a:r>
              <a:rPr lang="en-US" sz="3200" u="sng" dirty="0" smtClean="0">
                <a:solidFill>
                  <a:srgbClr val="FFFFFF"/>
                </a:solidFill>
              </a:rPr>
              <a:t>.</a:t>
            </a:r>
            <a:endParaRPr lang="ru-RU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841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276577"/>
            <a:ext cx="7772400" cy="928238"/>
          </a:xfrm>
        </p:spPr>
        <p:txBody>
          <a:bodyPr>
            <a:normAutofit fontScale="90000"/>
          </a:bodyPr>
          <a:lstStyle/>
          <a:p>
            <a:r>
              <a:rPr lang="uk-UA" dirty="0" smtClean="0">
                <a:solidFill>
                  <a:schemeClr val="bg1"/>
                </a:solidFill>
              </a:rPr>
              <a:t>Середовище розробки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та </a:t>
            </a:r>
            <a:r>
              <a:rPr lang="ru-RU" dirty="0" err="1" smtClean="0">
                <a:solidFill>
                  <a:schemeClr val="bg1"/>
                </a:solidFill>
              </a:rPr>
              <a:t>мова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програмування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16576" y="2851172"/>
            <a:ext cx="502689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solidFill>
                  <a:schemeClr val="bg1"/>
                </a:solidFill>
              </a:rPr>
              <a:t>Платформа: </a:t>
            </a:r>
            <a:r>
              <a:rPr lang="en-US" sz="2500" dirty="0" err="1" smtClean="0">
                <a:solidFill>
                  <a:schemeClr val="bg1"/>
                </a:solidFill>
              </a:rPr>
              <a:t>iOS</a:t>
            </a:r>
            <a:r>
              <a:rPr lang="en-US" sz="2500" dirty="0" smtClean="0">
                <a:solidFill>
                  <a:schemeClr val="bg1"/>
                </a:solidFill>
              </a:rPr>
              <a:t> 7.0 </a:t>
            </a:r>
            <a:r>
              <a:rPr lang="ru-RU" sz="2500" dirty="0" err="1" smtClean="0">
                <a:solidFill>
                  <a:schemeClr val="bg1"/>
                </a:solidFill>
              </a:rPr>
              <a:t>або</a:t>
            </a:r>
            <a:r>
              <a:rPr lang="ru-RU" sz="2500" dirty="0" smtClean="0">
                <a:solidFill>
                  <a:schemeClr val="bg1"/>
                </a:solidFill>
              </a:rPr>
              <a:t> </a:t>
            </a:r>
            <a:r>
              <a:rPr lang="ru-RU" sz="2500" dirty="0" err="1" smtClean="0">
                <a:solidFill>
                  <a:schemeClr val="bg1"/>
                </a:solidFill>
              </a:rPr>
              <a:t>вище</a:t>
            </a:r>
            <a:endParaRPr lang="en-US" sz="2500" dirty="0" smtClean="0">
              <a:solidFill>
                <a:schemeClr val="bg1"/>
              </a:solidFill>
            </a:endParaRPr>
          </a:p>
          <a:p>
            <a:r>
              <a:rPr lang="en-US" sz="2500" dirty="0" smtClean="0">
                <a:solidFill>
                  <a:schemeClr val="bg1"/>
                </a:solidFill>
              </a:rPr>
              <a:t>IDE </a:t>
            </a:r>
            <a:r>
              <a:rPr lang="ru-RU" sz="2500" dirty="0" err="1" smtClean="0">
                <a:solidFill>
                  <a:schemeClr val="bg1"/>
                </a:solidFill>
              </a:rPr>
              <a:t>розробки</a:t>
            </a:r>
            <a:r>
              <a:rPr lang="ru-RU" sz="2500" dirty="0" smtClean="0">
                <a:solidFill>
                  <a:schemeClr val="bg1"/>
                </a:solidFill>
              </a:rPr>
              <a:t>: </a:t>
            </a:r>
            <a:r>
              <a:rPr lang="en-US" sz="2500" dirty="0" err="1" smtClean="0">
                <a:solidFill>
                  <a:schemeClr val="bg1"/>
                </a:solidFill>
              </a:rPr>
              <a:t>Xcode</a:t>
            </a:r>
            <a:r>
              <a:rPr lang="en-US" sz="2500" dirty="0" smtClean="0">
                <a:solidFill>
                  <a:schemeClr val="bg1"/>
                </a:solidFill>
              </a:rPr>
              <a:t> 6.2</a:t>
            </a:r>
          </a:p>
          <a:p>
            <a:endParaRPr lang="uk-UA" sz="2000" dirty="0" smtClean="0">
              <a:solidFill>
                <a:schemeClr val="bg1"/>
              </a:solidFill>
            </a:endParaRPr>
          </a:p>
          <a:p>
            <a:endParaRPr lang="uk-UA" sz="2000" dirty="0" smtClean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7" name="Изображение 6" descr="xcode_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982" y="2133053"/>
            <a:ext cx="1484745" cy="14549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Название 1"/>
          <p:cNvSpPr txBox="1">
            <a:spLocks/>
          </p:cNvSpPr>
          <p:nvPr/>
        </p:nvSpPr>
        <p:spPr>
          <a:xfrm>
            <a:off x="2724727" y="1922934"/>
            <a:ext cx="6090175" cy="928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chemeClr val="bg1"/>
                </a:solidFill>
              </a:rPr>
              <a:t>Xcode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Изображение 5" descr="swift-cheat-sheet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49" b="13999"/>
          <a:stretch/>
        </p:blipFill>
        <p:spPr>
          <a:xfrm>
            <a:off x="1246909" y="4280444"/>
            <a:ext cx="1477818" cy="13848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Название 1"/>
          <p:cNvSpPr txBox="1">
            <a:spLocks/>
          </p:cNvSpPr>
          <p:nvPr/>
        </p:nvSpPr>
        <p:spPr>
          <a:xfrm>
            <a:off x="2547292" y="4058306"/>
            <a:ext cx="6090175" cy="928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Swift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6933" y="5007745"/>
            <a:ext cx="502689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500" dirty="0" smtClean="0">
                <a:solidFill>
                  <a:schemeClr val="bg1"/>
                </a:solidFill>
              </a:rPr>
              <a:t>Версія </a:t>
            </a:r>
            <a:r>
              <a:rPr lang="en-US" sz="2500" dirty="0" smtClean="0">
                <a:solidFill>
                  <a:schemeClr val="bg1"/>
                </a:solidFill>
              </a:rPr>
              <a:t>: Swift 1.0</a:t>
            </a:r>
          </a:p>
          <a:p>
            <a:endParaRPr lang="uk-UA" sz="2000" dirty="0" smtClean="0">
              <a:solidFill>
                <a:schemeClr val="bg1"/>
              </a:solidFill>
            </a:endParaRPr>
          </a:p>
          <a:p>
            <a:endParaRPr lang="uk-UA" sz="2000" dirty="0" smtClean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993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>
                <a:solidFill>
                  <a:srgbClr val="FFFFFF"/>
                </a:solidFill>
              </a:rPr>
              <a:t>Проектування</a:t>
            </a:r>
            <a:r>
              <a:rPr lang="ru-RU" dirty="0" smtClean="0">
                <a:solidFill>
                  <a:srgbClr val="FFFFFF"/>
                </a:solidFill>
              </a:rPr>
              <a:t> интерфейсу</a:t>
            </a:r>
            <a:r>
              <a:rPr lang="en-US" dirty="0" smtClean="0">
                <a:solidFill>
                  <a:srgbClr val="FFFFFF"/>
                </a:solidFill>
              </a:rPr>
              <a:t>.</a:t>
            </a:r>
            <a:r>
              <a:rPr lang="ru-RU" dirty="0" smtClean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/>
            </a:r>
            <a:br>
              <a:rPr lang="en-US" dirty="0" smtClean="0">
                <a:solidFill>
                  <a:srgbClr val="FFFFFF"/>
                </a:solidFill>
              </a:rPr>
            </a:br>
            <a:r>
              <a:rPr lang="uk-UA" dirty="0" smtClean="0">
                <a:solidFill>
                  <a:srgbClr val="FFFFFF"/>
                </a:solidFill>
              </a:rPr>
              <a:t>Функція </a:t>
            </a:r>
            <a:r>
              <a:rPr lang="en-US" dirty="0" smtClean="0">
                <a:solidFill>
                  <a:srgbClr val="FFFFFF"/>
                </a:solidFill>
              </a:rPr>
              <a:t>: </a:t>
            </a:r>
            <a:r>
              <a:rPr lang="uk-UA" dirty="0" smtClean="0">
                <a:solidFill>
                  <a:srgbClr val="FFFFFF"/>
                </a:solidFill>
              </a:rPr>
              <a:t>Авторизаці</a:t>
            </a:r>
            <a:r>
              <a:rPr lang="uk-UA" dirty="0">
                <a:solidFill>
                  <a:srgbClr val="FFFFFF"/>
                </a:solidFill>
              </a:rPr>
              <a:t>я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5689600" cy="4883383"/>
          </a:xfrm>
        </p:spPr>
        <p:txBody>
          <a:bodyPr>
            <a:normAutofit fontScale="85000" lnSpcReduction="20000"/>
          </a:bodyPr>
          <a:lstStyle/>
          <a:p>
            <a:r>
              <a:rPr lang="ru-RU" dirty="0" err="1" smtClean="0">
                <a:solidFill>
                  <a:srgbClr val="FFFFFF"/>
                </a:solidFill>
              </a:rPr>
              <a:t>Переваги</a:t>
            </a:r>
            <a:r>
              <a:rPr lang="ru-RU" dirty="0" smtClean="0">
                <a:solidFill>
                  <a:srgbClr val="FFFFFF"/>
                </a:solidFill>
              </a:rPr>
              <a:t>:</a:t>
            </a:r>
          </a:p>
          <a:p>
            <a:pPr lvl="1"/>
            <a:r>
              <a:rPr lang="uk-UA" dirty="0" smtClean="0">
                <a:solidFill>
                  <a:srgbClr val="FFFFFF"/>
                </a:solidFill>
              </a:rPr>
              <a:t>Збереження данних на сервері </a:t>
            </a:r>
            <a:r>
              <a:rPr lang="en-US" dirty="0" smtClean="0">
                <a:solidFill>
                  <a:srgbClr val="FFFFFF"/>
                </a:solidFill>
              </a:rPr>
              <a:t>“Campus”</a:t>
            </a:r>
            <a:endParaRPr lang="ru-RU" dirty="0" smtClean="0">
              <a:solidFill>
                <a:srgbClr val="FFFFFF"/>
              </a:solidFill>
            </a:endParaRPr>
          </a:p>
          <a:p>
            <a:pPr lvl="1"/>
            <a:r>
              <a:rPr lang="uk-UA" dirty="0" smtClean="0">
                <a:solidFill>
                  <a:srgbClr val="FFFFFF"/>
                </a:solidFill>
              </a:rPr>
              <a:t>Не потрібна регістрація</a:t>
            </a:r>
            <a:endParaRPr lang="ru-RU" dirty="0">
              <a:solidFill>
                <a:srgbClr val="FFFFFF"/>
              </a:solidFill>
            </a:endParaRPr>
          </a:p>
          <a:p>
            <a:pPr lvl="1"/>
            <a:endParaRPr lang="ru-RU" dirty="0">
              <a:solidFill>
                <a:srgbClr val="FFFFFF"/>
              </a:solidFill>
            </a:endParaRPr>
          </a:p>
          <a:p>
            <a:r>
              <a:rPr lang="ru-RU" dirty="0" err="1" smtClean="0">
                <a:solidFill>
                  <a:srgbClr val="FFFFFF"/>
                </a:solidFill>
              </a:rPr>
              <a:t>Недоліки</a:t>
            </a:r>
            <a:r>
              <a:rPr lang="ru-RU" dirty="0" smtClean="0">
                <a:solidFill>
                  <a:srgbClr val="FFFFFF"/>
                </a:solidFill>
              </a:rPr>
              <a:t>:	</a:t>
            </a:r>
          </a:p>
          <a:p>
            <a:pPr lvl="1"/>
            <a:r>
              <a:rPr lang="ru-RU" dirty="0" err="1" smtClean="0">
                <a:solidFill>
                  <a:srgbClr val="FFFFFF"/>
                </a:solidFill>
              </a:rPr>
              <a:t>Можлива</a:t>
            </a:r>
            <a:r>
              <a:rPr lang="ru-RU" dirty="0" smtClean="0">
                <a:solidFill>
                  <a:srgbClr val="FFFFFF"/>
                </a:solidFill>
              </a:rPr>
              <a:t> </a:t>
            </a:r>
            <a:r>
              <a:rPr lang="ru-RU" dirty="0" err="1" smtClean="0">
                <a:solidFill>
                  <a:srgbClr val="FFFFFF"/>
                </a:solidFill>
              </a:rPr>
              <a:t>авторизація</a:t>
            </a:r>
            <a:r>
              <a:rPr lang="ru-RU" dirty="0" smtClean="0">
                <a:solidFill>
                  <a:srgbClr val="FFFFFF"/>
                </a:solidFill>
              </a:rPr>
              <a:t> </a:t>
            </a:r>
            <a:r>
              <a:rPr lang="ru-RU" dirty="0" err="1" smtClean="0">
                <a:solidFill>
                  <a:srgbClr val="FFFFFF"/>
                </a:solidFill>
              </a:rPr>
              <a:t>тільки</a:t>
            </a:r>
            <a:r>
              <a:rPr lang="ru-RU" dirty="0" smtClean="0">
                <a:solidFill>
                  <a:srgbClr val="FFFFFF"/>
                </a:solidFill>
              </a:rPr>
              <a:t> через  </a:t>
            </a:r>
            <a:r>
              <a:rPr lang="en-US" dirty="0" smtClean="0">
                <a:solidFill>
                  <a:srgbClr val="FFFFFF"/>
                </a:solidFill>
              </a:rPr>
              <a:t>“Campus”</a:t>
            </a:r>
            <a:endParaRPr lang="ru-RU" dirty="0" smtClean="0">
              <a:solidFill>
                <a:srgbClr val="FFFFFF"/>
              </a:solidFill>
            </a:endParaRPr>
          </a:p>
          <a:p>
            <a:pPr lvl="1"/>
            <a:r>
              <a:rPr lang="uk-UA" dirty="0" smtClean="0">
                <a:solidFill>
                  <a:srgbClr val="FFFFFF"/>
                </a:solidFill>
              </a:rPr>
              <a:t>Користувач не маж можливості використовувати додаток не пройшовши авторизацію</a:t>
            </a:r>
            <a:endParaRPr lang="ru-RU" dirty="0" smtClean="0">
              <a:solidFill>
                <a:srgbClr val="FFFFFF"/>
              </a:solidFill>
            </a:endParaRPr>
          </a:p>
          <a:p>
            <a:pPr lvl="1"/>
            <a:r>
              <a:rPr lang="uk-UA" dirty="0" smtClean="0">
                <a:solidFill>
                  <a:srgbClr val="FFFFFF"/>
                </a:solidFill>
              </a:rPr>
              <a:t>При маленькій швидкості мобільного інтернету авторизація може зайняти певний час</a:t>
            </a:r>
            <a:endParaRPr lang="ru-RU" dirty="0" smtClean="0">
              <a:solidFill>
                <a:srgbClr val="FFFFFF"/>
              </a:solidFill>
            </a:endParaRP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800" y="1626653"/>
            <a:ext cx="2511194" cy="44573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35225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rgbClr val="FFFFFF"/>
                </a:solidFill>
              </a:rPr>
              <a:t>Оповіщення користувача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4576618" cy="4525963"/>
          </a:xfrm>
        </p:spPr>
        <p:txBody>
          <a:bodyPr>
            <a:normAutofit/>
          </a:bodyPr>
          <a:lstStyle/>
          <a:p>
            <a:r>
              <a:rPr lang="ru-RU" dirty="0" err="1">
                <a:solidFill>
                  <a:schemeClr val="bg1"/>
                </a:solidFill>
              </a:rPr>
              <a:t>Якщо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тільки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деякі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функції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програми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недоступні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 smtClean="0">
                <a:solidFill>
                  <a:schemeClr val="bg1"/>
                </a:solidFill>
              </a:rPr>
              <a:t>потрібно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або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відобразити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це</a:t>
            </a:r>
            <a:r>
              <a:rPr lang="ru-RU" dirty="0" smtClean="0">
                <a:solidFill>
                  <a:schemeClr val="bg1"/>
                </a:solidFill>
              </a:rPr>
              <a:t> в меню </a:t>
            </a:r>
            <a:r>
              <a:rPr lang="ru-RU" dirty="0" err="1" smtClean="0">
                <a:solidFill>
                  <a:schemeClr val="bg1"/>
                </a:solidFill>
              </a:rPr>
              <a:t>або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вивести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повідомлення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745" y="1381899"/>
            <a:ext cx="2672824" cy="47442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86651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>
                <a:solidFill>
                  <a:srgbClr val="FFFFFF"/>
                </a:solidFill>
              </a:rPr>
              <a:t>Функція </a:t>
            </a:r>
            <a:r>
              <a:rPr lang="en-US" dirty="0" smtClean="0">
                <a:solidFill>
                  <a:srgbClr val="FFFFFF"/>
                </a:solidFill>
              </a:rPr>
              <a:t>:</a:t>
            </a:r>
            <a:r>
              <a:rPr lang="uk-UA" dirty="0" smtClean="0">
                <a:solidFill>
                  <a:srgbClr val="FFFFFF"/>
                </a:solidFill>
              </a:rPr>
              <a:t> Перегляд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uk-UA" dirty="0" smtClean="0">
                <a:solidFill>
                  <a:srgbClr val="FFFFFF"/>
                </a:solidFill>
              </a:rPr>
              <a:t>персональних данних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57200" y="1401043"/>
            <a:ext cx="5323528" cy="3263544"/>
          </a:xfrm>
        </p:spPr>
        <p:txBody>
          <a:bodyPr/>
          <a:lstStyle/>
          <a:p>
            <a:r>
              <a:rPr lang="ru-RU" dirty="0" smtClean="0">
                <a:solidFill>
                  <a:srgbClr val="FFFFFF"/>
                </a:solidFill>
              </a:rPr>
              <a:t>Перегляд </a:t>
            </a:r>
            <a:r>
              <a:rPr lang="ru-RU" dirty="0" err="1" smtClean="0">
                <a:solidFill>
                  <a:srgbClr val="FFFFFF"/>
                </a:solidFill>
              </a:rPr>
              <a:t>персональних</a:t>
            </a:r>
            <a:r>
              <a:rPr lang="ru-RU" dirty="0" smtClean="0">
                <a:solidFill>
                  <a:srgbClr val="FFFFFF"/>
                </a:solidFill>
              </a:rPr>
              <a:t> </a:t>
            </a:r>
            <a:r>
              <a:rPr lang="ru-RU" dirty="0" err="1" smtClean="0">
                <a:solidFill>
                  <a:srgbClr val="FFFFFF"/>
                </a:solidFill>
              </a:rPr>
              <a:t>данних</a:t>
            </a:r>
            <a:endParaRPr lang="ru-RU" dirty="0" smtClean="0">
              <a:solidFill>
                <a:srgbClr val="FFFFFF"/>
              </a:solidFill>
            </a:endParaRPr>
          </a:p>
          <a:p>
            <a:r>
              <a:rPr lang="ru-RU" dirty="0" err="1" smtClean="0">
                <a:solidFill>
                  <a:srgbClr val="FFFFFF"/>
                </a:solidFill>
              </a:rPr>
              <a:t>Редагування</a:t>
            </a:r>
            <a:r>
              <a:rPr lang="ru-RU" dirty="0" smtClean="0">
                <a:solidFill>
                  <a:srgbClr val="FFFFFF"/>
                </a:solidFill>
              </a:rPr>
              <a:t> </a:t>
            </a:r>
            <a:r>
              <a:rPr lang="ru-RU" dirty="0" err="1" smtClean="0">
                <a:solidFill>
                  <a:srgbClr val="FFFFFF"/>
                </a:solidFill>
              </a:rPr>
              <a:t>данних</a:t>
            </a:r>
            <a:r>
              <a:rPr lang="ru-RU" dirty="0" smtClean="0">
                <a:solidFill>
                  <a:srgbClr val="FFFFFF"/>
                </a:solidFill>
              </a:rPr>
              <a:t> у </a:t>
            </a:r>
            <a:r>
              <a:rPr lang="ru-RU" dirty="0" err="1" smtClean="0">
                <a:solidFill>
                  <a:srgbClr val="FFFFFF"/>
                </a:solidFill>
              </a:rPr>
              <a:t>відповідності</a:t>
            </a:r>
            <a:r>
              <a:rPr lang="ru-RU" dirty="0" smtClean="0">
                <a:solidFill>
                  <a:srgbClr val="FFFFFF"/>
                </a:solidFill>
              </a:rPr>
              <a:t> до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uk-UA" dirty="0" smtClean="0">
                <a:solidFill>
                  <a:srgbClr val="FFFFFF"/>
                </a:solidFill>
              </a:rPr>
              <a:t>існуючих </a:t>
            </a:r>
            <a:r>
              <a:rPr lang="en-US" dirty="0" smtClean="0">
                <a:solidFill>
                  <a:srgbClr val="FFFFFF"/>
                </a:solidFill>
              </a:rPr>
              <a:t>API</a:t>
            </a:r>
            <a:endParaRPr lang="ru-RU" dirty="0" smtClean="0">
              <a:solidFill>
                <a:srgbClr val="FFFFFF"/>
              </a:solidFill>
            </a:endParaRPr>
          </a:p>
        </p:txBody>
      </p:sp>
      <p:pic>
        <p:nvPicPr>
          <p:cNvPr id="6" name="Изображение 43" descr="Macintosh HD:Users:1:Desktop:iOS Simulator Screen Shot 10 июня 2015 г., 22.21.1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01" y="1199273"/>
            <a:ext cx="2740097" cy="486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01809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665019" y="32183"/>
            <a:ext cx="8229600" cy="1143000"/>
          </a:xfrm>
        </p:spPr>
        <p:txBody>
          <a:bodyPr/>
          <a:lstStyle/>
          <a:p>
            <a:r>
              <a:rPr lang="uk-UA" dirty="0" smtClean="0">
                <a:solidFill>
                  <a:srgbClr val="FFFFFF"/>
                </a:solidFill>
              </a:rPr>
              <a:t>Функція </a:t>
            </a:r>
            <a:r>
              <a:rPr lang="en-US" dirty="0" smtClean="0">
                <a:solidFill>
                  <a:srgbClr val="FFFFFF"/>
                </a:solidFill>
              </a:rPr>
              <a:t>: </a:t>
            </a:r>
            <a:r>
              <a:rPr lang="uk-UA" dirty="0" smtClean="0">
                <a:solidFill>
                  <a:srgbClr val="FFFFFF"/>
                </a:solidFill>
              </a:rPr>
              <a:t>Перегляд </a:t>
            </a:r>
            <a:r>
              <a:rPr lang="ru-RU" dirty="0" err="1" smtClean="0">
                <a:solidFill>
                  <a:srgbClr val="FFFFFF"/>
                </a:solidFill>
              </a:rPr>
              <a:t>розкладу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58388" y="1600200"/>
            <a:ext cx="5128412" cy="4525963"/>
          </a:xfrm>
        </p:spPr>
        <p:txBody>
          <a:bodyPr/>
          <a:lstStyle/>
          <a:p>
            <a:r>
              <a:rPr lang="ru-RU" dirty="0" err="1" smtClean="0">
                <a:solidFill>
                  <a:srgbClr val="FFFFFF"/>
                </a:solidFill>
              </a:rPr>
              <a:t>Відображення</a:t>
            </a:r>
            <a:r>
              <a:rPr lang="ru-RU" dirty="0" smtClean="0">
                <a:solidFill>
                  <a:srgbClr val="FFFFFF"/>
                </a:solidFill>
              </a:rPr>
              <a:t> поточного </a:t>
            </a:r>
            <a:r>
              <a:rPr lang="ru-RU" dirty="0" err="1" smtClean="0">
                <a:solidFill>
                  <a:srgbClr val="FFFFFF"/>
                </a:solidFill>
              </a:rPr>
              <a:t>розкладу</a:t>
            </a:r>
            <a:endParaRPr lang="ru-RU" dirty="0" smtClean="0">
              <a:solidFill>
                <a:srgbClr val="FFFFFF"/>
              </a:solidFill>
            </a:endParaRPr>
          </a:p>
          <a:p>
            <a:r>
              <a:rPr lang="ru-RU" dirty="0" smtClean="0">
                <a:solidFill>
                  <a:srgbClr val="FFFFFF"/>
                </a:solidFill>
              </a:rPr>
              <a:t>Детальна </a:t>
            </a:r>
            <a:r>
              <a:rPr lang="ru-RU" dirty="0" err="1" smtClean="0">
                <a:solidFill>
                  <a:srgbClr val="FFFFFF"/>
                </a:solidFill>
              </a:rPr>
              <a:t>інформацію</a:t>
            </a:r>
            <a:r>
              <a:rPr lang="ru-RU" dirty="0" smtClean="0">
                <a:solidFill>
                  <a:srgbClr val="FFFFFF"/>
                </a:solidFill>
              </a:rPr>
              <a:t> про </a:t>
            </a:r>
            <a:r>
              <a:rPr lang="ru-RU" dirty="0" err="1" smtClean="0">
                <a:solidFill>
                  <a:srgbClr val="FFFFFF"/>
                </a:solidFill>
              </a:rPr>
              <a:t>подію</a:t>
            </a:r>
            <a:endParaRPr lang="ru-RU" dirty="0" smtClean="0">
              <a:solidFill>
                <a:srgbClr val="FFFFFF"/>
              </a:solidFill>
            </a:endParaRPr>
          </a:p>
          <a:p>
            <a:r>
              <a:rPr lang="ru-RU" dirty="0" err="1" smtClean="0">
                <a:solidFill>
                  <a:srgbClr val="FFFFFF"/>
                </a:solidFill>
              </a:rPr>
              <a:t>Створення</a:t>
            </a:r>
            <a:r>
              <a:rPr lang="ru-RU" dirty="0" smtClean="0">
                <a:solidFill>
                  <a:srgbClr val="FFFFFF"/>
                </a:solidFill>
              </a:rPr>
              <a:t> </a:t>
            </a:r>
            <a:r>
              <a:rPr lang="ru-RU" dirty="0" err="1" smtClean="0">
                <a:solidFill>
                  <a:srgbClr val="FFFFFF"/>
                </a:solidFill>
              </a:rPr>
              <a:t>власної</a:t>
            </a:r>
            <a:r>
              <a:rPr lang="ru-RU" dirty="0" smtClean="0">
                <a:solidFill>
                  <a:srgbClr val="FFFFFF"/>
                </a:solidFill>
              </a:rPr>
              <a:t> </a:t>
            </a:r>
            <a:r>
              <a:rPr lang="ru-RU" dirty="0" err="1" smtClean="0">
                <a:solidFill>
                  <a:srgbClr val="FFFFFF"/>
                </a:solidFill>
              </a:rPr>
              <a:t>події</a:t>
            </a:r>
            <a:r>
              <a:rPr lang="en-US" dirty="0" smtClean="0">
                <a:solidFill>
                  <a:srgbClr val="FFFFFF"/>
                </a:solidFill>
              </a:rPr>
              <a:t>(Add Time)</a:t>
            </a:r>
          </a:p>
          <a:p>
            <a:r>
              <a:rPr lang="uk-UA" dirty="0" smtClean="0">
                <a:solidFill>
                  <a:srgbClr val="FFFFFF"/>
                </a:solidFill>
              </a:rPr>
              <a:t>Пошук розкладу за датою</a:t>
            </a:r>
            <a:r>
              <a:rPr lang="en-US" dirty="0" smtClean="0">
                <a:solidFill>
                  <a:srgbClr val="FFFFFF"/>
                </a:solidFill>
              </a:rPr>
              <a:t>(Choose day)</a:t>
            </a:r>
            <a:endParaRPr lang="ru-RU" dirty="0" smtClean="0">
              <a:solidFill>
                <a:srgbClr val="FFFFFF"/>
              </a:solidFill>
            </a:endParaRPr>
          </a:p>
        </p:txBody>
      </p:sp>
      <p:pic>
        <p:nvPicPr>
          <p:cNvPr id="5" name="Изображение 4" descr="iOS Simulator Screen Shot 10 июня 2015 г., 22.21.0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46886"/>
            <a:ext cx="2672825" cy="47442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94055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>
                <a:solidFill>
                  <a:srgbClr val="FFFFFF"/>
                </a:solidFill>
              </a:rPr>
              <a:t>Функція </a:t>
            </a:r>
            <a:r>
              <a:rPr lang="en-US" dirty="0" smtClean="0">
                <a:solidFill>
                  <a:srgbClr val="FFFFFF"/>
                </a:solidFill>
              </a:rPr>
              <a:t>: </a:t>
            </a:r>
            <a:r>
              <a:rPr lang="ru-RU" dirty="0" err="1" smtClean="0">
                <a:solidFill>
                  <a:srgbClr val="FFFFFF"/>
                </a:solidFill>
              </a:rPr>
              <a:t>Пошук</a:t>
            </a:r>
            <a:r>
              <a:rPr lang="ru-RU" dirty="0" smtClean="0">
                <a:solidFill>
                  <a:srgbClr val="FFFFFF"/>
                </a:solidFill>
              </a:rPr>
              <a:t> </a:t>
            </a:r>
            <a:r>
              <a:rPr lang="ru-RU" dirty="0" err="1" smtClean="0">
                <a:solidFill>
                  <a:srgbClr val="FFFFFF"/>
                </a:solidFill>
              </a:rPr>
              <a:t>розкладу</a:t>
            </a:r>
            <a:r>
              <a:rPr lang="ru-RU" dirty="0" smtClean="0">
                <a:solidFill>
                  <a:srgbClr val="FFFFFF"/>
                </a:solidFill>
              </a:rPr>
              <a:t> за датою 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3640014" y="1352095"/>
            <a:ext cx="5323528" cy="5231340"/>
          </a:xfrm>
        </p:spPr>
        <p:txBody>
          <a:bodyPr/>
          <a:lstStyle/>
          <a:p>
            <a:r>
              <a:rPr lang="ru-RU" dirty="0" err="1" smtClean="0">
                <a:solidFill>
                  <a:srgbClr val="FFFFFF"/>
                </a:solidFill>
              </a:rPr>
              <a:t>Можливість</a:t>
            </a:r>
            <a:r>
              <a:rPr lang="ru-RU" dirty="0" smtClean="0">
                <a:solidFill>
                  <a:srgbClr val="FFFFFF"/>
                </a:solidFill>
              </a:rPr>
              <a:t> перегляду </a:t>
            </a:r>
            <a:r>
              <a:rPr lang="ru-RU" dirty="0" err="1" smtClean="0">
                <a:solidFill>
                  <a:srgbClr val="FFFFFF"/>
                </a:solidFill>
              </a:rPr>
              <a:t>розкладу</a:t>
            </a:r>
            <a:r>
              <a:rPr lang="ru-RU" dirty="0" smtClean="0">
                <a:solidFill>
                  <a:srgbClr val="FFFFFF"/>
                </a:solidFill>
              </a:rPr>
              <a:t> на </a:t>
            </a:r>
            <a:r>
              <a:rPr lang="ru-RU" dirty="0" err="1" smtClean="0">
                <a:solidFill>
                  <a:srgbClr val="FFFFFF"/>
                </a:solidFill>
              </a:rPr>
              <a:t>певний</a:t>
            </a:r>
            <a:r>
              <a:rPr lang="ru-RU" dirty="0" smtClean="0">
                <a:solidFill>
                  <a:srgbClr val="FFFFFF"/>
                </a:solidFill>
              </a:rPr>
              <a:t> день</a:t>
            </a:r>
          </a:p>
          <a:p>
            <a:pPr marL="0" indent="0">
              <a:buNone/>
            </a:pPr>
            <a:endParaRPr lang="ru-RU" dirty="0" smtClean="0">
              <a:solidFill>
                <a:srgbClr val="FFFFFF"/>
              </a:solidFill>
            </a:endParaRPr>
          </a:p>
          <a:p>
            <a:r>
              <a:rPr lang="ru-RU" dirty="0" err="1" smtClean="0">
                <a:solidFill>
                  <a:srgbClr val="FFFFFF"/>
                </a:solidFill>
              </a:rPr>
              <a:t>Додаток</a:t>
            </a:r>
            <a:r>
              <a:rPr lang="ru-RU" dirty="0" smtClean="0">
                <a:solidFill>
                  <a:srgbClr val="FFFFFF"/>
                </a:solidFill>
              </a:rPr>
              <a:t> </a:t>
            </a:r>
            <a:r>
              <a:rPr lang="ru-RU" dirty="0" err="1" smtClean="0">
                <a:solidFill>
                  <a:srgbClr val="FFFFFF"/>
                </a:solidFill>
              </a:rPr>
              <a:t>видає</a:t>
            </a:r>
            <a:r>
              <a:rPr lang="ru-RU" dirty="0" smtClean="0">
                <a:solidFill>
                  <a:srgbClr val="FFFFFF"/>
                </a:solidFill>
              </a:rPr>
              <a:t> </a:t>
            </a:r>
            <a:r>
              <a:rPr lang="ru-RU" dirty="0" err="1" smtClean="0">
                <a:solidFill>
                  <a:srgbClr val="FFFFFF"/>
                </a:solidFill>
              </a:rPr>
              <a:t>тиждень</a:t>
            </a:r>
            <a:r>
              <a:rPr lang="ru-RU" dirty="0" smtClean="0">
                <a:solidFill>
                  <a:srgbClr val="FFFFFF"/>
                </a:solidFill>
              </a:rPr>
              <a:t> </a:t>
            </a:r>
            <a:r>
              <a:rPr lang="ru-RU" dirty="0" err="1" smtClean="0">
                <a:solidFill>
                  <a:srgbClr val="FFFFFF"/>
                </a:solidFill>
              </a:rPr>
              <a:t>який</a:t>
            </a:r>
            <a:r>
              <a:rPr lang="ru-RU" dirty="0" smtClean="0">
                <a:solidFill>
                  <a:srgbClr val="FFFFFF"/>
                </a:solidFill>
              </a:rPr>
              <a:t> </a:t>
            </a:r>
            <a:r>
              <a:rPr lang="ru-RU" dirty="0" err="1" smtClean="0">
                <a:solidFill>
                  <a:srgbClr val="FFFFFF"/>
                </a:solidFill>
              </a:rPr>
              <a:t>включає</a:t>
            </a:r>
            <a:r>
              <a:rPr lang="ru-RU" dirty="0" smtClean="0">
                <a:solidFill>
                  <a:srgbClr val="FFFFFF"/>
                </a:solidFill>
              </a:rPr>
              <a:t> в себе тот день </a:t>
            </a:r>
            <a:r>
              <a:rPr lang="ru-RU" dirty="0" err="1" smtClean="0">
                <a:solidFill>
                  <a:srgbClr val="FFFFFF"/>
                </a:solidFill>
              </a:rPr>
              <a:t>який</a:t>
            </a:r>
            <a:r>
              <a:rPr lang="ru-RU" dirty="0">
                <a:solidFill>
                  <a:srgbClr val="FFFFFF"/>
                </a:solidFill>
              </a:rPr>
              <a:t> </a:t>
            </a:r>
            <a:r>
              <a:rPr lang="ru-RU" dirty="0" err="1" smtClean="0">
                <a:solidFill>
                  <a:srgbClr val="FFFFFF"/>
                </a:solidFill>
              </a:rPr>
              <a:t>користувач</a:t>
            </a:r>
            <a:r>
              <a:rPr lang="ru-RU" dirty="0" smtClean="0">
                <a:solidFill>
                  <a:srgbClr val="FFFFFF"/>
                </a:solidFill>
              </a:rPr>
              <a:t> </a:t>
            </a:r>
            <a:r>
              <a:rPr lang="ru-RU" dirty="0" err="1" smtClean="0">
                <a:solidFill>
                  <a:srgbClr val="FFFFFF"/>
                </a:solidFill>
              </a:rPr>
              <a:t>вибрав</a:t>
            </a:r>
            <a:r>
              <a:rPr lang="ru-RU" dirty="0" smtClean="0">
                <a:solidFill>
                  <a:srgbClr val="FFFFFF"/>
                </a:solidFill>
              </a:rPr>
              <a:t> за </a:t>
            </a:r>
            <a:r>
              <a:rPr lang="ru-RU" dirty="0" err="1" smtClean="0">
                <a:solidFill>
                  <a:srgbClr val="FFFFFF"/>
                </a:solidFill>
              </a:rPr>
              <a:t>допомогою</a:t>
            </a:r>
            <a:r>
              <a:rPr lang="ru-RU" dirty="0" smtClean="0">
                <a:solidFill>
                  <a:srgbClr val="FFFFFF"/>
                </a:solidFill>
              </a:rPr>
              <a:t> </a:t>
            </a:r>
            <a:r>
              <a:rPr lang="ru-RU" dirty="0" err="1" smtClean="0">
                <a:solidFill>
                  <a:srgbClr val="FFFFFF"/>
                </a:solidFill>
              </a:rPr>
              <a:t>інтерфейсу</a:t>
            </a:r>
            <a:r>
              <a:rPr lang="ru-RU" dirty="0" smtClean="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3" name="Изображение 2" descr="iOS Simulator Screen Shot 10 июня 2015 г., 22.21.0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2666114" cy="47323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26363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азван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uk-UA" dirty="0" smtClean="0">
                <a:solidFill>
                  <a:srgbClr val="FFFFFF"/>
                </a:solidFill>
              </a:rPr>
              <a:t>Функція </a:t>
            </a:r>
            <a:r>
              <a:rPr lang="en-US" dirty="0" smtClean="0">
                <a:solidFill>
                  <a:srgbClr val="FFFFFF"/>
                </a:solidFill>
              </a:rPr>
              <a:t>: </a:t>
            </a:r>
            <a:r>
              <a:rPr lang="uk-UA" dirty="0" smtClean="0">
                <a:solidFill>
                  <a:srgbClr val="FFFFFF"/>
                </a:solidFill>
              </a:rPr>
              <a:t>Створення власної події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11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4947313" cy="4525963"/>
          </a:xfrm>
        </p:spPr>
        <p:txBody>
          <a:bodyPr>
            <a:normAutofit/>
          </a:bodyPr>
          <a:lstStyle/>
          <a:p>
            <a:r>
              <a:rPr lang="ru-RU" dirty="0" err="1" smtClean="0">
                <a:solidFill>
                  <a:srgbClr val="FFFFFF"/>
                </a:solidFill>
              </a:rPr>
              <a:t>Можливість</a:t>
            </a:r>
            <a:r>
              <a:rPr lang="ru-RU" dirty="0" smtClean="0">
                <a:solidFill>
                  <a:srgbClr val="FFFFFF"/>
                </a:solidFill>
              </a:rPr>
              <a:t> </a:t>
            </a:r>
            <a:r>
              <a:rPr lang="ru-RU" dirty="0" err="1" smtClean="0">
                <a:solidFill>
                  <a:srgbClr val="FFFFFF"/>
                </a:solidFill>
              </a:rPr>
              <a:t>створення</a:t>
            </a:r>
            <a:r>
              <a:rPr lang="ru-RU" dirty="0" smtClean="0">
                <a:solidFill>
                  <a:srgbClr val="FFFFFF"/>
                </a:solidFill>
              </a:rPr>
              <a:t> </a:t>
            </a:r>
            <a:r>
              <a:rPr lang="ru-RU" dirty="0" err="1" smtClean="0">
                <a:solidFill>
                  <a:srgbClr val="FFFFFF"/>
                </a:solidFill>
              </a:rPr>
              <a:t>нових</a:t>
            </a:r>
            <a:r>
              <a:rPr lang="ru-RU" dirty="0" smtClean="0">
                <a:solidFill>
                  <a:srgbClr val="FFFFFF"/>
                </a:solidFill>
              </a:rPr>
              <a:t> </a:t>
            </a:r>
            <a:r>
              <a:rPr lang="ru-RU" dirty="0" err="1" smtClean="0">
                <a:solidFill>
                  <a:srgbClr val="FFFFFF"/>
                </a:solidFill>
              </a:rPr>
              <a:t>подій</a:t>
            </a:r>
            <a:r>
              <a:rPr lang="ru-RU" dirty="0" smtClean="0">
                <a:solidFill>
                  <a:srgbClr val="FFFFFF"/>
                </a:solidFill>
              </a:rPr>
              <a:t>, </a:t>
            </a:r>
            <a:r>
              <a:rPr lang="ru-RU" dirty="0" err="1" smtClean="0">
                <a:solidFill>
                  <a:srgbClr val="FFFFFF"/>
                </a:solidFill>
              </a:rPr>
              <a:t>наприклад</a:t>
            </a:r>
            <a:r>
              <a:rPr lang="ru-RU" dirty="0" smtClean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“</a:t>
            </a:r>
            <a:endParaRPr lang="ru-RU" dirty="0" smtClean="0">
              <a:solidFill>
                <a:srgbClr val="FFFFFF"/>
              </a:solidFill>
            </a:endParaRPr>
          </a:p>
          <a:p>
            <a:endParaRPr lang="uk-UA" dirty="0">
              <a:solidFill>
                <a:srgbClr val="FFFFFF"/>
              </a:solidFill>
            </a:endParaRPr>
          </a:p>
          <a:p>
            <a:r>
              <a:rPr lang="uk-UA" dirty="0" smtClean="0">
                <a:solidFill>
                  <a:srgbClr val="FFFFFF"/>
                </a:solidFill>
              </a:rPr>
              <a:t>Створення події можливе у двох режимах, приватному та публічному</a:t>
            </a:r>
            <a:endParaRPr lang="ru-RU" dirty="0" smtClean="0">
              <a:solidFill>
                <a:srgbClr val="FFFFFF"/>
              </a:solidFill>
            </a:endParaRPr>
          </a:p>
        </p:txBody>
      </p:sp>
      <p:pic>
        <p:nvPicPr>
          <p:cNvPr id="12" name="Изображение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48770" y="1266163"/>
            <a:ext cx="2738028" cy="486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40741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rgbClr val="FFFFFF"/>
                </a:solidFill>
              </a:rPr>
              <a:t>Функція </a:t>
            </a:r>
            <a:r>
              <a:rPr lang="en-US" dirty="0" smtClean="0">
                <a:solidFill>
                  <a:srgbClr val="FFFFFF"/>
                </a:solidFill>
              </a:rPr>
              <a:t>: </a:t>
            </a:r>
            <a:r>
              <a:rPr lang="ru-RU" dirty="0" err="1" smtClean="0">
                <a:solidFill>
                  <a:srgbClr val="FFFFFF"/>
                </a:solidFill>
              </a:rPr>
              <a:t>Налаштування</a:t>
            </a:r>
            <a:r>
              <a:rPr lang="ru-RU" dirty="0" smtClean="0">
                <a:solidFill>
                  <a:srgbClr val="FFFFFF"/>
                </a:solidFill>
              </a:rPr>
              <a:t> </a:t>
            </a:r>
            <a:r>
              <a:rPr lang="ru-RU" dirty="0" err="1" smtClean="0">
                <a:solidFill>
                  <a:srgbClr val="FFFFFF"/>
                </a:solidFill>
              </a:rPr>
              <a:t>додатку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57200" y="1417638"/>
            <a:ext cx="5323528" cy="5231340"/>
          </a:xfrm>
        </p:spPr>
        <p:txBody>
          <a:bodyPr/>
          <a:lstStyle/>
          <a:p>
            <a:r>
              <a:rPr lang="ru-RU" dirty="0" err="1" smtClean="0">
                <a:solidFill>
                  <a:srgbClr val="FFFFFF"/>
                </a:solidFill>
              </a:rPr>
              <a:t>Налаштування</a:t>
            </a:r>
            <a:r>
              <a:rPr lang="ru-RU" dirty="0" smtClean="0">
                <a:solidFill>
                  <a:srgbClr val="FFFFFF"/>
                </a:solidFill>
              </a:rPr>
              <a:t> </a:t>
            </a:r>
            <a:r>
              <a:rPr lang="ru-RU" dirty="0" err="1" smtClean="0">
                <a:solidFill>
                  <a:srgbClr val="FFFFFF"/>
                </a:solidFill>
              </a:rPr>
              <a:t>надають</a:t>
            </a:r>
            <a:r>
              <a:rPr lang="ru-RU" dirty="0" smtClean="0">
                <a:solidFill>
                  <a:srgbClr val="FFFFFF"/>
                </a:solidFill>
              </a:rPr>
              <a:t> </a:t>
            </a:r>
            <a:r>
              <a:rPr lang="ru-RU" dirty="0" err="1" smtClean="0">
                <a:solidFill>
                  <a:srgbClr val="FFFFFF"/>
                </a:solidFill>
              </a:rPr>
              <a:t>користувачу</a:t>
            </a:r>
            <a:r>
              <a:rPr lang="ru-RU" dirty="0" smtClean="0">
                <a:solidFill>
                  <a:srgbClr val="FFFFFF"/>
                </a:solidFill>
              </a:rPr>
              <a:t> </a:t>
            </a:r>
            <a:r>
              <a:rPr lang="ru-RU" dirty="0" err="1" smtClean="0">
                <a:solidFill>
                  <a:srgbClr val="FFFFFF"/>
                </a:solidFill>
              </a:rPr>
              <a:t>можливість</a:t>
            </a:r>
            <a:r>
              <a:rPr lang="ru-RU" dirty="0" smtClean="0">
                <a:solidFill>
                  <a:srgbClr val="FFFFFF"/>
                </a:solidFill>
              </a:rPr>
              <a:t> </a:t>
            </a:r>
            <a:r>
              <a:rPr lang="ru-RU" dirty="0" err="1" smtClean="0">
                <a:solidFill>
                  <a:srgbClr val="FFFFFF"/>
                </a:solidFill>
              </a:rPr>
              <a:t>змінити</a:t>
            </a:r>
            <a:r>
              <a:rPr lang="ru-RU" dirty="0" smtClean="0">
                <a:solidFill>
                  <a:srgbClr val="FFFFFF"/>
                </a:solidFill>
              </a:rPr>
              <a:t> </a:t>
            </a:r>
            <a:r>
              <a:rPr lang="ru-RU" dirty="0" err="1" smtClean="0">
                <a:solidFill>
                  <a:srgbClr val="FFFFFF"/>
                </a:solidFill>
              </a:rPr>
              <a:t>додаток</a:t>
            </a:r>
            <a:r>
              <a:rPr lang="ru-RU" dirty="0" smtClean="0">
                <a:solidFill>
                  <a:srgbClr val="FFFFFF"/>
                </a:solidFill>
              </a:rPr>
              <a:t> </a:t>
            </a:r>
            <a:r>
              <a:rPr lang="ru-RU" dirty="0" err="1" smtClean="0">
                <a:solidFill>
                  <a:srgbClr val="FFFFFF"/>
                </a:solidFill>
              </a:rPr>
              <a:t>під</a:t>
            </a:r>
            <a:r>
              <a:rPr lang="ru-RU" dirty="0" smtClean="0">
                <a:solidFill>
                  <a:srgbClr val="FFFFFF"/>
                </a:solidFill>
              </a:rPr>
              <a:t> </a:t>
            </a:r>
            <a:r>
              <a:rPr lang="ru-RU" dirty="0" err="1" smtClean="0">
                <a:solidFill>
                  <a:srgbClr val="FFFFFF"/>
                </a:solidFill>
              </a:rPr>
              <a:t>власні</a:t>
            </a:r>
            <a:r>
              <a:rPr lang="ru-RU" dirty="0" smtClean="0">
                <a:solidFill>
                  <a:srgbClr val="FFFFFF"/>
                </a:solidFill>
              </a:rPr>
              <a:t> </a:t>
            </a:r>
            <a:r>
              <a:rPr lang="ru-RU" dirty="0" err="1" smtClean="0">
                <a:solidFill>
                  <a:srgbClr val="FFFFFF"/>
                </a:solidFill>
              </a:rPr>
              <a:t>примхи</a:t>
            </a:r>
            <a:r>
              <a:rPr lang="ru-RU" dirty="0" smtClean="0">
                <a:solidFill>
                  <a:srgbClr val="FFFFFF"/>
                </a:solidFill>
              </a:rPr>
              <a:t>:</a:t>
            </a:r>
            <a:endParaRPr lang="ru-RU" dirty="0">
              <a:solidFill>
                <a:srgbClr val="FFFFFF"/>
              </a:solidFill>
            </a:endParaRPr>
          </a:p>
          <a:p>
            <a:pPr lvl="1"/>
            <a:r>
              <a:rPr lang="ru-RU" dirty="0" err="1" smtClean="0">
                <a:solidFill>
                  <a:srgbClr val="FFFFFF"/>
                </a:solidFill>
              </a:rPr>
              <a:t>Зміна</a:t>
            </a:r>
            <a:r>
              <a:rPr lang="ru-RU" dirty="0" smtClean="0">
                <a:solidFill>
                  <a:srgbClr val="FFFFFF"/>
                </a:solidFill>
              </a:rPr>
              <a:t> </a:t>
            </a:r>
            <a:r>
              <a:rPr lang="ru-RU" dirty="0" err="1" smtClean="0">
                <a:solidFill>
                  <a:srgbClr val="FFFFFF"/>
                </a:solidFill>
              </a:rPr>
              <a:t>мови</a:t>
            </a:r>
            <a:r>
              <a:rPr lang="ru-RU" dirty="0" smtClean="0">
                <a:solidFill>
                  <a:srgbClr val="FFFFFF"/>
                </a:solidFill>
              </a:rPr>
              <a:t> </a:t>
            </a:r>
            <a:r>
              <a:rPr lang="ru-RU" dirty="0" err="1" smtClean="0">
                <a:solidFill>
                  <a:srgbClr val="FFFFFF"/>
                </a:solidFill>
              </a:rPr>
              <a:t>додатку</a:t>
            </a:r>
            <a:endParaRPr lang="ru-RU" dirty="0">
              <a:solidFill>
                <a:srgbClr val="FFFFFF"/>
              </a:solidFill>
            </a:endParaRPr>
          </a:p>
          <a:p>
            <a:pPr lvl="1"/>
            <a:r>
              <a:rPr lang="uk-UA" dirty="0" smtClean="0">
                <a:solidFill>
                  <a:srgbClr val="FFFFFF"/>
                </a:solidFill>
              </a:rPr>
              <a:t>Очищення кешу</a:t>
            </a:r>
            <a:endParaRPr lang="ru-RU" dirty="0">
              <a:solidFill>
                <a:srgbClr val="FFFFFF"/>
              </a:solidFill>
            </a:endParaRPr>
          </a:p>
          <a:p>
            <a:pPr lvl="1"/>
            <a:r>
              <a:rPr lang="uk-UA" dirty="0" smtClean="0">
                <a:solidFill>
                  <a:srgbClr val="FFFFFF"/>
                </a:solidFill>
              </a:rPr>
              <a:t>Зміна кольору</a:t>
            </a:r>
          </a:p>
          <a:p>
            <a:pPr lvl="1"/>
            <a:r>
              <a:rPr lang="uk-UA" dirty="0" smtClean="0">
                <a:solidFill>
                  <a:srgbClr val="FFFFFF"/>
                </a:solidFill>
              </a:rPr>
              <a:t>Збереження змін</a:t>
            </a:r>
            <a:endParaRPr lang="ru-RU" dirty="0">
              <a:solidFill>
                <a:srgbClr val="FFFFFF"/>
              </a:solidFill>
            </a:endParaRPr>
          </a:p>
        </p:txBody>
      </p:sp>
      <p:pic>
        <p:nvPicPr>
          <p:cNvPr id="7" name="Изображение 42" descr="Macintosh HD:Users:1:Desktop:iOS Simulator Screen Shot 10 июня 2015 г., 22.21.2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858" y="1229597"/>
            <a:ext cx="2739941" cy="486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44510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chemeClr val="bg1">
                    <a:lumMod val="95000"/>
                  </a:schemeClr>
                </a:solidFill>
              </a:rPr>
              <a:t>Функція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uk-UA" dirty="0" smtClean="0">
                <a:solidFill>
                  <a:schemeClr val="bg1">
                    <a:lumMod val="95000"/>
                  </a:schemeClr>
                </a:solidFill>
              </a:rPr>
              <a:t>кешування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Название 1"/>
          <p:cNvSpPr txBox="1">
            <a:spLocks/>
          </p:cNvSpPr>
          <p:nvPr/>
        </p:nvSpPr>
        <p:spPr>
          <a:xfrm>
            <a:off x="457200" y="1417639"/>
            <a:ext cx="8229600" cy="5001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Содержимое 4"/>
          <p:cNvSpPr>
            <a:spLocks noGrp="1"/>
          </p:cNvSpPr>
          <p:nvPr>
            <p:ph idx="1"/>
          </p:nvPr>
        </p:nvSpPr>
        <p:spPr>
          <a:xfrm>
            <a:off x="0" y="1417639"/>
            <a:ext cx="9144000" cy="523134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 err="1">
                <a:solidFill>
                  <a:srgbClr val="FFFFFF"/>
                </a:solidFill>
              </a:rPr>
              <a:t>Зберегти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дані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якнайскоріше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і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так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часто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як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це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буде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потрібно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але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не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занадно</a:t>
            </a:r>
            <a:r>
              <a:rPr lang="en-US" dirty="0">
                <a:solidFill>
                  <a:srgbClr val="FFFFFF"/>
                </a:solidFill>
              </a:rPr>
              <a:t>. </a:t>
            </a:r>
            <a:endParaRPr lang="uk-UA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uk-UA" sz="2000" dirty="0" smtClean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2000" dirty="0" err="1">
                <a:solidFill>
                  <a:srgbClr val="AA0D91"/>
                </a:solidFill>
                <a:latin typeface="Menlo-Regular"/>
              </a:rPr>
              <a:t>func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enlo-Regular"/>
              </a:rPr>
              <a:t>applicationWillEnterForeground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(application: </a:t>
            </a:r>
            <a:r>
              <a:rPr lang="uk-UA" sz="2000" dirty="0" smtClean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2000" dirty="0" err="1" smtClean="0">
                <a:solidFill>
                  <a:srgbClr val="5C2699"/>
                </a:solidFill>
                <a:latin typeface="Menlo-Regular"/>
              </a:rPr>
              <a:t>UIApplication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sz="2000" dirty="0" smtClean="0">
                <a:solidFill>
                  <a:srgbClr val="000000"/>
                </a:solidFill>
                <a:latin typeface="Menlo-Regular"/>
              </a:rPr>
              <a:t>{</a:t>
            </a:r>
            <a:endParaRPr lang="uk-UA" sz="20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uk-UA" sz="20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  <a:latin typeface="Menlo-Regular"/>
              </a:rPr>
              <a:t>CoreDataManager.SharedManager</a:t>
            </a:r>
            <a:r>
              <a:rPr lang="en-US" sz="2000" dirty="0" smtClean="0">
                <a:solidFill>
                  <a:srgbClr val="000000"/>
                </a:solidFill>
                <a:latin typeface="Menlo-Regular"/>
              </a:rPr>
              <a:t>().</a:t>
            </a:r>
            <a:r>
              <a:rPr lang="en-US" sz="2000" dirty="0" err="1" smtClean="0">
                <a:solidFill>
                  <a:srgbClr val="000000"/>
                </a:solidFill>
                <a:latin typeface="Menlo-Regular"/>
              </a:rPr>
              <a:t>saveDataToContext</a:t>
            </a:r>
            <a:r>
              <a:rPr lang="en-US" sz="2000" dirty="0" smtClean="0">
                <a:solidFill>
                  <a:srgbClr val="000000"/>
                </a:solidFill>
                <a:latin typeface="Menlo-Regular"/>
              </a:rPr>
              <a:t>()</a:t>
            </a:r>
            <a:endParaRPr lang="uk-UA" sz="20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uk-UA" sz="2000" dirty="0" smtClean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Menlo-Regular"/>
              </a:rPr>
              <a:t>}</a:t>
            </a:r>
            <a:endParaRPr lang="uk-UA" dirty="0">
              <a:solidFill>
                <a:srgbClr val="FFFFFF"/>
              </a:solidFill>
            </a:endParaRPr>
          </a:p>
          <a:p>
            <a:pPr lvl="0"/>
            <a:r>
              <a:rPr lang="en-US" dirty="0" err="1" smtClean="0">
                <a:solidFill>
                  <a:srgbClr val="FFFFFF"/>
                </a:solidFill>
              </a:rPr>
              <a:t>Зберегти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поточний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стан</a:t>
            </a:r>
            <a:r>
              <a:rPr lang="en-US" dirty="0">
                <a:solidFill>
                  <a:srgbClr val="FFFFFF"/>
                </a:solidFill>
              </a:rPr>
              <a:t>. </a:t>
            </a:r>
            <a:r>
              <a:rPr lang="en-US" dirty="0" err="1">
                <a:solidFill>
                  <a:srgbClr val="FFFFFF"/>
                </a:solidFill>
              </a:rPr>
              <a:t>Таким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чином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люди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не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втрачають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контекст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коли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вони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повер</a:t>
            </a:r>
            <a:r>
              <a:rPr lang="uk-UA" dirty="0">
                <a:solidFill>
                  <a:srgbClr val="FFFFFF"/>
                </a:solidFill>
              </a:rPr>
              <a:t>таються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до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нашого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додатку</a:t>
            </a:r>
            <a:r>
              <a:rPr lang="en-US" dirty="0">
                <a:solidFill>
                  <a:srgbClr val="FFFFFF"/>
                </a:solidFill>
              </a:rPr>
              <a:t>. </a:t>
            </a:r>
          </a:p>
          <a:p>
            <a:pPr marL="0" lvl="0" indent="0">
              <a:buNone/>
            </a:pPr>
            <a:r>
              <a:rPr lang="en-US" sz="2200" dirty="0" smtClean="0">
                <a:solidFill>
                  <a:srgbClr val="000000"/>
                </a:solidFill>
                <a:latin typeface="Menlo-Regular"/>
              </a:rPr>
              <a:t> 	</a:t>
            </a:r>
            <a:r>
              <a:rPr lang="en-US" sz="2200" dirty="0" err="1" smtClean="0">
                <a:solidFill>
                  <a:srgbClr val="AA0D91"/>
                </a:solidFill>
                <a:latin typeface="Menlo-Regular"/>
              </a:rPr>
              <a:t>func</a:t>
            </a:r>
            <a:r>
              <a:rPr lang="en-US" sz="22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Menlo-Regular"/>
              </a:rPr>
              <a:t>applicationWillResignActive</a:t>
            </a:r>
            <a:r>
              <a:rPr lang="en-US" sz="2200" dirty="0">
                <a:solidFill>
                  <a:srgbClr val="000000"/>
                </a:solidFill>
                <a:latin typeface="Menlo-Regular"/>
              </a:rPr>
              <a:t>(application: </a:t>
            </a:r>
            <a:r>
              <a:rPr lang="en-US" sz="2200" dirty="0" smtClean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2200" dirty="0" err="1" smtClean="0">
                <a:solidFill>
                  <a:srgbClr val="5C2699"/>
                </a:solidFill>
                <a:latin typeface="Menlo-Regular"/>
              </a:rPr>
              <a:t>UIApplication</a:t>
            </a:r>
            <a:r>
              <a:rPr lang="en-US" sz="2200" dirty="0" smtClean="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pPr marL="0" lvl="0" indent="0">
              <a:buNone/>
            </a:pPr>
            <a:r>
              <a:rPr lang="uk-UA" sz="2200" dirty="0" smtClean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2200" dirty="0" err="1" smtClean="0">
                <a:solidFill>
                  <a:srgbClr val="000000"/>
                </a:solidFill>
                <a:latin typeface="Menlo-Regular"/>
              </a:rPr>
              <a:t>UIApplication.SharedApplication</a:t>
            </a:r>
            <a:r>
              <a:rPr lang="en-US" sz="2200" dirty="0" smtClean="0">
                <a:solidFill>
                  <a:srgbClr val="000000"/>
                </a:solidFill>
                <a:latin typeface="Menlo-Regular"/>
              </a:rPr>
              <a:t>().</a:t>
            </a:r>
            <a:r>
              <a:rPr lang="en-US" sz="2200" dirty="0" err="1" smtClean="0">
                <a:solidFill>
                  <a:srgbClr val="000000"/>
                </a:solidFill>
                <a:latin typeface="Menlo-Regular"/>
              </a:rPr>
              <a:t>resignToState</a:t>
            </a:r>
            <a:r>
              <a:rPr lang="en-US" sz="2200" dirty="0" smtClean="0">
                <a:solidFill>
                  <a:srgbClr val="000000"/>
                </a:solidFill>
                <a:latin typeface="Menlo-Regular"/>
              </a:rPr>
              <a:t>(state: </a:t>
            </a:r>
            <a:r>
              <a:rPr lang="uk-UA" sz="2200" dirty="0" smtClean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2200" dirty="0" err="1" smtClean="0">
                <a:solidFill>
                  <a:srgbClr val="000000"/>
                </a:solidFill>
                <a:latin typeface="Menlo-Regular"/>
              </a:rPr>
              <a:t>CoreDataManager.SharedManager</a:t>
            </a:r>
            <a:r>
              <a:rPr lang="en-US" sz="2200" dirty="0" smtClean="0">
                <a:solidFill>
                  <a:srgbClr val="000000"/>
                </a:solidFill>
                <a:latin typeface="Menlo-Regular"/>
              </a:rPr>
              <a:t>().</a:t>
            </a:r>
            <a:r>
              <a:rPr lang="en-US" sz="2200" dirty="0" err="1" smtClean="0">
                <a:solidFill>
                  <a:srgbClr val="000000"/>
                </a:solidFill>
                <a:latin typeface="Menlo-Regular"/>
              </a:rPr>
              <a:t>previousState</a:t>
            </a:r>
            <a:r>
              <a:rPr lang="en-US" sz="2200" dirty="0" smtClean="0">
                <a:solidFill>
                  <a:srgbClr val="000000"/>
                </a:solidFill>
                <a:latin typeface="Menlo-Regular"/>
              </a:rPr>
              <a:t>)</a:t>
            </a:r>
            <a:endParaRPr lang="en-US" sz="22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2200" dirty="0">
                <a:solidFill>
                  <a:srgbClr val="000000"/>
                </a:solidFill>
                <a:latin typeface="Menlo-Regular"/>
              </a:rPr>
              <a:t>}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4051440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40623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err="1" smtClean="0">
                <a:solidFill>
                  <a:srgbClr val="FFFFFF"/>
                </a:solidFill>
              </a:rPr>
              <a:t>Розробка</a:t>
            </a:r>
            <a:r>
              <a:rPr lang="ru-RU" dirty="0" smtClean="0">
                <a:solidFill>
                  <a:srgbClr val="FFFFFF"/>
                </a:solidFill>
              </a:rPr>
              <a:t> </a:t>
            </a:r>
            <a:r>
              <a:rPr lang="ru-RU" dirty="0" err="1" smtClean="0">
                <a:solidFill>
                  <a:srgbClr val="FFFFFF"/>
                </a:solidFill>
              </a:rPr>
              <a:t>модифікованої</a:t>
            </a:r>
            <a:r>
              <a:rPr lang="ru-RU" dirty="0" smtClean="0">
                <a:solidFill>
                  <a:srgbClr val="FFFFFF"/>
                </a:solidFill>
              </a:rPr>
              <a:t> </a:t>
            </a:r>
            <a:r>
              <a:rPr lang="ru-RU" dirty="0" err="1" smtClean="0">
                <a:solidFill>
                  <a:srgbClr val="FFFFFF"/>
                </a:solidFill>
              </a:rPr>
              <a:t>архітектури</a:t>
            </a:r>
            <a:r>
              <a:rPr lang="ru-RU" dirty="0" smtClean="0">
                <a:solidFill>
                  <a:srgbClr val="FFFFFF"/>
                </a:solidFill>
              </a:rPr>
              <a:t> </a:t>
            </a:r>
            <a:r>
              <a:rPr lang="ru-RU" dirty="0" err="1" smtClean="0">
                <a:solidFill>
                  <a:srgbClr val="FFFFFF"/>
                </a:solidFill>
              </a:rPr>
              <a:t>серверної</a:t>
            </a:r>
            <a:r>
              <a:rPr lang="ru-RU" dirty="0" smtClean="0">
                <a:solidFill>
                  <a:srgbClr val="FFFFFF"/>
                </a:solidFill>
              </a:rPr>
              <a:t> </a:t>
            </a:r>
            <a:r>
              <a:rPr lang="ru-RU" dirty="0" err="1" smtClean="0">
                <a:solidFill>
                  <a:srgbClr val="FFFFFF"/>
                </a:solidFill>
              </a:rPr>
              <a:t>частини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286000" y="3700897"/>
            <a:ext cx="4572000" cy="58477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uk-UA" sz="3200" u="sng" dirty="0" smtClean="0">
                <a:solidFill>
                  <a:srgbClr val="FFFFFF"/>
                </a:solidFill>
              </a:rPr>
              <a:t>Форманюк О</a:t>
            </a:r>
            <a:r>
              <a:rPr lang="en-US" sz="3200" u="sng" dirty="0" smtClean="0">
                <a:solidFill>
                  <a:srgbClr val="FFFFFF"/>
                </a:solidFill>
              </a:rPr>
              <a:t>.</a:t>
            </a:r>
            <a:r>
              <a:rPr lang="uk-UA" sz="3200" u="sng" dirty="0" smtClean="0">
                <a:solidFill>
                  <a:srgbClr val="FFFFFF"/>
                </a:solidFill>
              </a:rPr>
              <a:t>В</a:t>
            </a:r>
            <a:r>
              <a:rPr lang="en-US" sz="3200" u="sng" dirty="0" smtClean="0">
                <a:solidFill>
                  <a:srgbClr val="FFFFFF"/>
                </a:solidFill>
              </a:rPr>
              <a:t>.</a:t>
            </a:r>
            <a:endParaRPr lang="ru-RU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897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>
                <a:solidFill>
                  <a:srgbClr val="FFFFFF"/>
                </a:solidFill>
              </a:rPr>
              <a:t>Висновки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 lnSpcReduction="20000"/>
          </a:bodyPr>
          <a:lstStyle/>
          <a:p>
            <a:r>
              <a:rPr lang="ru-RU" dirty="0" err="1" smtClean="0">
                <a:solidFill>
                  <a:srgbClr val="FFFFFF"/>
                </a:solidFill>
              </a:rPr>
              <a:t>Сформульовано</a:t>
            </a:r>
            <a:r>
              <a:rPr lang="ru-RU" dirty="0">
                <a:solidFill>
                  <a:srgbClr val="FFFFFF"/>
                </a:solidFill>
              </a:rPr>
              <a:t> </a:t>
            </a:r>
            <a:r>
              <a:rPr lang="ru-RU" dirty="0" smtClean="0">
                <a:solidFill>
                  <a:srgbClr val="FFFFFF"/>
                </a:solidFill>
              </a:rPr>
              <a:t>та </a:t>
            </a:r>
            <a:r>
              <a:rPr lang="ru-RU" dirty="0" err="1" smtClean="0">
                <a:solidFill>
                  <a:srgbClr val="FFFFFF"/>
                </a:solidFill>
              </a:rPr>
              <a:t>частково</a:t>
            </a:r>
            <a:r>
              <a:rPr lang="ru-RU" dirty="0" smtClean="0">
                <a:solidFill>
                  <a:srgbClr val="FFFFFF"/>
                </a:solidFill>
              </a:rPr>
              <a:t> </a:t>
            </a:r>
            <a:r>
              <a:rPr lang="ru-RU" dirty="0" err="1" smtClean="0">
                <a:solidFill>
                  <a:srgbClr val="FFFFFF"/>
                </a:solidFill>
              </a:rPr>
              <a:t>реалізовано</a:t>
            </a:r>
            <a:r>
              <a:rPr lang="ru-RU" dirty="0" smtClean="0">
                <a:solidFill>
                  <a:srgbClr val="FFFFFF"/>
                </a:solidFill>
              </a:rPr>
              <a:t> </a:t>
            </a:r>
            <a:r>
              <a:rPr lang="ru-RU" dirty="0" err="1" smtClean="0">
                <a:solidFill>
                  <a:srgbClr val="FFFFFF"/>
                </a:solidFill>
              </a:rPr>
              <a:t>основні</a:t>
            </a:r>
            <a:r>
              <a:rPr lang="ru-RU" dirty="0" smtClean="0">
                <a:solidFill>
                  <a:srgbClr val="FFFFFF"/>
                </a:solidFill>
              </a:rPr>
              <a:t> </a:t>
            </a:r>
            <a:r>
              <a:rPr lang="ru-RU" dirty="0" err="1">
                <a:solidFill>
                  <a:srgbClr val="FFFFFF"/>
                </a:solidFill>
              </a:rPr>
              <a:t>функції</a:t>
            </a:r>
            <a:r>
              <a:rPr lang="ru-RU" dirty="0">
                <a:solidFill>
                  <a:srgbClr val="FFFFFF"/>
                </a:solidFill>
              </a:rPr>
              <a:t> </a:t>
            </a:r>
            <a:r>
              <a:rPr lang="ru-RU" dirty="0" err="1">
                <a:solidFill>
                  <a:srgbClr val="FFFFFF"/>
                </a:solidFill>
              </a:rPr>
              <a:t>підсистеми</a:t>
            </a:r>
            <a:r>
              <a:rPr lang="ru-RU" dirty="0">
                <a:solidFill>
                  <a:srgbClr val="FFFFFF"/>
                </a:solidFill>
              </a:rPr>
              <a:t> </a:t>
            </a:r>
            <a:r>
              <a:rPr lang="ru-RU" dirty="0" smtClean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“</a:t>
            </a:r>
            <a:r>
              <a:rPr lang="uk-UA" dirty="0" smtClean="0">
                <a:solidFill>
                  <a:srgbClr val="FFFFFF"/>
                </a:solidFill>
              </a:rPr>
              <a:t>Розклад</a:t>
            </a:r>
            <a:r>
              <a:rPr lang="en-US" dirty="0" smtClean="0">
                <a:solidFill>
                  <a:srgbClr val="FFFFFF"/>
                </a:solidFill>
              </a:rPr>
              <a:t>”</a:t>
            </a:r>
            <a:endParaRPr lang="uk-UA" dirty="0" smtClean="0">
              <a:solidFill>
                <a:srgbClr val="FFFFFF"/>
              </a:solidFill>
            </a:endParaRPr>
          </a:p>
          <a:p>
            <a:r>
              <a:rPr lang="uk-UA" dirty="0" smtClean="0">
                <a:solidFill>
                  <a:srgbClr val="FFFFFF"/>
                </a:solidFill>
              </a:rPr>
              <a:t>Реалізовано </a:t>
            </a:r>
            <a:r>
              <a:rPr lang="en-US" dirty="0" smtClean="0">
                <a:solidFill>
                  <a:srgbClr val="FFFFFF"/>
                </a:solidFill>
              </a:rPr>
              <a:t>API </a:t>
            </a:r>
            <a:r>
              <a:rPr lang="uk-UA" dirty="0" smtClean="0">
                <a:solidFill>
                  <a:srgbClr val="FFFFFF"/>
                </a:solidFill>
              </a:rPr>
              <a:t>функції через які здійснюється обмін данних додатку з сервером на базі модифікованої архітектури</a:t>
            </a:r>
          </a:p>
          <a:p>
            <a:r>
              <a:rPr lang="uk-UA" dirty="0" smtClean="0">
                <a:solidFill>
                  <a:srgbClr val="FFFFFF"/>
                </a:solidFill>
              </a:rPr>
              <a:t>Розроблено мобільні додатки для платформ </a:t>
            </a:r>
            <a:r>
              <a:rPr lang="en-US" dirty="0" smtClean="0">
                <a:solidFill>
                  <a:srgbClr val="FFFFFF"/>
                </a:solidFill>
              </a:rPr>
              <a:t>IOS / Android. </a:t>
            </a:r>
            <a:r>
              <a:rPr lang="uk-UA" dirty="0" smtClean="0">
                <a:solidFill>
                  <a:srgbClr val="FFFFFF"/>
                </a:solidFill>
              </a:rPr>
              <a:t>Основою для інтерфейсу яких було обрано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iOS</a:t>
            </a:r>
            <a:r>
              <a:rPr lang="uk-UA" dirty="0" smtClean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Humane Interface Guideline</a:t>
            </a:r>
          </a:p>
          <a:p>
            <a:r>
              <a:rPr lang="uk-UA" dirty="0" smtClean="0">
                <a:solidFill>
                  <a:srgbClr val="FFFFFF"/>
                </a:solidFill>
              </a:rPr>
              <a:t>Результати дипломниї роботи опубліковані у збірці результатів міжнародної	 молодіжної науково-практичної конференції</a:t>
            </a:r>
          </a:p>
          <a:p>
            <a:endParaRPr lang="uk-UA" dirty="0" smtClean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  <a:p>
            <a:endParaRPr lang="ru-R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0940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азвание 1"/>
          <p:cNvSpPr>
            <a:spLocks noGrp="1"/>
          </p:cNvSpPr>
          <p:nvPr>
            <p:ph type="title"/>
          </p:nvPr>
        </p:nvSpPr>
        <p:spPr>
          <a:xfrm>
            <a:off x="457200" y="2606819"/>
            <a:ext cx="8229600" cy="1143000"/>
          </a:xfrm>
        </p:spPr>
        <p:txBody>
          <a:bodyPr/>
          <a:lstStyle/>
          <a:p>
            <a:r>
              <a:rPr lang="uk-UA" dirty="0" smtClean="0">
                <a:solidFill>
                  <a:srgbClr val="FFFFFF"/>
                </a:solidFill>
              </a:rPr>
              <a:t>Дякуємо за увагу</a:t>
            </a:r>
            <a:endParaRPr lang="ru-R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563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299430"/>
            <a:ext cx="7772400" cy="928238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Існуюча архітектура системи «Електронний Кампус»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1227668"/>
            <a:ext cx="7960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ru-RU" dirty="0">
              <a:solidFill>
                <a:srgbClr val="FFFFFF"/>
              </a:solidFill>
            </a:endParaRPr>
          </a:p>
        </p:txBody>
      </p:sp>
      <p:pic>
        <p:nvPicPr>
          <p:cNvPr id="3" name="Picture 2" descr="D:\home\diploma\PZ\Images\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59" y="1597000"/>
            <a:ext cx="8579389" cy="4831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333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chemeClr val="bg1"/>
                </a:solidFill>
              </a:rPr>
              <a:t>Результати аналізу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8146"/>
          </a:xfrm>
        </p:spPr>
        <p:txBody>
          <a:bodyPr>
            <a:normAutofit/>
          </a:bodyPr>
          <a:lstStyle/>
          <a:p>
            <a:r>
              <a:rPr lang="uk-UA" dirty="0" smtClean="0">
                <a:solidFill>
                  <a:schemeClr val="bg1"/>
                </a:solidFill>
              </a:rPr>
              <a:t>Переваги:</a:t>
            </a:r>
          </a:p>
          <a:p>
            <a:pPr lvl="1"/>
            <a:r>
              <a:rPr lang="uk-UA" dirty="0" smtClean="0">
                <a:solidFill>
                  <a:schemeClr val="bg1"/>
                </a:solidFill>
              </a:rPr>
              <a:t>Простота огранізації</a:t>
            </a:r>
          </a:p>
          <a:p>
            <a:pPr lvl="1"/>
            <a:r>
              <a:rPr lang="uk-UA" dirty="0" smtClean="0">
                <a:solidFill>
                  <a:schemeClr val="bg1"/>
                </a:solidFill>
              </a:rPr>
              <a:t>Висока швидкодія</a:t>
            </a:r>
          </a:p>
          <a:p>
            <a:endParaRPr lang="uk-UA" dirty="0">
              <a:solidFill>
                <a:schemeClr val="bg1"/>
              </a:solidFill>
            </a:endParaRPr>
          </a:p>
          <a:p>
            <a:r>
              <a:rPr lang="uk-UA" dirty="0" smtClean="0">
                <a:solidFill>
                  <a:schemeClr val="bg1"/>
                </a:solidFill>
              </a:rPr>
              <a:t>Недоліки:</a:t>
            </a:r>
          </a:p>
          <a:p>
            <a:pPr lvl="1"/>
            <a:r>
              <a:rPr lang="uk-UA" dirty="0" smtClean="0">
                <a:solidFill>
                  <a:schemeClr val="bg1"/>
                </a:solidFill>
              </a:rPr>
              <a:t>Невпорядкованість</a:t>
            </a:r>
          </a:p>
          <a:p>
            <a:pPr lvl="1"/>
            <a:r>
              <a:rPr lang="uk-UA" dirty="0" smtClean="0">
                <a:solidFill>
                  <a:schemeClr val="bg1"/>
                </a:solidFill>
              </a:rPr>
              <a:t>Надмірність</a:t>
            </a:r>
          </a:p>
          <a:p>
            <a:pPr lvl="1"/>
            <a:r>
              <a:rPr lang="uk-UA" dirty="0" smtClean="0">
                <a:solidFill>
                  <a:schemeClr val="bg1"/>
                </a:solidFill>
              </a:rPr>
              <a:t>Велика кількість дублювання коду</a:t>
            </a:r>
          </a:p>
          <a:p>
            <a:pPr lvl="1"/>
            <a:r>
              <a:rPr lang="uk-UA" dirty="0" smtClean="0">
                <a:solidFill>
                  <a:schemeClr val="bg1"/>
                </a:solidFill>
              </a:rPr>
              <a:t>Віддається перевага методам, а не ресурсам</a:t>
            </a:r>
          </a:p>
        </p:txBody>
      </p:sp>
    </p:spTree>
    <p:extLst>
      <p:ext uri="{BB962C8B-B14F-4D97-AF65-F5344CB8AC3E}">
        <p14:creationId xmlns:p14="http://schemas.microsoft.com/office/powerpoint/2010/main" val="2245887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chemeClr val="bg1"/>
                </a:solidFill>
              </a:rPr>
              <a:t>Надмірність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21" y="1586138"/>
            <a:ext cx="7658741" cy="5152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9824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67" y="1542832"/>
            <a:ext cx="6191250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chemeClr val="bg1"/>
                </a:solidFill>
              </a:rPr>
              <a:t>Невпорядкованість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843" y="2824838"/>
            <a:ext cx="4920017" cy="3460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857" y="4598440"/>
            <a:ext cx="4819721" cy="2118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1345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chemeClr val="bg1"/>
                </a:solidFill>
              </a:rPr>
              <a:t>Результати аналізу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8146"/>
          </a:xfrm>
        </p:spPr>
        <p:txBody>
          <a:bodyPr>
            <a:normAutofit/>
          </a:bodyPr>
          <a:lstStyle/>
          <a:p>
            <a:r>
              <a:rPr lang="uk-UA" dirty="0" smtClean="0">
                <a:solidFill>
                  <a:schemeClr val="bg1"/>
                </a:solidFill>
              </a:rPr>
              <a:t>Переваги:</a:t>
            </a:r>
          </a:p>
          <a:p>
            <a:pPr lvl="1"/>
            <a:r>
              <a:rPr lang="uk-UA" dirty="0" smtClean="0">
                <a:solidFill>
                  <a:schemeClr val="bg1"/>
                </a:solidFill>
              </a:rPr>
              <a:t>Простота огранізації</a:t>
            </a:r>
          </a:p>
          <a:p>
            <a:pPr lvl="1"/>
            <a:r>
              <a:rPr lang="uk-UA" dirty="0" smtClean="0">
                <a:solidFill>
                  <a:schemeClr val="bg1"/>
                </a:solidFill>
              </a:rPr>
              <a:t>Висока швидкодія</a:t>
            </a:r>
          </a:p>
          <a:p>
            <a:endParaRPr lang="uk-UA" dirty="0">
              <a:solidFill>
                <a:schemeClr val="bg1"/>
              </a:solidFill>
            </a:endParaRPr>
          </a:p>
          <a:p>
            <a:r>
              <a:rPr lang="uk-UA" dirty="0" smtClean="0">
                <a:solidFill>
                  <a:schemeClr val="bg1"/>
                </a:solidFill>
              </a:rPr>
              <a:t>Недоліки:</a:t>
            </a:r>
          </a:p>
          <a:p>
            <a:pPr lvl="1"/>
            <a:r>
              <a:rPr lang="uk-UA" dirty="0" smtClean="0">
                <a:solidFill>
                  <a:schemeClr val="bg1"/>
                </a:solidFill>
              </a:rPr>
              <a:t>Невпорядкованість</a:t>
            </a:r>
          </a:p>
          <a:p>
            <a:pPr lvl="1"/>
            <a:r>
              <a:rPr lang="uk-UA" dirty="0" smtClean="0">
                <a:solidFill>
                  <a:schemeClr val="bg1"/>
                </a:solidFill>
              </a:rPr>
              <a:t>Надмірність</a:t>
            </a:r>
          </a:p>
          <a:p>
            <a:pPr lvl="1"/>
            <a:r>
              <a:rPr lang="uk-UA" dirty="0" smtClean="0">
                <a:solidFill>
                  <a:schemeClr val="bg1"/>
                </a:solidFill>
              </a:rPr>
              <a:t>Велика кількість дублювання коду</a:t>
            </a:r>
          </a:p>
          <a:p>
            <a:pPr lvl="1"/>
            <a:r>
              <a:rPr lang="uk-UA" dirty="0" smtClean="0">
                <a:solidFill>
                  <a:schemeClr val="bg1"/>
                </a:solidFill>
              </a:rPr>
              <a:t>Віддається перевага методам, а не ресурсам</a:t>
            </a:r>
          </a:p>
        </p:txBody>
      </p:sp>
    </p:spTree>
    <p:extLst>
      <p:ext uri="{BB962C8B-B14F-4D97-AF65-F5344CB8AC3E}">
        <p14:creationId xmlns:p14="http://schemas.microsoft.com/office/powerpoint/2010/main" val="2102966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chemeClr val="bg1"/>
                </a:solidFill>
              </a:rPr>
              <a:t>В роботі пропонується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>
                <a:solidFill>
                  <a:schemeClr val="bg1"/>
                </a:solidFill>
              </a:rPr>
              <a:t>Концентруватись на ресурсах, а не на методах маніпуляції ними</a:t>
            </a:r>
          </a:p>
          <a:p>
            <a:r>
              <a:rPr lang="uk-UA" dirty="0" smtClean="0">
                <a:solidFill>
                  <a:schemeClr val="bg1"/>
                </a:solidFill>
              </a:rPr>
              <a:t>Уніфікувати інтерфейс доступу до даних</a:t>
            </a:r>
          </a:p>
          <a:p>
            <a:r>
              <a:rPr lang="uk-UA" dirty="0" smtClean="0">
                <a:solidFill>
                  <a:schemeClr val="bg1"/>
                </a:solidFill>
              </a:rPr>
              <a:t>Впровадити механізм, який спростить повторне використання програмних компонентів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391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Діплом">
  <a:themeElements>
    <a:clrScheme name="Другое 1">
      <a:dk1>
        <a:sysClr val="windowText" lastClr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703</TotalTime>
  <Words>1335</Words>
  <Application>Microsoft Macintosh PowerPoint</Application>
  <PresentationFormat>Экран (4:3)</PresentationFormat>
  <Paragraphs>224</Paragraphs>
  <Slides>31</Slides>
  <Notes>22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2" baseType="lpstr">
      <vt:lpstr>Діплом</vt:lpstr>
      <vt:lpstr>Розробка інформаційного та програмного забезпечення підсистеми Електронного Кампусу "Розклад" з підтримкою мобільних платформ. </vt:lpstr>
      <vt:lpstr>Мета</vt:lpstr>
      <vt:lpstr>Розробка модифікованої архітектури серверної частини</vt:lpstr>
      <vt:lpstr>Існуюча архітектура системи «Електронний Кампус»</vt:lpstr>
      <vt:lpstr>Результати аналізу</vt:lpstr>
      <vt:lpstr>Надмірність</vt:lpstr>
      <vt:lpstr>Невпорядкованість</vt:lpstr>
      <vt:lpstr>Результати аналізу</vt:lpstr>
      <vt:lpstr>В роботі пропонується</vt:lpstr>
      <vt:lpstr>Модифікована архітектура системи «Електронний Кампус»</vt:lpstr>
      <vt:lpstr>Висновки</vt:lpstr>
      <vt:lpstr>Розробка мобільних додатків</vt:lpstr>
      <vt:lpstr>Аналіз існуючих прототипів</vt:lpstr>
      <vt:lpstr>Постановка задачі</vt:lpstr>
      <vt:lpstr>Розробка інформаційного забезпечення. Архітектура підсистеми </vt:lpstr>
      <vt:lpstr>Розробка інформаційного забезпечення. Структура локальної БД</vt:lpstr>
      <vt:lpstr>Патерн MVP</vt:lpstr>
      <vt:lpstr>Презентация PowerPoint</vt:lpstr>
      <vt:lpstr>Копії екранних форм</vt:lpstr>
      <vt:lpstr>Розробка додатку IOS</vt:lpstr>
      <vt:lpstr>Середовище розробки та мова програмування</vt:lpstr>
      <vt:lpstr>Проектування интерфейсу.  Функція : Авторизація</vt:lpstr>
      <vt:lpstr>Оповіщення користувача</vt:lpstr>
      <vt:lpstr>Функція : Перегляд персональних данних</vt:lpstr>
      <vt:lpstr>Функція : Перегляд розкладу</vt:lpstr>
      <vt:lpstr>Функція : Пошук розкладу за датою </vt:lpstr>
      <vt:lpstr>Функція : Створення власної події</vt:lpstr>
      <vt:lpstr>Функція : Налаштування додатку</vt:lpstr>
      <vt:lpstr>Функція : кешування</vt:lpstr>
      <vt:lpstr>Висновки</vt:lpstr>
      <vt:lpstr>Дякуємо за увагу</vt:lpstr>
    </vt:vector>
  </TitlesOfParts>
  <Company>Google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«Розробка програмного забеспечення для пошуку закладів відпочинку. iOS-клієнт»</dc:title>
  <dc:creator>Sergei Brin</dc:creator>
  <cp:lastModifiedBy>Павел Загорский</cp:lastModifiedBy>
  <cp:revision>60</cp:revision>
  <cp:lastPrinted>2015-06-07T14:39:56Z</cp:lastPrinted>
  <dcterms:created xsi:type="dcterms:W3CDTF">2015-06-07T13:35:05Z</dcterms:created>
  <dcterms:modified xsi:type="dcterms:W3CDTF">2015-06-22T07:34:01Z</dcterms:modified>
</cp:coreProperties>
</file>