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82" r:id="rId2"/>
    <p:sldId id="283" r:id="rId3"/>
    <p:sldId id="299" r:id="rId4"/>
    <p:sldId id="274" r:id="rId5"/>
    <p:sldId id="285" r:id="rId6"/>
    <p:sldId id="284" r:id="rId7"/>
    <p:sldId id="288" r:id="rId8"/>
    <p:sldId id="289" r:id="rId9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037"/>
    <a:srgbClr val="208843"/>
    <a:srgbClr val="F07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413" autoAdjust="0"/>
  </p:normalViewPr>
  <p:slideViewPr>
    <p:cSldViewPr snapToGrid="0" snapToObjects="1">
      <p:cViewPr varScale="1">
        <p:scale>
          <a:sx n="45" d="100"/>
          <a:sy n="45" d="100"/>
        </p:scale>
        <p:origin x="-20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63D4-AA9A-F047-97CC-234C6AEDE87B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021BA-C96B-6347-9AB1-216A18A816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Добрий</a:t>
            </a:r>
            <a:r>
              <a:rPr lang="uk-UA" baseline="0" dirty="0" smtClean="0"/>
              <a:t> день, шановна комісія</a:t>
            </a:r>
          </a:p>
          <a:p>
            <a:r>
              <a:rPr lang="uk-UA" baseline="0" dirty="0" smtClean="0"/>
              <a:t>Вашій увазі представляється наступна частина комплексної роботи, а саме «Розробка мобільних додатків»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42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В ході виконання дипломного</a:t>
            </a:r>
            <a:r>
              <a:rPr lang="uk-UA" baseline="0" dirty="0" smtClean="0"/>
              <a:t> проекту проводився аналіз ринку на наявність існуючих </a:t>
            </a:r>
            <a:r>
              <a:rPr lang="uk-UA" baseline="0" dirty="0" smtClean="0"/>
              <a:t>підсистем</a:t>
            </a:r>
            <a:r>
              <a:rPr lang="ru-RU" baseline="0" dirty="0" smtClean="0"/>
              <a:t>.</a:t>
            </a:r>
            <a:endParaRPr lang="ru-RU" baseline="0" dirty="0" smtClean="0"/>
          </a:p>
          <a:p>
            <a:r>
              <a:rPr lang="uk-UA" baseline="0" dirty="0" smtClean="0"/>
              <a:t>Таким чином, існує дві реалізації</a:t>
            </a:r>
          </a:p>
          <a:p>
            <a:r>
              <a:rPr lang="uk-UA" baseline="0" dirty="0" smtClean="0"/>
              <a:t>1)</a:t>
            </a:r>
            <a:r>
              <a:rPr lang="en-US" baseline="0" dirty="0" err="1" smtClean="0"/>
              <a:t>Rozklad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ua</a:t>
            </a:r>
            <a:r>
              <a:rPr lang="en-US" baseline="0" dirty="0" smtClean="0"/>
              <a:t> – </a:t>
            </a:r>
            <a:r>
              <a:rPr lang="uk-UA" baseline="0" dirty="0" smtClean="0"/>
              <a:t>офіційна підсистема</a:t>
            </a:r>
          </a:p>
          <a:p>
            <a:r>
              <a:rPr lang="uk-UA" baseline="0" dirty="0" smtClean="0"/>
              <a:t>2)</a:t>
            </a:r>
            <a:r>
              <a:rPr lang="en-US" baseline="0" dirty="0" err="1" smtClean="0"/>
              <a:t>KpiWeeks</a:t>
            </a:r>
            <a:r>
              <a:rPr lang="en-US" baseline="0" dirty="0" smtClean="0"/>
              <a:t> - </a:t>
            </a:r>
            <a:r>
              <a:rPr lang="uk-UA" baseline="0" dirty="0" smtClean="0"/>
              <a:t>студентська</a:t>
            </a:r>
            <a:endParaRPr lang="ru-RU" baseline="0" dirty="0" smtClean="0"/>
          </a:p>
          <a:p>
            <a:r>
              <a:rPr lang="ru-RU" baseline="0" dirty="0" err="1" smtClean="0"/>
              <a:t>Основними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функціями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обох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додатків</a:t>
            </a:r>
            <a:r>
              <a:rPr lang="ru-RU" baseline="0" dirty="0" smtClean="0"/>
              <a:t> є</a:t>
            </a:r>
            <a:r>
              <a:rPr lang="en-US" baseline="0" dirty="0" smtClean="0"/>
              <a:t>:</a:t>
            </a:r>
          </a:p>
          <a:p>
            <a:pPr marL="742950" indent="-742950" algn="l">
              <a:buAutoNum type="arabicPeriod"/>
            </a:pPr>
            <a:r>
              <a:rPr lang="ru-RU" sz="1200" dirty="0" smtClean="0">
                <a:solidFill>
                  <a:srgbClr val="FFFFFF"/>
                </a:solidFill>
              </a:rPr>
              <a:t>Перегляд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розкладу</a:t>
            </a:r>
            <a:r>
              <a:rPr lang="ru-RU" sz="1200" dirty="0" smtClean="0">
                <a:solidFill>
                  <a:srgbClr val="FFFFFF"/>
                </a:solidFill>
              </a:rPr>
              <a:t> занять</a:t>
            </a:r>
          </a:p>
          <a:p>
            <a:pPr marL="742950" indent="-742950" algn="l">
              <a:buAutoNum type="arabicPeriod"/>
            </a:pPr>
            <a:r>
              <a:rPr lang="ru-RU" sz="1200" dirty="0" err="1" smtClean="0">
                <a:solidFill>
                  <a:srgbClr val="FFFFFF"/>
                </a:solidFill>
              </a:rPr>
              <a:t>Пошук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smtClean="0">
                <a:solidFill>
                  <a:srgbClr val="FFFFFF"/>
                </a:solidFill>
              </a:rPr>
              <a:t>по </a:t>
            </a:r>
            <a:r>
              <a:rPr lang="ru-RU" sz="1200" dirty="0" err="1" smtClean="0">
                <a:solidFill>
                  <a:srgbClr val="FFFFFF"/>
                </a:solidFill>
              </a:rPr>
              <a:t>групі</a:t>
            </a:r>
            <a:r>
              <a:rPr lang="ru-RU" sz="1200" dirty="0" smtClean="0">
                <a:solidFill>
                  <a:srgbClr val="FFFFFF"/>
                </a:solidFill>
              </a:rPr>
              <a:t> та </a:t>
            </a:r>
            <a:r>
              <a:rPr lang="ru-RU" sz="1200" dirty="0" err="1" smtClean="0">
                <a:solidFill>
                  <a:srgbClr val="FFFFFF"/>
                </a:solidFill>
              </a:rPr>
              <a:t>викладачам</a:t>
            </a:r>
            <a:endParaRPr lang="ru-RU" sz="1200" dirty="0" smtClean="0">
              <a:solidFill>
                <a:srgbClr val="FFFFFF"/>
              </a:solidFill>
            </a:endParaRPr>
          </a:p>
          <a:p>
            <a:endParaRPr lang="ru-RU" baseline="0" dirty="0" smtClean="0"/>
          </a:p>
          <a:p>
            <a:r>
              <a:rPr lang="uk-UA" baseline="0" dirty="0" smtClean="0"/>
              <a:t>Проте недоліками можна вважати </a:t>
            </a:r>
            <a:endParaRPr lang="ru-RU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FFFFFF"/>
                </a:solidFill>
              </a:rPr>
              <a:t>Не </a:t>
            </a:r>
            <a:r>
              <a:rPr lang="ru-RU" sz="1200" dirty="0" err="1" smtClean="0">
                <a:solidFill>
                  <a:srgbClr val="FFFFFF"/>
                </a:solidFill>
              </a:rPr>
              <a:t>централізоване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збереження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данних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розкладу</a:t>
            </a:r>
            <a:endParaRPr lang="ru-RU" sz="1200" dirty="0" smtClean="0">
              <a:solidFill>
                <a:srgbClr val="FFFFFF"/>
              </a:solidFill>
            </a:endParaRPr>
          </a:p>
          <a:p>
            <a:r>
              <a:rPr lang="uk-UA" baseline="0" dirty="0" smtClean="0"/>
              <a:t>Тобто, архітектура підсистем побудована таким чином, що </a:t>
            </a:r>
            <a:r>
              <a:rPr lang="uk-UA" baseline="0" dirty="0" smtClean="0"/>
              <a:t>деканати </a:t>
            </a:r>
            <a:r>
              <a:rPr lang="uk-UA" baseline="0" dirty="0" smtClean="0"/>
              <a:t>при внесені даних розкладу використовують власні довідники і таким чином, один викладач що читає на різних факультетах вважається різними людьми.</a:t>
            </a:r>
            <a:endParaRPr lang="ru-RU" baseline="0" dirty="0" smtClean="0"/>
          </a:p>
          <a:p>
            <a:r>
              <a:rPr lang="ru-RU" baseline="0" dirty="0" smtClean="0"/>
              <a:t>(</a:t>
            </a:r>
            <a:r>
              <a:rPr lang="ru-RU" baseline="0" dirty="0" err="1" smtClean="0"/>
              <a:t>викладач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це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частина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розкладу</a:t>
            </a:r>
            <a:r>
              <a:rPr lang="ru-RU" baseline="0" dirty="0" smtClean="0"/>
              <a:t> а не </a:t>
            </a:r>
            <a:r>
              <a:rPr lang="ru-RU" baseline="0" dirty="0" err="1" smtClean="0"/>
              <a:t>сутність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бд</a:t>
            </a:r>
            <a:r>
              <a:rPr lang="ru-RU" baseline="0" dirty="0" smtClean="0"/>
              <a:t>(КАРНАГА КОРНАГА) )</a:t>
            </a:r>
          </a:p>
          <a:p>
            <a:endParaRPr lang="uk-UA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Також важливим недоліком є </a:t>
            </a:r>
            <a:r>
              <a:rPr lang="ru-RU" sz="1200" baseline="0" dirty="0" err="1" smtClean="0">
                <a:solidFill>
                  <a:srgbClr val="FFFFFF"/>
                </a:solidFill>
              </a:rPr>
              <a:t>в</a:t>
            </a:r>
            <a:r>
              <a:rPr lang="ru-RU" sz="1200" dirty="0" err="1" smtClean="0">
                <a:solidFill>
                  <a:srgbClr val="FFFFFF"/>
                </a:solidFill>
              </a:rPr>
              <a:t>ідсутність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механізму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модифікації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данних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щодо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розкладу</a:t>
            </a:r>
            <a:endParaRPr lang="ru-RU" sz="1200" dirty="0" smtClean="0">
              <a:solidFill>
                <a:srgbClr val="FFFFFF"/>
              </a:solidFill>
            </a:endParaRPr>
          </a:p>
          <a:p>
            <a:r>
              <a:rPr lang="ru-RU" baseline="0" dirty="0" smtClean="0"/>
              <a:t>(До </a:t>
            </a:r>
            <a:r>
              <a:rPr lang="ru-RU" baseline="0" dirty="0" err="1" smtClean="0"/>
              <a:t>існуючого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розкладу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наприклад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курси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програмування</a:t>
            </a:r>
            <a:r>
              <a:rPr lang="ru-RU" baseline="0" dirty="0" smtClean="0"/>
              <a:t> 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63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Таким </a:t>
            </a:r>
            <a:r>
              <a:rPr lang="uk-UA" dirty="0" smtClean="0"/>
              <a:t>чином</a:t>
            </a:r>
            <a:r>
              <a:rPr lang="en-US" dirty="0" smtClean="0"/>
              <a:t> </a:t>
            </a:r>
            <a:r>
              <a:rPr lang="uk-UA" dirty="0" smtClean="0"/>
              <a:t>було </a:t>
            </a:r>
            <a:r>
              <a:rPr lang="uk-UA" dirty="0" smtClean="0"/>
              <a:t>сформульовано постановку задачі, а саме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r>
              <a:rPr lang="uk-UA" sz="1200" dirty="0" smtClean="0">
                <a:solidFill>
                  <a:srgbClr val="FFFFFF"/>
                </a:solidFill>
              </a:rPr>
              <a:t>1.	Розширення функціоналу наступним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1200" dirty="0" err="1" smtClean="0">
                <a:solidFill>
                  <a:srgbClr val="FFFFFF"/>
                </a:solidFill>
              </a:rPr>
              <a:t>Редагування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існуючого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розкладу</a:t>
            </a:r>
            <a:r>
              <a:rPr lang="ru-RU" sz="1200" dirty="0" smtClean="0">
                <a:solidFill>
                  <a:srgbClr val="FFFFFF"/>
                </a:solidFill>
              </a:rPr>
              <a:t> (</a:t>
            </a:r>
            <a:r>
              <a:rPr lang="ru-RU" sz="1200" dirty="0" err="1" smtClean="0">
                <a:solidFill>
                  <a:srgbClr val="FFFFFF"/>
                </a:solidFill>
              </a:rPr>
              <a:t>робітником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smtClean="0">
                <a:solidFill>
                  <a:srgbClr val="FFFFFF"/>
                </a:solidFill>
              </a:rPr>
              <a:t>деканату)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1200" dirty="0" err="1" smtClean="0">
                <a:solidFill>
                  <a:srgbClr val="FFFFFF"/>
                </a:solidFill>
              </a:rPr>
              <a:t>Надання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можливості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перенесення</a:t>
            </a:r>
            <a:r>
              <a:rPr lang="ru-RU" sz="1200" dirty="0" smtClean="0">
                <a:solidFill>
                  <a:srgbClr val="FFFFFF"/>
                </a:solidFill>
              </a:rPr>
              <a:t> пар,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призначення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консультацій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тощо</a:t>
            </a:r>
            <a:r>
              <a:rPr lang="ru-RU" sz="1200" dirty="0" smtClean="0">
                <a:solidFill>
                  <a:srgbClr val="FFFFFF"/>
                </a:solidFill>
              </a:rPr>
              <a:t> (</a:t>
            </a:r>
            <a:r>
              <a:rPr lang="ru-RU" sz="1200" dirty="0" err="1" smtClean="0">
                <a:solidFill>
                  <a:srgbClr val="FFFFFF"/>
                </a:solidFill>
              </a:rPr>
              <a:t>викладачем</a:t>
            </a:r>
            <a:r>
              <a:rPr lang="ru-RU" sz="1200" dirty="0" smtClean="0">
                <a:solidFill>
                  <a:srgbClr val="FFFFFF"/>
                </a:solidFill>
              </a:rPr>
              <a:t>)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1200" dirty="0" err="1" smtClean="0">
                <a:solidFill>
                  <a:srgbClr val="FFFFFF"/>
                </a:solidFill>
              </a:rPr>
              <a:t>Додавання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своїх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унікальних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подій</a:t>
            </a:r>
            <a:r>
              <a:rPr lang="ru-RU" sz="1200" dirty="0" smtClean="0">
                <a:solidFill>
                  <a:srgbClr val="FFFFFF"/>
                </a:solidFill>
              </a:rPr>
              <a:t> до </a:t>
            </a:r>
            <a:r>
              <a:rPr lang="ru-RU" sz="1200" dirty="0" err="1" smtClean="0">
                <a:solidFill>
                  <a:srgbClr val="FFFFFF"/>
                </a:solidFill>
              </a:rPr>
              <a:t>існуючого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розкладу</a:t>
            </a:r>
            <a:r>
              <a:rPr lang="ru-RU" sz="1200" dirty="0" smtClean="0">
                <a:solidFill>
                  <a:srgbClr val="FFFFFF"/>
                </a:solidFill>
              </a:rPr>
              <a:t> (</a:t>
            </a:r>
            <a:r>
              <a:rPr lang="ru-RU" sz="1200" dirty="0" err="1" smtClean="0">
                <a:solidFill>
                  <a:srgbClr val="FFFFFF"/>
                </a:solidFill>
              </a:rPr>
              <a:t>викладачем</a:t>
            </a:r>
            <a:r>
              <a:rPr lang="ru-RU" sz="1200" dirty="0" smtClean="0">
                <a:solidFill>
                  <a:srgbClr val="FFFFFF"/>
                </a:solidFill>
              </a:rPr>
              <a:t>/студентом)</a:t>
            </a:r>
          </a:p>
          <a:p>
            <a:r>
              <a:rPr lang="uk-UA" sz="1200" dirty="0" smtClean="0">
                <a:solidFill>
                  <a:srgbClr val="FFFFFF"/>
                </a:solidFill>
              </a:rPr>
              <a:t>	</a:t>
            </a:r>
            <a:r>
              <a:rPr lang="uk-UA" sz="1200" dirty="0" smtClean="0">
                <a:solidFill>
                  <a:srgbClr val="FFFFFF"/>
                </a:solidFill>
              </a:rPr>
              <a:t>Внаслідок</a:t>
            </a:r>
            <a:r>
              <a:rPr lang="uk-UA" sz="1200" baseline="0" dirty="0" smtClean="0">
                <a:solidFill>
                  <a:srgbClr val="FFFFFF"/>
                </a:solidFill>
              </a:rPr>
              <a:t> чого </a:t>
            </a:r>
            <a:r>
              <a:rPr lang="uk-UA" sz="1200" dirty="0" smtClean="0">
                <a:solidFill>
                  <a:srgbClr val="FFFFFF"/>
                </a:solidFill>
              </a:rPr>
              <a:t>до </a:t>
            </a:r>
            <a:r>
              <a:rPr lang="uk-UA" sz="1200" dirty="0" smtClean="0">
                <a:solidFill>
                  <a:srgbClr val="FFFFFF"/>
                </a:solidFill>
              </a:rPr>
              <a:t>інформації підсистеми розклад слід віднести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1200" dirty="0" err="1" smtClean="0">
                <a:solidFill>
                  <a:srgbClr val="FFFFFF"/>
                </a:solidFill>
              </a:rPr>
              <a:t>Загальнодоступну</a:t>
            </a:r>
            <a:r>
              <a:rPr lang="ru-RU" sz="1200" baseline="0" dirty="0" smtClean="0">
                <a:solidFill>
                  <a:srgbClr val="FFFFFF"/>
                </a:solidFill>
              </a:rPr>
              <a:t> </a:t>
            </a:r>
            <a:r>
              <a:rPr lang="ru-RU" sz="1200" baseline="0" dirty="0" err="1" smtClean="0">
                <a:solidFill>
                  <a:srgbClr val="FFFFFF"/>
                </a:solidFill>
              </a:rPr>
              <a:t>інформацію</a:t>
            </a:r>
            <a:r>
              <a:rPr lang="ru-RU" sz="1200" dirty="0" smtClean="0">
                <a:solidFill>
                  <a:srgbClr val="FFFFFF"/>
                </a:solidFill>
              </a:rPr>
              <a:t> (</a:t>
            </a:r>
            <a:r>
              <a:rPr lang="uk-UA" sz="1200" dirty="0" smtClean="0">
                <a:solidFill>
                  <a:srgbClr val="FFFFFF"/>
                </a:solidFill>
              </a:rPr>
              <a:t>публічну</a:t>
            </a:r>
            <a:r>
              <a:rPr lang="ru-RU" sz="1200" dirty="0" smtClean="0">
                <a:solidFill>
                  <a:srgbClr val="FFFFFF"/>
                </a:solidFill>
              </a:rPr>
              <a:t>)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uk-UA" sz="1200" dirty="0" err="1" smtClean="0">
                <a:solidFill>
                  <a:srgbClr val="FFFFFF"/>
                </a:solidFill>
              </a:rPr>
              <a:t>Інформаціії</a:t>
            </a:r>
            <a:r>
              <a:rPr lang="uk-UA" sz="1200" baseline="0" dirty="0" smtClean="0">
                <a:solidFill>
                  <a:srgbClr val="FFFFFF"/>
                </a:solidFill>
              </a:rPr>
              <a:t> для певної групи користувачів</a:t>
            </a:r>
            <a:r>
              <a:rPr lang="ru-RU" sz="1200" dirty="0" smtClean="0">
                <a:solidFill>
                  <a:srgbClr val="FFFFFF"/>
                </a:solidFill>
              </a:rPr>
              <a:t>(</a:t>
            </a:r>
            <a:r>
              <a:rPr lang="ru-RU" sz="1200" dirty="0" err="1" smtClean="0">
                <a:solidFill>
                  <a:srgbClr val="FFFFFF"/>
                </a:solidFill>
              </a:rPr>
              <a:t>групову</a:t>
            </a:r>
            <a:r>
              <a:rPr lang="ru-RU" sz="1200" dirty="0" smtClean="0">
                <a:solidFill>
                  <a:srgbClr val="FFFFFF"/>
                </a:solidFill>
              </a:rPr>
              <a:t>)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uk-UA" sz="1200" dirty="0" smtClean="0">
                <a:solidFill>
                  <a:srgbClr val="FFFFFF"/>
                </a:solidFill>
              </a:rPr>
              <a:t>Власну </a:t>
            </a:r>
            <a:r>
              <a:rPr lang="uk-UA" sz="1200" dirty="0" smtClean="0">
                <a:solidFill>
                  <a:srgbClr val="FFFFFF"/>
                </a:solidFill>
              </a:rPr>
              <a:t>інформацію(</a:t>
            </a:r>
            <a:r>
              <a:rPr lang="ru-RU" sz="1200" dirty="0" err="1" smtClean="0">
                <a:solidFill>
                  <a:srgbClr val="FFFFFF"/>
                </a:solidFill>
              </a:rPr>
              <a:t>привтану</a:t>
            </a:r>
            <a:r>
              <a:rPr lang="ru-RU" sz="1200" dirty="0" smtClean="0">
                <a:solidFill>
                  <a:srgbClr val="FFFFFF"/>
                </a:solidFill>
              </a:rPr>
              <a:t>)</a:t>
            </a:r>
            <a:endParaRPr lang="ru-RU" sz="1200" dirty="0" smtClean="0">
              <a:solidFill>
                <a:srgbClr val="FFFFF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dirty="0" smtClean="0">
                <a:solidFill>
                  <a:srgbClr val="FFFFFF"/>
                </a:solidFill>
              </a:rPr>
              <a:t>2.	</a:t>
            </a:r>
            <a:r>
              <a:rPr lang="ru-RU" sz="1200" dirty="0" err="1" smtClean="0">
                <a:solidFill>
                  <a:srgbClr val="FFFFFF"/>
                </a:solidFill>
              </a:rPr>
              <a:t>Розробити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додаток</a:t>
            </a:r>
            <a:r>
              <a:rPr lang="ru-RU" sz="1200" dirty="0" smtClean="0">
                <a:solidFill>
                  <a:srgbClr val="FFFFFF"/>
                </a:solidFill>
              </a:rPr>
              <a:t> для </a:t>
            </a:r>
            <a:r>
              <a:rPr lang="ru-RU" sz="1200" dirty="0" err="1" smtClean="0">
                <a:solidFill>
                  <a:srgbClr val="FFFFFF"/>
                </a:solidFill>
              </a:rPr>
              <a:t>підсистеми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uk-UA" sz="1200" dirty="0" smtClean="0">
                <a:solidFill>
                  <a:srgbClr val="FFFFFF"/>
                </a:solidFill>
              </a:rPr>
              <a:t>на платформи </a:t>
            </a:r>
            <a:r>
              <a:rPr lang="ru-RU" sz="1200" dirty="0" err="1" smtClean="0">
                <a:solidFill>
                  <a:srgbClr val="FFFFFF"/>
                </a:solidFill>
              </a:rPr>
              <a:t>Android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smtClean="0">
                <a:solidFill>
                  <a:srgbClr val="FFFFFF"/>
                </a:solidFill>
              </a:rPr>
              <a:t>та </a:t>
            </a:r>
            <a:r>
              <a:rPr lang="ru-RU" sz="1200" dirty="0" err="1" smtClean="0">
                <a:solidFill>
                  <a:srgbClr val="FFFFFF"/>
                </a:solidFill>
              </a:rPr>
              <a:t>iOS</a:t>
            </a:r>
            <a:endParaRPr lang="ru-RU" sz="1200" dirty="0" smtClean="0">
              <a:solidFill>
                <a:srgbClr val="FFFFFF"/>
              </a:solidFill>
            </a:endParaRPr>
          </a:p>
          <a:p>
            <a:endParaRPr lang="uk-UA" sz="1200" dirty="0" smtClean="0">
              <a:solidFill>
                <a:srgbClr val="FFFF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63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В ході виконання завдання здійснювалась розробка інформаційного забезпечення, результат якої приведений на слайді.</a:t>
            </a:r>
          </a:p>
          <a:p>
            <a:r>
              <a:rPr lang="uk-UA" dirty="0" smtClean="0"/>
              <a:t>Для реалізації обрана </a:t>
            </a:r>
            <a:r>
              <a:rPr lang="uk-UA" dirty="0" err="1" smtClean="0"/>
              <a:t>трирівнева</a:t>
            </a:r>
            <a:r>
              <a:rPr lang="uk-UA" baseline="0" dirty="0" smtClean="0"/>
              <a:t> архітектура, інформаційний </a:t>
            </a:r>
            <a:r>
              <a:rPr lang="uk-UA" baseline="0" dirty="0" err="1" smtClean="0"/>
              <a:t>поток</a:t>
            </a:r>
            <a:r>
              <a:rPr lang="uk-UA" baseline="0" dirty="0" smtClean="0"/>
              <a:t> в якій організовано наступним чином.</a:t>
            </a:r>
          </a:p>
          <a:p>
            <a:r>
              <a:rPr lang="uk-UA" baseline="0" dirty="0" smtClean="0"/>
              <a:t>-</a:t>
            </a:r>
            <a:r>
              <a:rPr lang="en-US" baseline="0" dirty="0" smtClean="0"/>
              <a:t>  </a:t>
            </a:r>
            <a:r>
              <a:rPr lang="uk-UA" baseline="0" dirty="0" smtClean="0"/>
              <a:t>Джерелом інформації є БД в системі </a:t>
            </a:r>
            <a:r>
              <a:rPr lang="uk-UA" baseline="0" dirty="0" err="1" smtClean="0"/>
              <a:t>електроний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кампус</a:t>
            </a:r>
            <a:endParaRPr lang="uk-UA" baseline="0" dirty="0" smtClean="0"/>
          </a:p>
          <a:p>
            <a:pPr marL="171450" indent="-171450">
              <a:buFontTx/>
              <a:buChar char="-"/>
            </a:pPr>
            <a:r>
              <a:rPr lang="uk-UA" baseline="0" dirty="0" err="1" smtClean="0"/>
              <a:t>Нисхідний</a:t>
            </a:r>
            <a:r>
              <a:rPr lang="uk-UA" baseline="0" dirty="0" smtClean="0"/>
              <a:t> обмін даними з клієнтським додатком відбувається за допомогою </a:t>
            </a:r>
            <a:r>
              <a:rPr lang="en-US" baseline="0" dirty="0" smtClean="0"/>
              <a:t>web-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</a:t>
            </a:r>
            <a:r>
              <a:rPr lang="uk-UA" baseline="0" dirty="0" smtClean="0"/>
              <a:t>у форматі </a:t>
            </a:r>
            <a:r>
              <a:rPr lang="en-US" baseline="0" dirty="0" err="1" smtClean="0"/>
              <a:t>json</a:t>
            </a:r>
            <a:r>
              <a:rPr lang="uk-UA" baseline="0" dirty="0" smtClean="0"/>
              <a:t>, висхідний – за допомоги </a:t>
            </a:r>
            <a:r>
              <a:rPr lang="en-US" baseline="0" dirty="0" smtClean="0"/>
              <a:t>http</a:t>
            </a:r>
            <a:r>
              <a:rPr lang="uk-UA" baseline="0" dirty="0" smtClean="0"/>
              <a:t> запитів</a:t>
            </a:r>
            <a:r>
              <a:rPr lang="en-US" baseline="0" dirty="0" smtClean="0"/>
              <a:t>.</a:t>
            </a:r>
            <a:endParaRPr lang="uk-UA" baseline="0" dirty="0" smtClean="0"/>
          </a:p>
          <a:p>
            <a:pPr marL="171450" indent="-171450">
              <a:buFontTx/>
              <a:buChar char="-"/>
            </a:pPr>
            <a:r>
              <a:rPr lang="uk-UA" baseline="0" dirty="0" smtClean="0"/>
              <a:t>Користувач працює лише з пристроєм.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uk-UA" dirty="0" smtClean="0"/>
              <a:t>Для забезпечення коректної</a:t>
            </a:r>
            <a:r>
              <a:rPr lang="uk-UA" baseline="0" dirty="0" smtClean="0"/>
              <a:t> роботи в </a:t>
            </a:r>
            <a:r>
              <a:rPr lang="uk-UA" baseline="0" dirty="0" err="1" smtClean="0"/>
              <a:t>оффлайн</a:t>
            </a:r>
            <a:r>
              <a:rPr lang="uk-UA" baseline="0" dirty="0" smtClean="0"/>
              <a:t> режимі (автономна робота пристрою без підключення до мережі </a:t>
            </a:r>
            <a:r>
              <a:rPr lang="uk-UA" baseline="0" dirty="0" err="1" smtClean="0"/>
              <a:t>інтернет</a:t>
            </a:r>
            <a:r>
              <a:rPr lang="uk-UA" baseline="0" dirty="0" smtClean="0"/>
              <a:t>) створено локальне сховище даних, </a:t>
            </a:r>
            <a:r>
              <a:rPr lang="uk-UA" baseline="0" dirty="0" smtClean="0"/>
              <a:t>структура </a:t>
            </a:r>
            <a:r>
              <a:rPr lang="uk-UA" baseline="0" dirty="0" smtClean="0"/>
              <a:t>якого представлена на наступному слайді.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3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Ця</a:t>
            </a:r>
            <a:r>
              <a:rPr lang="ru-RU" dirty="0" smtClean="0"/>
              <a:t> структура </a:t>
            </a:r>
            <a:r>
              <a:rPr lang="ru-RU" dirty="0" err="1" smtClean="0"/>
              <a:t>представляє</a:t>
            </a:r>
            <a:r>
              <a:rPr lang="ru-RU" dirty="0" smtClean="0"/>
              <a:t> собою </a:t>
            </a:r>
            <a:r>
              <a:rPr lang="ru-RU" dirty="0" err="1" smtClean="0"/>
              <a:t>частину</a:t>
            </a:r>
            <a:r>
              <a:rPr lang="ru-RU" dirty="0" smtClean="0"/>
              <a:t> </a:t>
            </a:r>
            <a:r>
              <a:rPr lang="ru-RU" dirty="0" err="1" smtClean="0"/>
              <a:t>серверної</a:t>
            </a:r>
            <a:r>
              <a:rPr lang="ru-RU" dirty="0" smtClean="0"/>
              <a:t> БД, яка </a:t>
            </a:r>
            <a:r>
              <a:rPr lang="ru-RU" dirty="0" err="1" smtClean="0"/>
              <a:t>неохідна</a:t>
            </a:r>
            <a:r>
              <a:rPr lang="ru-RU" dirty="0" smtClean="0"/>
              <a:t> для </a:t>
            </a:r>
            <a:r>
              <a:rPr lang="ru-RU" dirty="0" err="1" smtClean="0"/>
              <a:t>функціонування</a:t>
            </a:r>
            <a:r>
              <a:rPr lang="ru-RU" dirty="0" smtClean="0"/>
              <a:t> </a:t>
            </a:r>
            <a:r>
              <a:rPr lang="ru-RU" dirty="0" err="1" smtClean="0"/>
              <a:t>додатку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3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наступному</a:t>
            </a:r>
            <a:r>
              <a:rPr lang="ru-RU" baseline="0" dirty="0" smtClean="0"/>
              <a:t> слайд</a:t>
            </a:r>
            <a:r>
              <a:rPr lang="uk-UA" baseline="0" dirty="0" smtClean="0"/>
              <a:t>і представлений обраний шаблон проектування додатку – </a:t>
            </a:r>
            <a:r>
              <a:rPr lang="en-US" baseline="0" dirty="0" smtClean="0"/>
              <a:t>MVP</a:t>
            </a:r>
            <a:r>
              <a:rPr lang="uk-UA" baseline="0" dirty="0" smtClean="0"/>
              <a:t>.</a:t>
            </a:r>
            <a:r>
              <a:rPr lang="en-US" baseline="0" dirty="0" smtClean="0"/>
              <a:t> </a:t>
            </a:r>
            <a:endParaRPr lang="uk-UA" baseline="0" dirty="0" smtClean="0"/>
          </a:p>
          <a:p>
            <a:r>
              <a:rPr lang="uk-UA" baseline="0" dirty="0" smtClean="0"/>
              <a:t>Суть </a:t>
            </a:r>
            <a:r>
              <a:rPr lang="uk-UA" baseline="0" dirty="0" err="1" smtClean="0"/>
              <a:t>патерну</a:t>
            </a:r>
            <a:r>
              <a:rPr lang="uk-UA" baseline="0" dirty="0" smtClean="0"/>
              <a:t> полягає в розділенні </a:t>
            </a:r>
            <a:r>
              <a:rPr lang="ru-RU" baseline="0" dirty="0" err="1" smtClean="0"/>
              <a:t>логіки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програми</a:t>
            </a:r>
            <a:r>
              <a:rPr lang="ru-RU" baseline="0" dirty="0" smtClean="0"/>
              <a:t> на </a:t>
            </a:r>
            <a:r>
              <a:rPr lang="uk-UA" baseline="0" dirty="0" smtClean="0"/>
              <a:t>модель даних, представлення та </a:t>
            </a:r>
            <a:r>
              <a:rPr lang="uk-UA" baseline="0" dirty="0" err="1" smtClean="0"/>
              <a:t>контролер-предявник</a:t>
            </a:r>
            <a:r>
              <a:rPr lang="uk-UA" baseline="0" dirty="0" smtClean="0"/>
              <a:t>.</a:t>
            </a:r>
            <a:endParaRPr lang="uk-UA" dirty="0" smtClean="0"/>
          </a:p>
          <a:p>
            <a:r>
              <a:rPr lang="uk-UA" dirty="0" smtClean="0"/>
              <a:t>Перевагою </a:t>
            </a:r>
            <a:r>
              <a:rPr lang="en-US" dirty="0" smtClean="0"/>
              <a:t>MVP</a:t>
            </a:r>
            <a:r>
              <a:rPr lang="en-US" baseline="0" dirty="0" smtClean="0"/>
              <a:t> </a:t>
            </a:r>
            <a:r>
              <a:rPr lang="uk-UA" baseline="0" dirty="0" smtClean="0"/>
              <a:t>перед аналогами</a:t>
            </a:r>
            <a:r>
              <a:rPr lang="uk-UA" dirty="0" smtClean="0"/>
              <a:t> можна вважаться</a:t>
            </a:r>
            <a:r>
              <a:rPr lang="uk-UA" baseline="0" dirty="0" smtClean="0"/>
              <a:t> те що він створювався спеціально для </a:t>
            </a:r>
            <a:r>
              <a:rPr lang="uk-UA" baseline="0" dirty="0" err="1" smtClean="0"/>
              <a:t>десктопних</a:t>
            </a:r>
            <a:r>
              <a:rPr lang="uk-UA" baseline="0" dirty="0" smtClean="0"/>
              <a:t> додатків, п результаті ми </a:t>
            </a:r>
            <a:r>
              <a:rPr lang="uk-UA" baseline="0" dirty="0" err="1" smtClean="0"/>
              <a:t>отрумуємо</a:t>
            </a:r>
            <a:r>
              <a:rPr lang="uk-UA" baseline="0" dirty="0" smtClean="0"/>
              <a:t> полегшення </a:t>
            </a:r>
            <a:r>
              <a:rPr lang="uk-UA" baseline="0" dirty="0" err="1" smtClean="0"/>
              <a:t>мудульного</a:t>
            </a:r>
            <a:r>
              <a:rPr lang="uk-UA" baseline="0" dirty="0" smtClean="0"/>
              <a:t> тестування, спрощення </a:t>
            </a:r>
            <a:r>
              <a:rPr lang="uk-UA" baseline="0" dirty="0" err="1" smtClean="0"/>
              <a:t>звязку</a:t>
            </a:r>
            <a:r>
              <a:rPr lang="uk-UA" baseline="0" dirty="0" smtClean="0"/>
              <a:t> між компонентами та підвищенням зручності роботи шляхом перенесення всього функціоналу на ПРЕДЯВНИК.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4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Моя </a:t>
            </a:r>
            <a:r>
              <a:rPr lang="ru-RU" dirty="0" err="1" smtClean="0"/>
              <a:t>частина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uk-UA" baseline="0" dirty="0" smtClean="0"/>
              <a:t> полягала в розробці додатку для платформи </a:t>
            </a:r>
            <a:r>
              <a:rPr lang="en-US" baseline="0" dirty="0" smtClean="0"/>
              <a:t>Android</a:t>
            </a:r>
            <a:r>
              <a:rPr lang="uk-UA" baseline="0" dirty="0" smtClean="0"/>
              <a:t>.</a:t>
            </a:r>
            <a:endParaRPr lang="ru-RU" baseline="0" dirty="0" smtClean="0"/>
          </a:p>
          <a:p>
            <a:r>
              <a:rPr lang="uk-UA" baseline="0" dirty="0" smtClean="0"/>
              <a:t>Для виконання цього завдання були обрані наступні технології</a:t>
            </a:r>
            <a:r>
              <a:rPr lang="en-US" baseline="0" dirty="0" smtClean="0"/>
              <a:t>:</a:t>
            </a:r>
          </a:p>
          <a:p>
            <a:r>
              <a:rPr lang="ru-RU" baseline="0" dirty="0" err="1" smtClean="0"/>
              <a:t>Мова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розробки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додатку</a:t>
            </a:r>
            <a:r>
              <a:rPr lang="en-US" baseline="0" dirty="0" smtClean="0"/>
              <a:t>Java 1.6</a:t>
            </a:r>
            <a:r>
              <a:rPr lang="uk-UA" baseline="0" dirty="0" smtClean="0"/>
              <a:t> – задля швидкодії роботи обирались саме </a:t>
            </a:r>
            <a:r>
              <a:rPr lang="uk-UA" baseline="0" dirty="0" err="1" smtClean="0"/>
              <a:t>нативні</a:t>
            </a:r>
            <a:r>
              <a:rPr lang="uk-UA" baseline="0" dirty="0" smtClean="0"/>
              <a:t> для платформ мови.</a:t>
            </a:r>
          </a:p>
          <a:p>
            <a:r>
              <a:rPr lang="ru-RU" baseline="0" dirty="0" smtClean="0"/>
              <a:t>Локальна база </a:t>
            </a:r>
            <a:r>
              <a:rPr lang="ru-RU" baseline="0" dirty="0" err="1" smtClean="0"/>
              <a:t>даних</a:t>
            </a:r>
            <a:r>
              <a:rPr lang="ru-RU" baseline="0" dirty="0" smtClean="0"/>
              <a:t> </a:t>
            </a:r>
            <a:r>
              <a:rPr lang="en-US" baseline="0" dirty="0" smtClean="0"/>
              <a:t>SQLite –</a:t>
            </a:r>
            <a:r>
              <a:rPr lang="uk-UA" baseline="0" dirty="0" smtClean="0"/>
              <a:t> компактна</a:t>
            </a:r>
            <a:r>
              <a:rPr lang="en-US" baseline="0" dirty="0" smtClean="0"/>
              <a:t> </a:t>
            </a:r>
            <a:r>
              <a:rPr lang="ru-RU" baseline="0" dirty="0" err="1" smtClean="0"/>
              <a:t>реляц</a:t>
            </a:r>
            <a:r>
              <a:rPr lang="uk-UA" baseline="0" dirty="0" err="1" smtClean="0"/>
              <a:t>ійна</a:t>
            </a:r>
            <a:r>
              <a:rPr lang="uk-UA" baseline="0" dirty="0" smtClean="0"/>
              <a:t> база даних, яка широко використовується в </a:t>
            </a:r>
            <a:r>
              <a:rPr lang="en-US" baseline="0" dirty="0" smtClean="0"/>
              <a:t>Android </a:t>
            </a:r>
            <a:r>
              <a:rPr lang="uk-UA" baseline="0" dirty="0" smtClean="0"/>
              <a:t> </a:t>
            </a:r>
            <a:r>
              <a:rPr lang="uk-UA" baseline="0" dirty="0" smtClean="0"/>
              <a:t>розробці</a:t>
            </a:r>
          </a:p>
          <a:p>
            <a:r>
              <a:rPr lang="ru-RU" sz="1200" dirty="0" err="1" smtClean="0">
                <a:solidFill>
                  <a:schemeClr val="bg1"/>
                </a:solidFill>
              </a:rPr>
              <a:t>Полегшена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реляційна</a:t>
            </a:r>
            <a:r>
              <a:rPr lang="ru-RU" sz="1200" dirty="0" smtClean="0">
                <a:solidFill>
                  <a:schemeClr val="bg1"/>
                </a:solidFill>
              </a:rPr>
              <a:t> система </a:t>
            </a:r>
            <a:r>
              <a:rPr lang="ru-RU" sz="1200" dirty="0" err="1" smtClean="0">
                <a:solidFill>
                  <a:schemeClr val="bg1"/>
                </a:solidFill>
              </a:rPr>
              <a:t>керування</a:t>
            </a:r>
            <a:r>
              <a:rPr lang="ru-RU" sz="1200" dirty="0" smtClean="0">
                <a:solidFill>
                  <a:schemeClr val="bg1"/>
                </a:solidFill>
              </a:rPr>
              <a:t> базами </a:t>
            </a:r>
            <a:r>
              <a:rPr lang="ru-RU" sz="1200" dirty="0" err="1" smtClean="0">
                <a:solidFill>
                  <a:schemeClr val="bg1"/>
                </a:solidFill>
              </a:rPr>
              <a:t>даних</a:t>
            </a:r>
            <a:r>
              <a:rPr lang="ru-RU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 err="1" smtClean="0">
                <a:solidFill>
                  <a:schemeClr val="bg1"/>
                </a:solidFill>
              </a:rPr>
              <a:t>Завдяки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сво</a:t>
            </a:r>
            <a:r>
              <a:rPr lang="uk-UA" sz="1200" dirty="0" smtClean="0">
                <a:solidFill>
                  <a:schemeClr val="bg1"/>
                </a:solidFill>
              </a:rPr>
              <a:t>їй простоті та особливостям стала широко використовуваною на </a:t>
            </a:r>
            <a:r>
              <a:rPr lang="en-US" sz="1200" dirty="0" smtClean="0">
                <a:solidFill>
                  <a:schemeClr val="bg1"/>
                </a:solidFill>
              </a:rPr>
              <a:t>Android </a:t>
            </a:r>
            <a:r>
              <a:rPr lang="ru-RU" sz="1200" dirty="0" smtClean="0">
                <a:solidFill>
                  <a:schemeClr val="bg1"/>
                </a:solidFill>
              </a:rPr>
              <a:t>платформ</a:t>
            </a:r>
            <a:r>
              <a:rPr lang="uk-UA" sz="1200" dirty="0" smtClean="0">
                <a:solidFill>
                  <a:schemeClr val="bg1"/>
                </a:solidFill>
              </a:rPr>
              <a:t>і</a:t>
            </a:r>
            <a:endParaRPr lang="uk-UA" baseline="0" dirty="0" smtClean="0"/>
          </a:p>
          <a:p>
            <a:r>
              <a:rPr lang="uk-UA" baseline="0" dirty="0" smtClean="0"/>
              <a:t>Інтегроване середовище розробки </a:t>
            </a:r>
            <a:r>
              <a:rPr lang="en-US" baseline="0" dirty="0" smtClean="0"/>
              <a:t>Android Studio – </a:t>
            </a:r>
            <a:r>
              <a:rPr lang="uk-UA" baseline="0" dirty="0" smtClean="0"/>
              <a:t>найзручніша та </a:t>
            </a:r>
            <a:r>
              <a:rPr lang="uk-UA" baseline="0" dirty="0" err="1" smtClean="0"/>
              <a:t>найфунціональніша</a:t>
            </a:r>
            <a:r>
              <a:rPr lang="uk-UA" baseline="0" dirty="0" smtClean="0"/>
              <a:t> </a:t>
            </a:r>
            <a:r>
              <a:rPr lang="en-US" baseline="0" dirty="0" smtClean="0"/>
              <a:t>IDE </a:t>
            </a:r>
            <a:r>
              <a:rPr lang="uk-UA" baseline="0" dirty="0" smtClean="0"/>
              <a:t>для розробки під </a:t>
            </a:r>
            <a:r>
              <a:rPr lang="en-US" baseline="0" dirty="0" smtClean="0"/>
              <a:t>Android </a:t>
            </a:r>
            <a:endParaRPr lang="uk-UA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dirty="0" smtClean="0">
                <a:solidFill>
                  <a:schemeClr val="bg1"/>
                </a:solidFill>
              </a:rPr>
              <a:t>Середовище розробки </a:t>
            </a:r>
            <a:r>
              <a:rPr lang="en-US" sz="1200" dirty="0" smtClean="0">
                <a:solidFill>
                  <a:schemeClr val="bg1"/>
                </a:solidFill>
              </a:rPr>
              <a:t>Android Studio </a:t>
            </a:r>
            <a:r>
              <a:rPr lang="uk-UA" sz="1200" dirty="0" smtClean="0">
                <a:solidFill>
                  <a:schemeClr val="bg1"/>
                </a:solidFill>
              </a:rPr>
              <a:t>було обране тому що на теперішній момент це найкращий інструмент для розробки </a:t>
            </a:r>
            <a:r>
              <a:rPr lang="uk-UA" sz="1200" dirty="0" err="1" smtClean="0">
                <a:solidFill>
                  <a:schemeClr val="bg1"/>
                </a:solidFill>
              </a:rPr>
              <a:t>нативного</a:t>
            </a:r>
            <a:r>
              <a:rPr lang="uk-UA" sz="1200" dirty="0" smtClean="0">
                <a:solidFill>
                  <a:schemeClr val="bg1"/>
                </a:solidFill>
              </a:rPr>
              <a:t> ПО під </a:t>
            </a:r>
            <a:r>
              <a:rPr lang="en-US" sz="1200" dirty="0" smtClean="0">
                <a:solidFill>
                  <a:schemeClr val="bg1"/>
                </a:solidFill>
              </a:rPr>
              <a:t>Android </a:t>
            </a:r>
            <a:r>
              <a:rPr lang="uk-UA" sz="1200" dirty="0" smtClean="0">
                <a:solidFill>
                  <a:schemeClr val="bg1"/>
                </a:solidFill>
              </a:rPr>
              <a:t>платформу на мові </a:t>
            </a:r>
            <a:r>
              <a:rPr lang="en-US" sz="1200" dirty="0" smtClean="0">
                <a:solidFill>
                  <a:schemeClr val="bg1"/>
                </a:solidFill>
              </a:rPr>
              <a:t>Java.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Також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надає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різноманітні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інструменти</a:t>
            </a:r>
            <a:r>
              <a:rPr lang="ru-RU" sz="1200" dirty="0" smtClean="0">
                <a:solidFill>
                  <a:schemeClr val="bg1"/>
                </a:solidFill>
              </a:rPr>
              <a:t> для </a:t>
            </a:r>
            <a:r>
              <a:rPr lang="ru-RU" sz="1200" dirty="0" err="1" smtClean="0">
                <a:solidFill>
                  <a:schemeClr val="bg1"/>
                </a:solidFill>
              </a:rPr>
              <a:t>налагодження</a:t>
            </a:r>
            <a:r>
              <a:rPr lang="ru-RU" sz="1200" dirty="0" smtClean="0">
                <a:solidFill>
                  <a:schemeClr val="bg1"/>
                </a:solidFill>
              </a:rPr>
              <a:t> та </a:t>
            </a:r>
            <a:r>
              <a:rPr lang="ru-RU" sz="1200" dirty="0" err="1" smtClean="0">
                <a:solidFill>
                  <a:schemeClr val="bg1"/>
                </a:solidFill>
              </a:rPr>
              <a:t>тестування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додатків</a:t>
            </a:r>
            <a:r>
              <a:rPr lang="ru-RU" sz="1200" dirty="0" smtClean="0">
                <a:solidFill>
                  <a:schemeClr val="bg1"/>
                </a:solidFill>
              </a:rPr>
              <a:t>.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441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На наступному слайді ви можете бачити екземпляри</a:t>
            </a:r>
            <a:r>
              <a:rPr lang="uk-UA" baseline="0" dirty="0" smtClean="0"/>
              <a:t> вікон розроблених в ході роботи. </a:t>
            </a:r>
          </a:p>
          <a:p>
            <a:r>
              <a:rPr lang="uk-UA" baseline="0" dirty="0" smtClean="0"/>
              <a:t>Проте детальніше про реалізовані </a:t>
            </a:r>
            <a:r>
              <a:rPr lang="uk-UA" baseline="0" dirty="0" smtClean="0"/>
              <a:t>функцій </a:t>
            </a:r>
            <a:r>
              <a:rPr lang="uk-UA" baseline="0" dirty="0" smtClean="0"/>
              <a:t>розповість наступний доповідач – Загорський П.М.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3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07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73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76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94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59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81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23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57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5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Чтобы добавить рисунок, перетащите его на заполнитель или щелкните значок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2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8037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4D5ED-ACFD-F64C-A8C8-87445041CC77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888B-CFC3-9046-BBBA-AAF11C775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09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257336"/>
            <a:ext cx="8229600" cy="1143000"/>
          </a:xfrm>
        </p:spPr>
        <p:txBody>
          <a:bodyPr/>
          <a:lstStyle/>
          <a:p>
            <a:r>
              <a:rPr lang="uk-UA" dirty="0" smtClean="0">
                <a:solidFill>
                  <a:srgbClr val="FFFFFF"/>
                </a:solidFill>
              </a:rPr>
              <a:t>Розробка мобільних додатків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369243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sz="3200" u="sng" dirty="0" err="1" smtClean="0">
                <a:solidFill>
                  <a:srgbClr val="FFFFFF"/>
                </a:solidFill>
              </a:rPr>
              <a:t>Рушанян</a:t>
            </a:r>
            <a:r>
              <a:rPr lang="uk-UA" sz="3200" u="sng" dirty="0" smtClean="0">
                <a:solidFill>
                  <a:srgbClr val="FFFFFF"/>
                </a:solidFill>
              </a:rPr>
              <a:t> Г.М., Загорський П</a:t>
            </a:r>
            <a:r>
              <a:rPr lang="en-US" sz="3200" u="sng" dirty="0" smtClean="0">
                <a:solidFill>
                  <a:srgbClr val="FFFFFF"/>
                </a:solidFill>
              </a:rPr>
              <a:t>.</a:t>
            </a:r>
            <a:r>
              <a:rPr lang="uk-UA" sz="3200" u="sng" dirty="0" smtClean="0">
                <a:solidFill>
                  <a:srgbClr val="FFFFFF"/>
                </a:solidFill>
              </a:rPr>
              <a:t>М</a:t>
            </a:r>
            <a:r>
              <a:rPr lang="en-US" sz="3200" u="sng" dirty="0" smtClean="0">
                <a:solidFill>
                  <a:srgbClr val="FFFFFF"/>
                </a:solidFill>
              </a:rPr>
              <a:t>.</a:t>
            </a:r>
            <a:endParaRPr lang="ru-RU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4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1"/>
          <p:cNvSpPr>
            <a:spLocks noGrp="1"/>
          </p:cNvSpPr>
          <p:nvPr>
            <p:ph type="title"/>
          </p:nvPr>
        </p:nvSpPr>
        <p:spPr>
          <a:xfrm>
            <a:off x="457200" y="608003"/>
            <a:ext cx="8229600" cy="1143000"/>
          </a:xfrm>
        </p:spPr>
        <p:txBody>
          <a:bodyPr/>
          <a:lstStyle/>
          <a:p>
            <a:r>
              <a:rPr lang="uk-UA" dirty="0">
                <a:solidFill>
                  <a:srgbClr val="FFFFFF"/>
                </a:solidFill>
              </a:rPr>
              <a:t>Аналіз існуючих прототипів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6" name="Название 1"/>
          <p:cNvSpPr txBox="1">
            <a:spLocks/>
          </p:cNvSpPr>
          <p:nvPr/>
        </p:nvSpPr>
        <p:spPr>
          <a:xfrm>
            <a:off x="457200" y="22573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ru-RU" sz="2800" dirty="0">
                <a:solidFill>
                  <a:srgbClr val="FFFFFF"/>
                </a:solidFill>
              </a:rPr>
              <a:t>Перегляд </a:t>
            </a:r>
            <a:r>
              <a:rPr lang="ru-RU" sz="2800" dirty="0" err="1">
                <a:solidFill>
                  <a:srgbClr val="FFFFFF"/>
                </a:solidFill>
              </a:rPr>
              <a:t>розкладу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занять</a:t>
            </a:r>
            <a:endParaRPr lang="ru-RU" sz="2800" dirty="0">
              <a:solidFill>
                <a:srgbClr val="FFFFFF"/>
              </a:solidFill>
            </a:endParaRPr>
          </a:p>
          <a:p>
            <a:pPr marL="742950" indent="-742950" algn="l">
              <a:buAutoNum type="arabicPeriod"/>
            </a:pPr>
            <a:r>
              <a:rPr lang="ru-RU" sz="2800" dirty="0" err="1">
                <a:solidFill>
                  <a:srgbClr val="FFFFFF"/>
                </a:solidFill>
              </a:rPr>
              <a:t>Пошук</a:t>
            </a:r>
            <a:r>
              <a:rPr lang="ru-RU" sz="2800" dirty="0">
                <a:solidFill>
                  <a:srgbClr val="FFFFFF"/>
                </a:solidFill>
              </a:rPr>
              <a:t> по </a:t>
            </a:r>
            <a:r>
              <a:rPr lang="ru-RU" sz="2800" dirty="0" err="1">
                <a:solidFill>
                  <a:srgbClr val="FFFFFF"/>
                </a:solidFill>
              </a:rPr>
              <a:t>групі</a:t>
            </a:r>
            <a:r>
              <a:rPr lang="ru-RU" sz="2800" dirty="0">
                <a:solidFill>
                  <a:srgbClr val="FFFFFF"/>
                </a:solidFill>
              </a:rPr>
              <a:t> та </a:t>
            </a:r>
            <a:r>
              <a:rPr lang="ru-RU" sz="2800" dirty="0" err="1">
                <a:solidFill>
                  <a:srgbClr val="FFFFFF"/>
                </a:solidFill>
              </a:rPr>
              <a:t>викладачам</a:t>
            </a:r>
            <a:endParaRPr lang="ru-RU" sz="2800" dirty="0">
              <a:solidFill>
                <a:srgbClr val="FFFFFF"/>
              </a:solidFill>
            </a:endParaRPr>
          </a:p>
        </p:txBody>
      </p:sp>
      <p:sp>
        <p:nvSpPr>
          <p:cNvPr id="7" name="Название 1"/>
          <p:cNvSpPr txBox="1">
            <a:spLocks/>
          </p:cNvSpPr>
          <p:nvPr/>
        </p:nvSpPr>
        <p:spPr>
          <a:xfrm>
            <a:off x="457200" y="4113852"/>
            <a:ext cx="8229600" cy="2237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Tx/>
              <a:buAutoNum type="arabicPeriod"/>
            </a:pPr>
            <a:r>
              <a:rPr lang="ru-RU" sz="2800" dirty="0">
                <a:solidFill>
                  <a:srgbClr val="FFFFFF"/>
                </a:solidFill>
              </a:rPr>
              <a:t>Не </a:t>
            </a:r>
            <a:r>
              <a:rPr lang="ru-RU" sz="2800" dirty="0" err="1">
                <a:solidFill>
                  <a:srgbClr val="FFFFFF"/>
                </a:solidFill>
              </a:rPr>
              <a:t>централізоване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збереження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данних</a:t>
            </a:r>
            <a:r>
              <a:rPr lang="ru-RU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розкладу</a:t>
            </a:r>
            <a:endParaRPr lang="ru-RU" sz="2800" dirty="0">
              <a:solidFill>
                <a:srgbClr val="FFFFFF"/>
              </a:solidFill>
            </a:endParaRPr>
          </a:p>
          <a:p>
            <a:pPr marL="742950" indent="-742950" algn="l">
              <a:buFontTx/>
              <a:buAutoNum type="arabicPeriod"/>
            </a:pPr>
            <a:r>
              <a:rPr lang="ru-RU" sz="2800" dirty="0" err="1">
                <a:solidFill>
                  <a:srgbClr val="FFFFFF"/>
                </a:solidFill>
              </a:rPr>
              <a:t>Відсутність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механізму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модифікації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данних</a:t>
            </a:r>
            <a:r>
              <a:rPr lang="ru-RU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щодо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розкладу</a:t>
            </a:r>
            <a:endParaRPr lang="ru-RU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5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1"/>
          <p:cNvSpPr>
            <a:spLocks noGrp="1"/>
          </p:cNvSpPr>
          <p:nvPr>
            <p:ph type="title"/>
          </p:nvPr>
        </p:nvSpPr>
        <p:spPr>
          <a:xfrm>
            <a:off x="457200" y="608003"/>
            <a:ext cx="8229600" cy="1143000"/>
          </a:xfrm>
        </p:spPr>
        <p:txBody>
          <a:bodyPr/>
          <a:lstStyle/>
          <a:p>
            <a:r>
              <a:rPr lang="uk-UA" dirty="0">
                <a:solidFill>
                  <a:srgbClr val="FFFFFF"/>
                </a:solidFill>
              </a:rPr>
              <a:t>Постановка задачі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6" name="Название 1"/>
          <p:cNvSpPr txBox="1">
            <a:spLocks/>
          </p:cNvSpPr>
          <p:nvPr/>
        </p:nvSpPr>
        <p:spPr>
          <a:xfrm>
            <a:off x="457200" y="1885950"/>
            <a:ext cx="8229600" cy="318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uk-UA" sz="2800" dirty="0">
                <a:solidFill>
                  <a:srgbClr val="FFFFFF"/>
                </a:solidFill>
              </a:rPr>
              <a:t>Розширити функціонал наступним</a:t>
            </a:r>
            <a:r>
              <a:rPr lang="uk-UA" sz="2800" dirty="0" smtClean="0">
                <a:solidFill>
                  <a:srgbClr val="FFFFFF"/>
                </a:solidFill>
              </a:rPr>
              <a:t>: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rgbClr val="FFFFFF"/>
                </a:solidFill>
              </a:rPr>
              <a:t>Редагування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існуючого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розкладу</a:t>
            </a:r>
            <a:r>
              <a:rPr lang="ru-RU" sz="2800" dirty="0">
                <a:solidFill>
                  <a:srgbClr val="FFFFFF"/>
                </a:solidFill>
              </a:rPr>
              <a:t> (</a:t>
            </a:r>
            <a:r>
              <a:rPr lang="ru-RU" sz="2800" dirty="0" err="1" smtClean="0">
                <a:solidFill>
                  <a:srgbClr val="FFFFFF"/>
                </a:solidFill>
              </a:rPr>
              <a:t>робітником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деканату)</a:t>
            </a:r>
            <a:endParaRPr lang="ru-RU" sz="2800" dirty="0">
              <a:solidFill>
                <a:srgbClr val="FFFFFF"/>
              </a:solidFill>
            </a:endParaRP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rgbClr val="FFFFFF"/>
                </a:solidFill>
              </a:rPr>
              <a:t>Надання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можливості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перенесення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пар,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призначення</a:t>
            </a:r>
            <a:r>
              <a:rPr lang="ru-RU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консульацій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тощо</a:t>
            </a:r>
            <a:r>
              <a:rPr lang="ru-RU" sz="2800" dirty="0">
                <a:solidFill>
                  <a:srgbClr val="FFFFFF"/>
                </a:solidFill>
              </a:rPr>
              <a:t> (</a:t>
            </a:r>
            <a:r>
              <a:rPr lang="ru-RU" sz="2800" dirty="0" err="1">
                <a:solidFill>
                  <a:srgbClr val="FFFFFF"/>
                </a:solidFill>
              </a:rPr>
              <a:t>викладачем</a:t>
            </a:r>
            <a:r>
              <a:rPr lang="ru-RU" sz="2800" dirty="0" smtClean="0">
                <a:solidFill>
                  <a:srgbClr val="FFFFFF"/>
                </a:solidFill>
              </a:rPr>
              <a:t>)</a:t>
            </a:r>
            <a:endParaRPr lang="ru-RU" sz="2800" dirty="0">
              <a:solidFill>
                <a:srgbClr val="FFFFFF"/>
              </a:solidFill>
            </a:endParaRP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rgbClr val="FFFFFF"/>
                </a:solidFill>
              </a:rPr>
              <a:t>Додавання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своїх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унікальних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подій</a:t>
            </a:r>
            <a:r>
              <a:rPr lang="ru-RU" sz="2800" dirty="0">
                <a:solidFill>
                  <a:srgbClr val="FFFFFF"/>
                </a:solidFill>
              </a:rPr>
              <a:t> до </a:t>
            </a:r>
            <a:r>
              <a:rPr lang="ru-RU" sz="2800" dirty="0" err="1" smtClean="0">
                <a:solidFill>
                  <a:srgbClr val="FFFFFF"/>
                </a:solidFill>
              </a:rPr>
              <a:t>існуючого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розкладу</a:t>
            </a:r>
            <a:r>
              <a:rPr lang="ru-RU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>
                <a:solidFill>
                  <a:srgbClr val="FFFFFF"/>
                </a:solidFill>
              </a:rPr>
              <a:t>(</a:t>
            </a:r>
            <a:r>
              <a:rPr lang="ru-RU" sz="2800" dirty="0" err="1">
                <a:solidFill>
                  <a:srgbClr val="FFFFFF"/>
                </a:solidFill>
              </a:rPr>
              <a:t>викладачем</a:t>
            </a:r>
            <a:r>
              <a:rPr lang="ru-RU" sz="2800" dirty="0">
                <a:solidFill>
                  <a:srgbClr val="FFFFFF"/>
                </a:solidFill>
              </a:rPr>
              <a:t>/студентом)</a:t>
            </a:r>
          </a:p>
        </p:txBody>
      </p:sp>
      <p:sp>
        <p:nvSpPr>
          <p:cNvPr id="7" name="Название 1"/>
          <p:cNvSpPr txBox="1">
            <a:spLocks/>
          </p:cNvSpPr>
          <p:nvPr/>
        </p:nvSpPr>
        <p:spPr>
          <a:xfrm>
            <a:off x="457200" y="5372101"/>
            <a:ext cx="8229600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FFFFFF"/>
                </a:solidFill>
              </a:rPr>
              <a:t>2.</a:t>
            </a:r>
            <a:r>
              <a:rPr lang="en-US" sz="2800" dirty="0" smtClean="0">
                <a:solidFill>
                  <a:srgbClr val="FFFFFF"/>
                </a:solidFill>
              </a:rPr>
              <a:t>	    </a:t>
            </a:r>
            <a:r>
              <a:rPr lang="ru-RU" sz="2800" dirty="0" err="1" smtClean="0">
                <a:solidFill>
                  <a:srgbClr val="FFFFFF"/>
                </a:solidFill>
              </a:rPr>
              <a:t>Розробити</a:t>
            </a:r>
            <a:r>
              <a:rPr lang="ru-RU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підсистему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Розклад</a:t>
            </a:r>
            <a:r>
              <a:rPr lang="ru-RU" sz="2800" dirty="0">
                <a:solidFill>
                  <a:srgbClr val="FFFFFF"/>
                </a:solidFill>
              </a:rPr>
              <a:t> для </a:t>
            </a:r>
            <a:r>
              <a:rPr lang="ru-RU" sz="2800" dirty="0" smtClean="0">
                <a:solidFill>
                  <a:srgbClr val="FFFFFF"/>
                </a:solidFill>
              </a:rPr>
              <a:t>платформ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Android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та </a:t>
            </a:r>
            <a:r>
              <a:rPr lang="ru-RU" sz="2800" dirty="0" err="1">
                <a:solidFill>
                  <a:srgbClr val="FFFFFF"/>
                </a:solidFill>
              </a:rPr>
              <a:t>iOS</a:t>
            </a:r>
            <a:endParaRPr lang="ru-RU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38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8460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FF"/>
                </a:solidFill>
              </a:rPr>
              <a:t>Розробка інформаційного забезпечення. Архітектура підсистеми 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1" y="1679670"/>
            <a:ext cx="6838949" cy="4926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36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595438"/>
            <a:ext cx="6696075" cy="4871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азвание 1"/>
          <p:cNvSpPr>
            <a:spLocks noGrp="1"/>
          </p:cNvSpPr>
          <p:nvPr>
            <p:ph type="title"/>
          </p:nvPr>
        </p:nvSpPr>
        <p:spPr>
          <a:xfrm>
            <a:off x="457200" y="28460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FF"/>
                </a:solidFill>
              </a:rPr>
              <a:t>Розробка інформаційного забезпечення. Структура локальної БД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65077" y="992566"/>
            <a:ext cx="8229600" cy="1143000"/>
          </a:xfrm>
        </p:spPr>
        <p:txBody>
          <a:bodyPr>
            <a:normAutofit/>
          </a:bodyPr>
          <a:lstStyle/>
          <a:p>
            <a:r>
              <a:rPr lang="uk-UA" sz="3200" dirty="0" err="1" smtClean="0">
                <a:solidFill>
                  <a:srgbClr val="FFFFFF"/>
                </a:solidFill>
              </a:rPr>
              <a:t>Патерн</a:t>
            </a:r>
            <a:r>
              <a:rPr lang="uk-UA" sz="3200" dirty="0" smtClean="0">
                <a:solidFill>
                  <a:srgbClr val="FFFFFF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MVP</a:t>
            </a:r>
            <a:endParaRPr lang="ru-RU" sz="32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C:\Users\user\Desktop\mvp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8" y="2565778"/>
            <a:ext cx="5118503" cy="3452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" name="Название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 err="1" smtClean="0">
              <a:solidFill>
                <a:srgbClr val="FFFFFF"/>
              </a:solidFill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5622877" y="2019869"/>
            <a:ext cx="3345847" cy="4132147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Модель </a:t>
            </a:r>
            <a:r>
              <a:rPr lang="uk-UA" dirty="0">
                <a:solidFill>
                  <a:schemeClr val="bg1"/>
                </a:solidFill>
              </a:rPr>
              <a:t>даних(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r>
              <a:rPr lang="uk-UA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uk-UA" dirty="0">
                <a:solidFill>
                  <a:schemeClr val="bg1"/>
                </a:solidFill>
              </a:rPr>
              <a:t>Представлення(</a:t>
            </a:r>
            <a:r>
              <a:rPr lang="uk-UA" dirty="0" err="1">
                <a:solidFill>
                  <a:schemeClr val="bg1"/>
                </a:solidFill>
              </a:rPr>
              <a:t>View</a:t>
            </a:r>
            <a:r>
              <a:rPr lang="uk-UA" dirty="0" smtClean="0">
                <a:solidFill>
                  <a:schemeClr val="bg1"/>
                </a:solidFill>
              </a:rPr>
              <a:t>)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Пред'явник(</a:t>
            </a:r>
            <a:r>
              <a:rPr lang="uk-UA" dirty="0" err="1" smtClean="0">
                <a:solidFill>
                  <a:schemeClr val="bg1"/>
                </a:solidFill>
              </a:rPr>
              <a:t>Presenter</a:t>
            </a:r>
            <a:r>
              <a:rPr lang="uk-UA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азвание 1"/>
          <p:cNvSpPr txBox="1">
            <a:spLocks/>
          </p:cNvSpPr>
          <p:nvPr/>
        </p:nvSpPr>
        <p:spPr>
          <a:xfrm>
            <a:off x="457200" y="475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solidFill>
                  <a:srgbClr val="FFFFFF"/>
                </a:solidFill>
              </a:rPr>
              <a:t>Розробка програмного забезпечення 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1"/>
          <p:cNvSpPr txBox="1">
            <a:spLocks/>
          </p:cNvSpPr>
          <p:nvPr/>
        </p:nvSpPr>
        <p:spPr>
          <a:xfrm>
            <a:off x="685800" y="276577"/>
            <a:ext cx="7772400" cy="92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solidFill>
                  <a:schemeClr val="bg1"/>
                </a:solidFill>
              </a:rPr>
              <a:t>Середовище розробки </a:t>
            </a:r>
            <a:r>
              <a:rPr lang="en-US" dirty="0">
                <a:solidFill>
                  <a:srgbClr val="FFFFFF"/>
                </a:solidFill>
              </a:rPr>
              <a:t>Android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user\Desktop\j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44" y="1758640"/>
            <a:ext cx="2539477" cy="1905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5" descr="C:\Users\user\Desktop\презент\SQL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95" y="1702734"/>
            <a:ext cx="2863292" cy="1961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C:\Users\user\Desktop\Android_Studio_icon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03" y="3918713"/>
            <a:ext cx="2430392" cy="2430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8152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Копії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екранних</a:t>
            </a:r>
            <a:r>
              <a:rPr lang="ru-RU" dirty="0" smtClean="0">
                <a:solidFill>
                  <a:schemeClr val="bg1"/>
                </a:solidFill>
              </a:rPr>
              <a:t> форм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Изображение 3" descr="iOS Simulator Screen Shot 10 июня 2015 г., 22.20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00" y="2049462"/>
            <a:ext cx="1419718" cy="2520000"/>
          </a:xfrm>
          <a:prstGeom prst="rect">
            <a:avLst/>
          </a:prstGeom>
        </p:spPr>
      </p:pic>
      <p:pic>
        <p:nvPicPr>
          <p:cNvPr id="5" name="Изображение 4" descr="iOS Simulator Screen Shot 10 июня 2015 г., 22.21.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73" y="2678882"/>
            <a:ext cx="1419718" cy="2520000"/>
          </a:xfrm>
          <a:prstGeom prst="rect">
            <a:avLst/>
          </a:prstGeom>
        </p:spPr>
      </p:pic>
      <p:pic>
        <p:nvPicPr>
          <p:cNvPr id="6" name="Изображение 5" descr="iOS Simulator Screen Shot 10 июня 2015 г., 22.21.0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535" y="2049462"/>
            <a:ext cx="1419718" cy="2520000"/>
          </a:xfrm>
          <a:prstGeom prst="rect">
            <a:avLst/>
          </a:prstGeom>
        </p:spPr>
      </p:pic>
      <p:pic>
        <p:nvPicPr>
          <p:cNvPr id="7" name="Изображение 6" descr="iOS Simulator Screen Shot 10 июня 2015 г., 22.21.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72" y="3328420"/>
            <a:ext cx="1419718" cy="2520000"/>
          </a:xfrm>
          <a:prstGeom prst="rect">
            <a:avLst/>
          </a:prstGeom>
        </p:spPr>
      </p:pic>
      <p:pic>
        <p:nvPicPr>
          <p:cNvPr id="8" name="Изображение 7" descr="iOS Simulator Screen Shot 10 июня 2015 г., 22.21.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87" y="2678882"/>
            <a:ext cx="1419718" cy="2520000"/>
          </a:xfrm>
          <a:prstGeom prst="rect">
            <a:avLst/>
          </a:prstGeom>
        </p:spPr>
      </p:pic>
      <p:pic>
        <p:nvPicPr>
          <p:cNvPr id="9" name="Изображение 8" descr="iOS Simulator Screen Shot 10 июня 2015 г., 22.21.0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353" y="3328420"/>
            <a:ext cx="141971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25890"/>
      </p:ext>
    </p:extLst>
  </p:cSld>
  <p:clrMapOvr>
    <a:masterClrMapping/>
  </p:clrMapOvr>
</p:sld>
</file>

<file path=ppt/theme/theme1.xml><?xml version="1.0" encoding="utf-8"?>
<a:theme xmlns:a="http://schemas.openxmlformats.org/drawingml/2006/main" name="Діплом">
  <a:themeElements>
    <a:clrScheme name="Другое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577</Words>
  <Application>Microsoft Office PowerPoint</Application>
  <PresentationFormat>Экран (4:3)</PresentationFormat>
  <Paragraphs>77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Діплом</vt:lpstr>
      <vt:lpstr>Розробка мобільних додатків</vt:lpstr>
      <vt:lpstr>Аналіз існуючих прототипів</vt:lpstr>
      <vt:lpstr>Постановка задачі</vt:lpstr>
      <vt:lpstr>Розробка інформаційного забезпечення. Архітектура підсистеми </vt:lpstr>
      <vt:lpstr>Розробка інформаційного забезпечення. Структура локальної БД</vt:lpstr>
      <vt:lpstr>Патерн MVP</vt:lpstr>
      <vt:lpstr>Презентация PowerPoint</vt:lpstr>
      <vt:lpstr>Копії екранних форм</vt:lpstr>
    </vt:vector>
  </TitlesOfParts>
  <Company>Google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«Розробка програмного забеспечення для пошуку закладів відпочинку. iOS-клієнт»</dc:title>
  <dc:creator>Sergei Brin</dc:creator>
  <cp:lastModifiedBy>user</cp:lastModifiedBy>
  <cp:revision>70</cp:revision>
  <cp:lastPrinted>2015-06-07T14:39:56Z</cp:lastPrinted>
  <dcterms:created xsi:type="dcterms:W3CDTF">2015-06-07T13:35:05Z</dcterms:created>
  <dcterms:modified xsi:type="dcterms:W3CDTF">2015-06-21T17:07:33Z</dcterms:modified>
</cp:coreProperties>
</file>