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86" r:id="rId21"/>
    <p:sldId id="273" r:id="rId22"/>
    <p:sldId id="272" r:id="rId23"/>
    <p:sldId id="295" r:id="rId24"/>
    <p:sldId id="293" r:id="rId25"/>
    <p:sldId id="258" r:id="rId26"/>
    <p:sldId id="267" r:id="rId27"/>
    <p:sldId id="290" r:id="rId28"/>
    <p:sldId id="292" r:id="rId29"/>
    <p:sldId id="294" r:id="rId30"/>
    <p:sldId id="316" r:id="rId31"/>
    <p:sldId id="296" r:id="rId3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037"/>
    <a:srgbClr val="208843"/>
    <a:srgbClr val="F07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90" autoAdjust="0"/>
  </p:normalViewPr>
  <p:slideViewPr>
    <p:cSldViewPr snapToGrid="0" snapToObjects="1">
      <p:cViewPr varScale="1">
        <p:scale>
          <a:sx n="68" d="100"/>
          <a:sy n="68" d="100"/>
        </p:scale>
        <p:origin x="-96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63D4-AA9A-F047-97CC-234C6AEDE87B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021BA-C96B-6347-9AB1-216A18A8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23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Таким чином</a:t>
            </a:r>
            <a:r>
              <a:rPr lang="en-US" dirty="0" smtClean="0"/>
              <a:t> </a:t>
            </a:r>
            <a:r>
              <a:rPr lang="uk-UA" dirty="0" smtClean="0"/>
              <a:t>було сформульовано постановку задачі, а саме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r>
              <a:rPr lang="uk-UA" sz="1200" dirty="0" smtClean="0">
                <a:solidFill>
                  <a:srgbClr val="FFFFFF"/>
                </a:solidFill>
              </a:rPr>
              <a:t>1.	Розширення функціоналу наступним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Редагування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існуючого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ru-RU" sz="1200" dirty="0" err="1" smtClean="0">
                <a:solidFill>
                  <a:srgbClr val="FFFFFF"/>
                </a:solidFill>
              </a:rPr>
              <a:t>робітником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smtClean="0">
                <a:solidFill>
                  <a:srgbClr val="FFFFFF"/>
                </a:solidFill>
              </a:rPr>
              <a:t>деканату)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Надання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можливості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перенесення</a:t>
            </a:r>
            <a:r>
              <a:rPr lang="ru-RU" sz="1200" dirty="0" smtClean="0">
                <a:solidFill>
                  <a:srgbClr val="FFFFFF"/>
                </a:solidFill>
              </a:rPr>
              <a:t> пар,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призначення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консультацій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тощо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ru-RU" sz="1200" dirty="0" err="1" smtClean="0">
                <a:solidFill>
                  <a:srgbClr val="FFFFFF"/>
                </a:solidFill>
              </a:rPr>
              <a:t>викладачем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Додавання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своїх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унікальних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подій</a:t>
            </a:r>
            <a:r>
              <a:rPr lang="ru-RU" sz="1200" dirty="0" smtClean="0">
                <a:solidFill>
                  <a:srgbClr val="FFFFFF"/>
                </a:solidFill>
              </a:rPr>
              <a:t> до </a:t>
            </a:r>
            <a:r>
              <a:rPr lang="ru-RU" sz="1200" dirty="0" err="1" smtClean="0">
                <a:solidFill>
                  <a:srgbClr val="FFFFFF"/>
                </a:solidFill>
              </a:rPr>
              <a:t>існуючого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ru-RU" sz="1200" dirty="0" err="1" smtClean="0">
                <a:solidFill>
                  <a:srgbClr val="FFFFFF"/>
                </a:solidFill>
              </a:rPr>
              <a:t>викладачем</a:t>
            </a:r>
            <a:r>
              <a:rPr lang="ru-RU" sz="1200" dirty="0" smtClean="0">
                <a:solidFill>
                  <a:srgbClr val="FFFFFF"/>
                </a:solidFill>
              </a:rPr>
              <a:t>/студентом)</a:t>
            </a:r>
          </a:p>
          <a:p>
            <a:r>
              <a:rPr lang="uk-UA" sz="1200" dirty="0" smtClean="0">
                <a:solidFill>
                  <a:srgbClr val="FFFFFF"/>
                </a:solidFill>
              </a:rPr>
              <a:t>	Внаслідок</a:t>
            </a:r>
            <a:r>
              <a:rPr lang="uk-UA" sz="1200" baseline="0" dirty="0" smtClean="0">
                <a:solidFill>
                  <a:srgbClr val="FFFFFF"/>
                </a:solidFill>
              </a:rPr>
              <a:t> чого </a:t>
            </a:r>
            <a:r>
              <a:rPr lang="uk-UA" sz="1200" dirty="0" smtClean="0">
                <a:solidFill>
                  <a:srgbClr val="FFFFFF"/>
                </a:solidFill>
              </a:rPr>
              <a:t>до інформації підсистеми розклад слід віднести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Загальнодоступну</a:t>
            </a:r>
            <a:r>
              <a:rPr lang="ru-RU" sz="1200" baseline="0" dirty="0" smtClean="0">
                <a:solidFill>
                  <a:srgbClr val="FFFFFF"/>
                </a:solidFill>
              </a:rPr>
              <a:t> </a:t>
            </a:r>
            <a:r>
              <a:rPr lang="ru-RU" sz="1200" baseline="0" dirty="0" err="1" smtClean="0">
                <a:solidFill>
                  <a:srgbClr val="FFFFFF"/>
                </a:solidFill>
              </a:rPr>
              <a:t>інформацію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uk-UA" sz="1200" dirty="0" smtClean="0">
                <a:solidFill>
                  <a:srgbClr val="FFFFFF"/>
                </a:solidFill>
              </a:rPr>
              <a:t>публічну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uk-UA" sz="1200" dirty="0" err="1" smtClean="0">
                <a:solidFill>
                  <a:srgbClr val="FFFFFF"/>
                </a:solidFill>
              </a:rPr>
              <a:t>Інформаціії</a:t>
            </a:r>
            <a:r>
              <a:rPr lang="uk-UA" sz="1200" baseline="0" dirty="0" smtClean="0">
                <a:solidFill>
                  <a:srgbClr val="FFFFFF"/>
                </a:solidFill>
              </a:rPr>
              <a:t> для певної групи користувачів</a:t>
            </a:r>
            <a:r>
              <a:rPr lang="ru-RU" sz="1200" dirty="0" smtClean="0">
                <a:solidFill>
                  <a:srgbClr val="FFFFFF"/>
                </a:solidFill>
              </a:rPr>
              <a:t>(</a:t>
            </a:r>
            <a:r>
              <a:rPr lang="ru-RU" sz="1200" dirty="0" err="1" smtClean="0">
                <a:solidFill>
                  <a:srgbClr val="FFFFFF"/>
                </a:solidFill>
              </a:rPr>
              <a:t>групову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uk-UA" sz="1200" dirty="0" smtClean="0">
                <a:solidFill>
                  <a:srgbClr val="FFFFFF"/>
                </a:solidFill>
              </a:rPr>
              <a:t>Власну інформацію(</a:t>
            </a:r>
            <a:r>
              <a:rPr lang="ru-RU" sz="1200" dirty="0" err="1" smtClean="0">
                <a:solidFill>
                  <a:srgbClr val="FFFFFF"/>
                </a:solidFill>
              </a:rPr>
              <a:t>привтану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 smtClean="0">
                <a:solidFill>
                  <a:srgbClr val="FFFFFF"/>
                </a:solidFill>
              </a:rPr>
              <a:t>2.	</a:t>
            </a:r>
            <a:r>
              <a:rPr lang="ru-RU" sz="1200" dirty="0" err="1" smtClean="0">
                <a:solidFill>
                  <a:srgbClr val="FFFFFF"/>
                </a:solidFill>
              </a:rPr>
              <a:t>Розробити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додаток</a:t>
            </a:r>
            <a:r>
              <a:rPr lang="ru-RU" sz="1200" dirty="0" smtClean="0">
                <a:solidFill>
                  <a:srgbClr val="FFFFFF"/>
                </a:solidFill>
              </a:rPr>
              <a:t> для </a:t>
            </a:r>
            <a:r>
              <a:rPr lang="ru-RU" sz="1200" dirty="0" err="1" smtClean="0">
                <a:solidFill>
                  <a:srgbClr val="FFFFFF"/>
                </a:solidFill>
              </a:rPr>
              <a:t>підсистеми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uk-UA" sz="1200" dirty="0" smtClean="0">
                <a:solidFill>
                  <a:srgbClr val="FFFFFF"/>
                </a:solidFill>
              </a:rPr>
              <a:t>на платформи </a:t>
            </a:r>
            <a:r>
              <a:rPr lang="ru-RU" sz="1200" dirty="0" err="1" smtClean="0">
                <a:solidFill>
                  <a:srgbClr val="FFFFFF"/>
                </a:solidFill>
              </a:rPr>
              <a:t>Android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smtClean="0">
                <a:solidFill>
                  <a:srgbClr val="FFFFFF"/>
                </a:solidFill>
              </a:rPr>
              <a:t>та </a:t>
            </a:r>
            <a:r>
              <a:rPr lang="ru-RU" sz="1200" dirty="0" err="1" smtClean="0">
                <a:solidFill>
                  <a:srgbClr val="FFFFFF"/>
                </a:solidFill>
              </a:rPr>
              <a:t>iOS</a:t>
            </a:r>
            <a:endParaRPr lang="ru-RU" sz="1200" dirty="0" smtClean="0">
              <a:solidFill>
                <a:srgbClr val="FFFFFF"/>
              </a:solidFill>
            </a:endParaRPr>
          </a:p>
          <a:p>
            <a:endParaRPr lang="uk-UA" sz="1200" dirty="0" smtClean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3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 ході виконання завдання здійснювалась розробка інформаційного забезпечення, результат якої приведений на слайді.</a:t>
            </a:r>
          </a:p>
          <a:p>
            <a:r>
              <a:rPr lang="uk-UA" dirty="0" smtClean="0"/>
              <a:t>Для реалізації обрана </a:t>
            </a:r>
            <a:r>
              <a:rPr lang="uk-UA" dirty="0" err="1" smtClean="0"/>
              <a:t>трирівнева</a:t>
            </a:r>
            <a:r>
              <a:rPr lang="uk-UA" baseline="0" dirty="0" smtClean="0"/>
              <a:t> архітектура, інформаційний </a:t>
            </a:r>
            <a:r>
              <a:rPr lang="uk-UA" baseline="0" dirty="0" err="1" smtClean="0"/>
              <a:t>поток</a:t>
            </a:r>
            <a:r>
              <a:rPr lang="uk-UA" baseline="0" dirty="0" smtClean="0"/>
              <a:t> в якій організовано наступним чином.</a:t>
            </a:r>
          </a:p>
          <a:p>
            <a:r>
              <a:rPr lang="uk-UA" baseline="0" dirty="0" smtClean="0"/>
              <a:t>-</a:t>
            </a:r>
            <a:r>
              <a:rPr lang="en-US" baseline="0" dirty="0" smtClean="0"/>
              <a:t>  </a:t>
            </a:r>
            <a:r>
              <a:rPr lang="uk-UA" baseline="0" dirty="0" smtClean="0"/>
              <a:t>Джерелом інформації є БД в системі </a:t>
            </a:r>
            <a:r>
              <a:rPr lang="uk-UA" baseline="0" dirty="0" err="1" smtClean="0"/>
              <a:t>електроний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кампус</a:t>
            </a:r>
            <a:endParaRPr lang="uk-UA" baseline="0" dirty="0" smtClean="0"/>
          </a:p>
          <a:p>
            <a:pPr marL="171450" indent="-171450">
              <a:buFontTx/>
              <a:buChar char="-"/>
            </a:pPr>
            <a:r>
              <a:rPr lang="uk-UA" baseline="0" dirty="0" err="1" smtClean="0"/>
              <a:t>Нисхідний</a:t>
            </a:r>
            <a:r>
              <a:rPr lang="uk-UA" baseline="0" dirty="0" smtClean="0"/>
              <a:t> обмін даними з клієнтським додатком відбувається за допомогою </a:t>
            </a:r>
            <a:r>
              <a:rPr lang="en-US" baseline="0" dirty="0" smtClean="0"/>
              <a:t>web-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</a:t>
            </a:r>
            <a:r>
              <a:rPr lang="uk-UA" baseline="0" dirty="0" smtClean="0"/>
              <a:t>у форматі </a:t>
            </a:r>
            <a:r>
              <a:rPr lang="en-US" baseline="0" dirty="0" err="1" smtClean="0"/>
              <a:t>json</a:t>
            </a:r>
            <a:r>
              <a:rPr lang="uk-UA" baseline="0" dirty="0" smtClean="0"/>
              <a:t>, висхідний – за допомоги </a:t>
            </a:r>
            <a:r>
              <a:rPr lang="en-US" baseline="0" dirty="0" smtClean="0"/>
              <a:t>http</a:t>
            </a:r>
            <a:r>
              <a:rPr lang="uk-UA" baseline="0" dirty="0" smtClean="0"/>
              <a:t> запитів</a:t>
            </a:r>
            <a:r>
              <a:rPr lang="en-US" baseline="0" dirty="0" smtClean="0"/>
              <a:t>.</a:t>
            </a:r>
            <a:endParaRPr lang="uk-UA" baseline="0" dirty="0" smtClean="0"/>
          </a:p>
          <a:p>
            <a:pPr marL="171450" indent="-171450">
              <a:buFontTx/>
              <a:buChar char="-"/>
            </a:pPr>
            <a:r>
              <a:rPr lang="uk-UA" baseline="0" dirty="0" smtClean="0"/>
              <a:t>Користувач працює лише з пристроєм.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uk-UA" dirty="0" smtClean="0"/>
              <a:t>Для забезпечення коректної</a:t>
            </a:r>
            <a:r>
              <a:rPr lang="uk-UA" baseline="0" dirty="0" smtClean="0"/>
              <a:t> роботи в </a:t>
            </a:r>
            <a:r>
              <a:rPr lang="uk-UA" baseline="0" dirty="0" err="1" smtClean="0"/>
              <a:t>оффлайн</a:t>
            </a:r>
            <a:r>
              <a:rPr lang="uk-UA" baseline="0" dirty="0" smtClean="0"/>
              <a:t> режимі (автономна робота пристрою без підключення до мережі </a:t>
            </a:r>
            <a:r>
              <a:rPr lang="uk-UA" baseline="0" dirty="0" err="1" smtClean="0"/>
              <a:t>інтернет</a:t>
            </a:r>
            <a:r>
              <a:rPr lang="uk-UA" baseline="0" dirty="0" smtClean="0"/>
              <a:t>) створено локальне сховище даних, структура якого представлена на наступному слайді.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Ця</a:t>
            </a:r>
            <a:r>
              <a:rPr lang="ru-RU" dirty="0" smtClean="0"/>
              <a:t> структура </a:t>
            </a:r>
            <a:r>
              <a:rPr lang="ru-RU" dirty="0" err="1" smtClean="0"/>
              <a:t>представляє</a:t>
            </a:r>
            <a:r>
              <a:rPr lang="ru-RU" dirty="0" smtClean="0"/>
              <a:t> собою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 smtClean="0"/>
              <a:t>серверної</a:t>
            </a:r>
            <a:r>
              <a:rPr lang="ru-RU" dirty="0" smtClean="0"/>
              <a:t> БД, яка </a:t>
            </a:r>
            <a:r>
              <a:rPr lang="ru-RU" dirty="0" err="1" smtClean="0"/>
              <a:t>неохідна</a:t>
            </a:r>
            <a:r>
              <a:rPr lang="ru-RU" dirty="0" smtClean="0"/>
              <a:t> для </a:t>
            </a:r>
            <a:r>
              <a:rPr lang="ru-RU" dirty="0" err="1" smtClean="0"/>
              <a:t>функціонування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наступному</a:t>
            </a:r>
            <a:r>
              <a:rPr lang="ru-RU" baseline="0" dirty="0" smtClean="0"/>
              <a:t> слайд</a:t>
            </a:r>
            <a:r>
              <a:rPr lang="uk-UA" baseline="0" dirty="0" smtClean="0"/>
              <a:t>і представлений обраний шаблон проектування додатку – </a:t>
            </a:r>
            <a:r>
              <a:rPr lang="en-US" baseline="0" dirty="0" smtClean="0"/>
              <a:t>MVP</a:t>
            </a:r>
            <a:r>
              <a:rPr lang="uk-UA" baseline="0" dirty="0" smtClean="0"/>
              <a:t>.</a:t>
            </a:r>
            <a:r>
              <a:rPr lang="en-US" baseline="0" dirty="0" smtClean="0"/>
              <a:t> </a:t>
            </a:r>
            <a:endParaRPr lang="uk-UA" baseline="0" dirty="0" smtClean="0"/>
          </a:p>
          <a:p>
            <a:r>
              <a:rPr lang="uk-UA" baseline="0" dirty="0" smtClean="0"/>
              <a:t>Суть </a:t>
            </a:r>
            <a:r>
              <a:rPr lang="uk-UA" baseline="0" dirty="0" err="1" smtClean="0"/>
              <a:t>патерну</a:t>
            </a:r>
            <a:r>
              <a:rPr lang="uk-UA" baseline="0" dirty="0" smtClean="0"/>
              <a:t> полягає в розділенні </a:t>
            </a:r>
            <a:r>
              <a:rPr lang="ru-RU" baseline="0" dirty="0" err="1" smtClean="0"/>
              <a:t>логіки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програми</a:t>
            </a:r>
            <a:r>
              <a:rPr lang="ru-RU" baseline="0" dirty="0" smtClean="0"/>
              <a:t> на </a:t>
            </a:r>
            <a:r>
              <a:rPr lang="uk-UA" baseline="0" dirty="0" smtClean="0"/>
              <a:t>модель даних, представлення та </a:t>
            </a:r>
            <a:r>
              <a:rPr lang="uk-UA" baseline="0" dirty="0" err="1" smtClean="0"/>
              <a:t>контролер-предявник</a:t>
            </a:r>
            <a:r>
              <a:rPr lang="uk-UA" baseline="0" dirty="0" smtClean="0"/>
              <a:t>.</a:t>
            </a:r>
            <a:endParaRPr lang="uk-UA" dirty="0" smtClean="0"/>
          </a:p>
          <a:p>
            <a:r>
              <a:rPr lang="uk-UA" dirty="0" smtClean="0"/>
              <a:t>Перевагою </a:t>
            </a:r>
            <a:r>
              <a:rPr lang="en-US" dirty="0" smtClean="0"/>
              <a:t>MVP</a:t>
            </a:r>
            <a:r>
              <a:rPr lang="en-US" baseline="0" dirty="0" smtClean="0"/>
              <a:t> </a:t>
            </a:r>
            <a:r>
              <a:rPr lang="uk-UA" baseline="0" dirty="0" smtClean="0"/>
              <a:t>перед аналогами</a:t>
            </a:r>
            <a:r>
              <a:rPr lang="uk-UA" dirty="0" smtClean="0"/>
              <a:t> можна вважаться</a:t>
            </a:r>
            <a:r>
              <a:rPr lang="uk-UA" baseline="0" dirty="0" smtClean="0"/>
              <a:t> те що він створювався спеціально для </a:t>
            </a:r>
            <a:r>
              <a:rPr lang="uk-UA" baseline="0" dirty="0" err="1" smtClean="0"/>
              <a:t>десктопних</a:t>
            </a:r>
            <a:r>
              <a:rPr lang="uk-UA" baseline="0" dirty="0" smtClean="0"/>
              <a:t> додатків, п результаті ми </a:t>
            </a:r>
            <a:r>
              <a:rPr lang="uk-UA" baseline="0" dirty="0" err="1" smtClean="0"/>
              <a:t>отрумуємо</a:t>
            </a:r>
            <a:r>
              <a:rPr lang="uk-UA" baseline="0" dirty="0" smtClean="0"/>
              <a:t> полегшення </a:t>
            </a:r>
            <a:r>
              <a:rPr lang="uk-UA" baseline="0" dirty="0" err="1" smtClean="0"/>
              <a:t>мудульного</a:t>
            </a:r>
            <a:r>
              <a:rPr lang="uk-UA" baseline="0" dirty="0" smtClean="0"/>
              <a:t> тестування, спрощення </a:t>
            </a:r>
            <a:r>
              <a:rPr lang="uk-UA" baseline="0" dirty="0" err="1" smtClean="0"/>
              <a:t>звязку</a:t>
            </a:r>
            <a:r>
              <a:rPr lang="uk-UA" baseline="0" dirty="0" smtClean="0"/>
              <a:t> між компонентами та підвищенням зручності роботи шляхом перенесення всього функціоналу на ПРЕДЯВНИК.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47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Моя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uk-UA" baseline="0" dirty="0" smtClean="0"/>
              <a:t> полягала в розробці додатку для платформи </a:t>
            </a:r>
            <a:r>
              <a:rPr lang="en-US" baseline="0" dirty="0" smtClean="0"/>
              <a:t>Android</a:t>
            </a:r>
            <a:r>
              <a:rPr lang="uk-UA" baseline="0" dirty="0" smtClean="0"/>
              <a:t>.</a:t>
            </a:r>
            <a:endParaRPr lang="ru-RU" baseline="0" dirty="0" smtClean="0"/>
          </a:p>
          <a:p>
            <a:r>
              <a:rPr lang="uk-UA" baseline="0" dirty="0" smtClean="0"/>
              <a:t>Для виконання цього завдання були обрані наступні технології</a:t>
            </a:r>
            <a:r>
              <a:rPr lang="en-US" baseline="0" dirty="0" smtClean="0"/>
              <a:t>:</a:t>
            </a:r>
          </a:p>
          <a:p>
            <a:r>
              <a:rPr lang="ru-RU" baseline="0" dirty="0" err="1" smtClean="0"/>
              <a:t>Мова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розробки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додатку</a:t>
            </a:r>
            <a:r>
              <a:rPr lang="en-US" baseline="0" dirty="0" smtClean="0"/>
              <a:t>Java 1.6</a:t>
            </a:r>
            <a:r>
              <a:rPr lang="uk-UA" baseline="0" dirty="0" smtClean="0"/>
              <a:t> – задля швидкодії роботи обирались саме </a:t>
            </a:r>
            <a:r>
              <a:rPr lang="uk-UA" baseline="0" dirty="0" err="1" smtClean="0"/>
              <a:t>нативні</a:t>
            </a:r>
            <a:r>
              <a:rPr lang="uk-UA" baseline="0" dirty="0" smtClean="0"/>
              <a:t> для платформ мови.</a:t>
            </a:r>
          </a:p>
          <a:p>
            <a:r>
              <a:rPr lang="ru-RU" baseline="0" dirty="0" smtClean="0"/>
              <a:t>Локальна база </a:t>
            </a:r>
            <a:r>
              <a:rPr lang="ru-RU" baseline="0" dirty="0" err="1" smtClean="0"/>
              <a:t>даних</a:t>
            </a:r>
            <a:r>
              <a:rPr lang="ru-RU" baseline="0" dirty="0" smtClean="0"/>
              <a:t> </a:t>
            </a:r>
            <a:r>
              <a:rPr lang="en-US" baseline="0" dirty="0" smtClean="0"/>
              <a:t>SQLite –</a:t>
            </a:r>
            <a:r>
              <a:rPr lang="uk-UA" baseline="0" dirty="0" smtClean="0"/>
              <a:t> компактна</a:t>
            </a:r>
            <a:r>
              <a:rPr lang="en-US" baseline="0" dirty="0" smtClean="0"/>
              <a:t> </a:t>
            </a:r>
            <a:r>
              <a:rPr lang="ru-RU" baseline="0" dirty="0" err="1" smtClean="0"/>
              <a:t>реляц</a:t>
            </a:r>
            <a:r>
              <a:rPr lang="uk-UA" baseline="0" dirty="0" err="1" smtClean="0"/>
              <a:t>ійна</a:t>
            </a:r>
            <a:r>
              <a:rPr lang="uk-UA" baseline="0" dirty="0" smtClean="0"/>
              <a:t> база даних, яка широко використовується в </a:t>
            </a:r>
            <a:r>
              <a:rPr lang="en-US" baseline="0" dirty="0" smtClean="0"/>
              <a:t>Android </a:t>
            </a:r>
            <a:r>
              <a:rPr lang="uk-UA" baseline="0" dirty="0" smtClean="0"/>
              <a:t> розробці</a:t>
            </a:r>
          </a:p>
          <a:p>
            <a:r>
              <a:rPr lang="ru-RU" sz="1200" dirty="0" err="1" smtClean="0">
                <a:solidFill>
                  <a:schemeClr val="bg1"/>
                </a:solidFill>
              </a:rPr>
              <a:t>Полегшена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реляційна</a:t>
            </a:r>
            <a:r>
              <a:rPr lang="ru-RU" sz="1200" dirty="0" smtClean="0">
                <a:solidFill>
                  <a:schemeClr val="bg1"/>
                </a:solidFill>
              </a:rPr>
              <a:t> система </a:t>
            </a:r>
            <a:r>
              <a:rPr lang="ru-RU" sz="1200" dirty="0" err="1" smtClean="0">
                <a:solidFill>
                  <a:schemeClr val="bg1"/>
                </a:solidFill>
              </a:rPr>
              <a:t>керування</a:t>
            </a:r>
            <a:r>
              <a:rPr lang="ru-RU" sz="1200" dirty="0" smtClean="0">
                <a:solidFill>
                  <a:schemeClr val="bg1"/>
                </a:solidFill>
              </a:rPr>
              <a:t> базами </a:t>
            </a:r>
            <a:r>
              <a:rPr lang="ru-RU" sz="1200" dirty="0" err="1" smtClean="0">
                <a:solidFill>
                  <a:schemeClr val="bg1"/>
                </a:solidFill>
              </a:rPr>
              <a:t>даних</a:t>
            </a:r>
            <a:r>
              <a:rPr lang="ru-RU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 err="1" smtClean="0">
                <a:solidFill>
                  <a:schemeClr val="bg1"/>
                </a:solidFill>
              </a:rPr>
              <a:t>Завдяки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сво</a:t>
            </a:r>
            <a:r>
              <a:rPr lang="uk-UA" sz="1200" dirty="0" smtClean="0">
                <a:solidFill>
                  <a:schemeClr val="bg1"/>
                </a:solidFill>
              </a:rPr>
              <a:t>їй простоті та особливостям стала широко використовуваною на </a:t>
            </a:r>
            <a:r>
              <a:rPr lang="en-US" sz="1200" dirty="0" smtClean="0">
                <a:solidFill>
                  <a:schemeClr val="bg1"/>
                </a:solidFill>
              </a:rPr>
              <a:t>Android </a:t>
            </a:r>
            <a:r>
              <a:rPr lang="ru-RU" sz="1200" dirty="0" smtClean="0">
                <a:solidFill>
                  <a:schemeClr val="bg1"/>
                </a:solidFill>
              </a:rPr>
              <a:t>платформ</a:t>
            </a:r>
            <a:r>
              <a:rPr lang="uk-UA" sz="1200" dirty="0" smtClean="0">
                <a:solidFill>
                  <a:schemeClr val="bg1"/>
                </a:solidFill>
              </a:rPr>
              <a:t>і</a:t>
            </a:r>
            <a:endParaRPr lang="uk-UA" baseline="0" dirty="0" smtClean="0"/>
          </a:p>
          <a:p>
            <a:r>
              <a:rPr lang="uk-UA" baseline="0" dirty="0" smtClean="0"/>
              <a:t>Інтегроване середовище розробки </a:t>
            </a:r>
            <a:r>
              <a:rPr lang="en-US" baseline="0" dirty="0" smtClean="0"/>
              <a:t>Android Studio – </a:t>
            </a:r>
            <a:r>
              <a:rPr lang="uk-UA" baseline="0" dirty="0" smtClean="0"/>
              <a:t>найзручніша та </a:t>
            </a:r>
            <a:r>
              <a:rPr lang="uk-UA" baseline="0" dirty="0" err="1" smtClean="0"/>
              <a:t>найфунціональніша</a:t>
            </a:r>
            <a:r>
              <a:rPr lang="uk-UA" baseline="0" dirty="0" smtClean="0"/>
              <a:t> </a:t>
            </a:r>
            <a:r>
              <a:rPr lang="en-US" baseline="0" dirty="0" smtClean="0"/>
              <a:t>IDE </a:t>
            </a:r>
            <a:r>
              <a:rPr lang="uk-UA" baseline="0" dirty="0" smtClean="0"/>
              <a:t>для розробки під </a:t>
            </a:r>
            <a:r>
              <a:rPr lang="en-US" baseline="0" dirty="0" smtClean="0"/>
              <a:t>Android </a:t>
            </a:r>
            <a:endParaRPr lang="uk-UA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 smtClean="0">
                <a:solidFill>
                  <a:schemeClr val="bg1"/>
                </a:solidFill>
              </a:rPr>
              <a:t>Середовище розробки </a:t>
            </a:r>
            <a:r>
              <a:rPr lang="en-US" sz="1200" dirty="0" smtClean="0">
                <a:solidFill>
                  <a:schemeClr val="bg1"/>
                </a:solidFill>
              </a:rPr>
              <a:t>Android Studio </a:t>
            </a:r>
            <a:r>
              <a:rPr lang="uk-UA" sz="1200" dirty="0" smtClean="0">
                <a:solidFill>
                  <a:schemeClr val="bg1"/>
                </a:solidFill>
              </a:rPr>
              <a:t>було обране тому що на теперішній момент це найкращий інструмент для розробки </a:t>
            </a:r>
            <a:r>
              <a:rPr lang="uk-UA" sz="1200" dirty="0" err="1" smtClean="0">
                <a:solidFill>
                  <a:schemeClr val="bg1"/>
                </a:solidFill>
              </a:rPr>
              <a:t>нативного</a:t>
            </a:r>
            <a:r>
              <a:rPr lang="uk-UA" sz="1200" dirty="0" smtClean="0">
                <a:solidFill>
                  <a:schemeClr val="bg1"/>
                </a:solidFill>
              </a:rPr>
              <a:t> ПО під </a:t>
            </a:r>
            <a:r>
              <a:rPr lang="en-US" sz="1200" dirty="0" smtClean="0">
                <a:solidFill>
                  <a:schemeClr val="bg1"/>
                </a:solidFill>
              </a:rPr>
              <a:t>Android </a:t>
            </a:r>
            <a:r>
              <a:rPr lang="uk-UA" sz="1200" dirty="0" smtClean="0">
                <a:solidFill>
                  <a:schemeClr val="bg1"/>
                </a:solidFill>
              </a:rPr>
              <a:t>платформу на мові </a:t>
            </a:r>
            <a:r>
              <a:rPr lang="en-US" sz="1200" dirty="0" smtClean="0">
                <a:solidFill>
                  <a:schemeClr val="bg1"/>
                </a:solidFill>
              </a:rPr>
              <a:t>Java.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Також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надає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різноманітні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інструменти</a:t>
            </a:r>
            <a:r>
              <a:rPr lang="ru-RU" sz="1200" dirty="0" smtClean="0">
                <a:solidFill>
                  <a:schemeClr val="bg1"/>
                </a:solidFill>
              </a:rPr>
              <a:t> для </a:t>
            </a:r>
            <a:r>
              <a:rPr lang="ru-RU" sz="1200" dirty="0" err="1" smtClean="0">
                <a:solidFill>
                  <a:schemeClr val="bg1"/>
                </a:solidFill>
              </a:rPr>
              <a:t>налагодження</a:t>
            </a:r>
            <a:r>
              <a:rPr lang="ru-RU" sz="1200" dirty="0" smtClean="0">
                <a:solidFill>
                  <a:schemeClr val="bg1"/>
                </a:solidFill>
              </a:rPr>
              <a:t> та </a:t>
            </a:r>
            <a:r>
              <a:rPr lang="ru-RU" sz="1200" dirty="0" err="1" smtClean="0">
                <a:solidFill>
                  <a:schemeClr val="bg1"/>
                </a:solidFill>
              </a:rPr>
              <a:t>тестування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додатків</a:t>
            </a:r>
            <a:r>
              <a:rPr lang="ru-RU" sz="1200" dirty="0" smtClean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4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На наступному слайді ви можете бачити екземпляри</a:t>
            </a:r>
            <a:r>
              <a:rPr lang="uk-UA" baseline="0" dirty="0" smtClean="0"/>
              <a:t> вікон розроблених в ході роботи. </a:t>
            </a:r>
          </a:p>
          <a:p>
            <a:r>
              <a:rPr lang="uk-UA" baseline="0" dirty="0" smtClean="0"/>
              <a:t>Проте детальніше про реалізовані функцій розповість наступний доповідач – Загорський П.М.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33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23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Під</a:t>
            </a:r>
            <a:r>
              <a:rPr lang="ru-RU" baseline="0" dirty="0" smtClean="0"/>
              <a:t> час </a:t>
            </a:r>
            <a:r>
              <a:rPr lang="ru-RU" baseline="0" dirty="0" err="1" smtClean="0"/>
              <a:t>розробкі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програмного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забезпечення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багато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уваги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приділялось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проектування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дружнього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інтерфейсу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За </a:t>
            </a:r>
            <a:r>
              <a:rPr lang="ru-RU" baseline="0" dirty="0" err="1" smtClean="0"/>
              <a:t>осноу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моєму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випадку</a:t>
            </a:r>
            <a:r>
              <a:rPr lang="ru-RU" baseline="0" dirty="0" smtClean="0"/>
              <a:t> бралось </a:t>
            </a:r>
            <a:r>
              <a:rPr lang="en-US" baseline="0" dirty="0" smtClean="0"/>
              <a:t>APPLE HUMANE INTERFACE GUIDLINE </a:t>
            </a:r>
            <a:r>
              <a:rPr lang="uk-UA" baseline="0" dirty="0" smtClean="0"/>
              <a:t>та </a:t>
            </a:r>
            <a:r>
              <a:rPr lang="en-US" baseline="0" dirty="0" smtClean="0"/>
              <a:t>UIX </a:t>
            </a:r>
          </a:p>
          <a:p>
            <a:endParaRPr lang="en-US" baseline="0" dirty="0" smtClean="0"/>
          </a:p>
          <a:p>
            <a:r>
              <a:rPr lang="uk-UA" baseline="0" dirty="0" smtClean="0"/>
              <a:t>Принцип </a:t>
            </a:r>
            <a:r>
              <a:rPr lang="en-US" baseline="0" dirty="0" smtClean="0"/>
              <a:t>: </a:t>
            </a:r>
            <a:r>
              <a:rPr lang="uk-UA" baseline="0" dirty="0" smtClean="0"/>
              <a:t>затримати необхідність авторизації якнаймога довше.</a:t>
            </a:r>
          </a:p>
          <a:p>
            <a:endParaRPr lang="ru-RU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8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Отримавши</a:t>
            </a:r>
            <a:r>
              <a:rPr lang="ru-RU" baseline="0" dirty="0" smtClean="0"/>
              <a:t> великий </a:t>
            </a:r>
            <a:r>
              <a:rPr lang="en-US" baseline="0" dirty="0" err="1" smtClean="0"/>
              <a:t>json</a:t>
            </a:r>
            <a:r>
              <a:rPr lang="uk-UA" baseline="0" dirty="0" smtClean="0"/>
              <a:t> за запитом “профіль” перед нами стояла задача виводу інформації на екран, адже насправді ми не можемо виводити усі данні, вони загромоздять екран</a:t>
            </a:r>
            <a:r>
              <a:rPr lang="en-US" baseline="0" dirty="0" smtClean="0"/>
              <a:t>. </a:t>
            </a:r>
            <a:r>
              <a:rPr lang="uk-UA" baseline="0" dirty="0" smtClean="0"/>
              <a:t>Тобто на екрані профілю ми відображаємо тільки основну інформацію, яка необхідно користувачеві. На усіх інших вікнах ми також підтримуємо це правило.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97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Відповідність</a:t>
            </a:r>
            <a:r>
              <a:rPr lang="en-US" dirty="0" smtClean="0"/>
              <a:t>.</a:t>
            </a:r>
          </a:p>
          <a:p>
            <a:r>
              <a:rPr lang="uk-UA" dirty="0" smtClean="0"/>
              <a:t>Взагалі,</a:t>
            </a:r>
            <a:r>
              <a:rPr lang="uk-UA" baseline="0" dirty="0" smtClean="0"/>
              <a:t> усі елементи, які мають аналогічні або ідентичні функції чи призначення мають виглядати однаково. Якщо не слідувати цьому правилу, то користувач найчастіше відмінність елементів інтерфейсу асоціює з відмінним функціоналом, та витрачає час на пошук відмінності, якої на справді не має</a:t>
            </a:r>
            <a:r>
              <a:rPr lang="en-US" baseline="0" dirty="0" smtClean="0"/>
              <a:t>. </a:t>
            </a:r>
            <a:r>
              <a:rPr lang="uk-UA" baseline="0" dirty="0" smtClean="0"/>
              <a:t>Слідуючи цьому правилу також усі кнопки мають однаковий інтерфейс – зелений колір та білу рамку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2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Актуальність</a:t>
            </a:r>
            <a:r>
              <a:rPr lang="uk-UA" baseline="0" dirty="0" smtClean="0"/>
              <a:t> та новизна 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48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Используйте множество негативном пространстве. Отрицательное пространство делает важное содержание и функциональность более заметное и легче понять. Отрицательное пространство может также придать ощущение спокойствия и спокойствия, и это может сделать приложение взгляд более целенаправленной и эффективной.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0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Якщо</a:t>
            </a:r>
            <a:r>
              <a:rPr lang="ru-RU" dirty="0" smtClean="0"/>
              <a:t> на </a:t>
            </a:r>
            <a:r>
              <a:rPr lang="ru-RU" dirty="0" err="1" smtClean="0"/>
              <a:t>екрані</a:t>
            </a:r>
            <a:r>
              <a:rPr lang="ru-RU" baseline="0" dirty="0" smtClean="0"/>
              <a:t> велика </a:t>
            </a:r>
            <a:r>
              <a:rPr lang="ru-RU" baseline="0" dirty="0" err="1" smtClean="0"/>
              <a:t>кількість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елементів</a:t>
            </a:r>
            <a:r>
              <a:rPr lang="ru-RU" baseline="0" dirty="0" smtClean="0"/>
              <a:t>, то </a:t>
            </a:r>
            <a:r>
              <a:rPr lang="ru-RU" baseline="0" dirty="0" err="1" smtClean="0"/>
              <a:t>увагу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користувача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необхідно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сконцентрувати</a:t>
            </a:r>
            <a:r>
              <a:rPr lang="ru-RU" baseline="0" dirty="0" smtClean="0"/>
              <a:t> на одному – </a:t>
            </a:r>
            <a:r>
              <a:rPr lang="ru-RU" baseline="0" dirty="0" err="1" smtClean="0"/>
              <a:t>найголовнішому</a:t>
            </a:r>
            <a:r>
              <a:rPr lang="ru-RU" baseline="0" dirty="0" smtClean="0"/>
              <a:t>, та </a:t>
            </a:r>
            <a:r>
              <a:rPr lang="ru-RU" baseline="0" dirty="0" err="1" smtClean="0"/>
              <a:t>розмістити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його</a:t>
            </a:r>
            <a:r>
              <a:rPr lang="ru-RU" baseline="0" dirty="0" smtClean="0"/>
              <a:t> так, </a:t>
            </a:r>
            <a:r>
              <a:rPr lang="ru-RU" baseline="0" dirty="0" err="1" smtClean="0"/>
              <a:t>щоб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він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виглядав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гармонічно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фоні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всього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вікна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53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2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Как решали задачи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2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4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1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 нюансов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2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Добрий</a:t>
            </a:r>
            <a:r>
              <a:rPr lang="uk-UA" baseline="0" dirty="0" smtClean="0"/>
              <a:t> день, шановна комісія</a:t>
            </a:r>
          </a:p>
          <a:p>
            <a:r>
              <a:rPr lang="uk-UA" baseline="0" dirty="0" smtClean="0"/>
              <a:t>Вашій увазі представляється наступна частина комплексної роботи, а саме «Розробка мобільних додатків»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42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 ході виконання дипломного</a:t>
            </a:r>
            <a:r>
              <a:rPr lang="uk-UA" baseline="0" dirty="0" smtClean="0"/>
              <a:t> проекту проводився аналіз ринку на наявність існуючих підсистем</a:t>
            </a:r>
            <a:r>
              <a:rPr lang="ru-RU" baseline="0" dirty="0" smtClean="0"/>
              <a:t>.</a:t>
            </a:r>
          </a:p>
          <a:p>
            <a:r>
              <a:rPr lang="uk-UA" baseline="0" dirty="0" smtClean="0"/>
              <a:t>Таким чином, існує дві реалізації</a:t>
            </a:r>
          </a:p>
          <a:p>
            <a:r>
              <a:rPr lang="uk-UA" baseline="0" dirty="0" smtClean="0"/>
              <a:t>1)</a:t>
            </a:r>
            <a:r>
              <a:rPr lang="en-US" baseline="0" dirty="0" err="1" smtClean="0"/>
              <a:t>Rozklad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ua</a:t>
            </a:r>
            <a:r>
              <a:rPr lang="en-US" baseline="0" dirty="0" smtClean="0"/>
              <a:t> – </a:t>
            </a:r>
            <a:r>
              <a:rPr lang="uk-UA" baseline="0" dirty="0" smtClean="0"/>
              <a:t>офіційна підсистема</a:t>
            </a:r>
          </a:p>
          <a:p>
            <a:r>
              <a:rPr lang="uk-UA" baseline="0" dirty="0" smtClean="0"/>
              <a:t>2)</a:t>
            </a:r>
            <a:r>
              <a:rPr lang="en-US" baseline="0" dirty="0" err="1" smtClean="0"/>
              <a:t>KpiWeeks</a:t>
            </a:r>
            <a:r>
              <a:rPr lang="en-US" baseline="0" dirty="0" smtClean="0"/>
              <a:t> - </a:t>
            </a:r>
            <a:r>
              <a:rPr lang="uk-UA" baseline="0" dirty="0" smtClean="0"/>
              <a:t>студентська</a:t>
            </a:r>
            <a:endParaRPr lang="ru-RU" baseline="0" dirty="0" smtClean="0"/>
          </a:p>
          <a:p>
            <a:r>
              <a:rPr lang="ru-RU" baseline="0" dirty="0" err="1" smtClean="0"/>
              <a:t>Основними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функціями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обох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додатків</a:t>
            </a:r>
            <a:r>
              <a:rPr lang="ru-RU" baseline="0" dirty="0" smtClean="0"/>
              <a:t> є</a:t>
            </a:r>
            <a:r>
              <a:rPr lang="en-US" baseline="0" dirty="0" smtClean="0"/>
              <a:t>:</a:t>
            </a:r>
          </a:p>
          <a:p>
            <a:pPr marL="742950" indent="-742950" algn="l">
              <a:buAutoNum type="arabicPeriod"/>
            </a:pPr>
            <a:r>
              <a:rPr lang="ru-RU" sz="1200" dirty="0" smtClean="0">
                <a:solidFill>
                  <a:srgbClr val="FFFFFF"/>
                </a:solidFill>
              </a:rPr>
              <a:t>Перегляд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1200" dirty="0" smtClean="0">
                <a:solidFill>
                  <a:srgbClr val="FFFFFF"/>
                </a:solidFill>
              </a:rPr>
              <a:t> занять</a:t>
            </a:r>
          </a:p>
          <a:p>
            <a:pPr marL="742950" indent="-742950" algn="l">
              <a:buAutoNum type="arabicPeriod"/>
            </a:pPr>
            <a:r>
              <a:rPr lang="ru-RU" sz="1200" dirty="0" err="1" smtClean="0">
                <a:solidFill>
                  <a:srgbClr val="FFFFFF"/>
                </a:solidFill>
              </a:rPr>
              <a:t>Пошук</a:t>
            </a:r>
            <a:r>
              <a:rPr lang="ru-RU" sz="1200" dirty="0" smtClean="0">
                <a:solidFill>
                  <a:srgbClr val="FFFFFF"/>
                </a:solidFill>
              </a:rPr>
              <a:t> по </a:t>
            </a:r>
            <a:r>
              <a:rPr lang="ru-RU" sz="1200" dirty="0" err="1" smtClean="0">
                <a:solidFill>
                  <a:srgbClr val="FFFFFF"/>
                </a:solidFill>
              </a:rPr>
              <a:t>групі</a:t>
            </a:r>
            <a:r>
              <a:rPr lang="ru-RU" sz="1200" dirty="0" smtClean="0">
                <a:solidFill>
                  <a:srgbClr val="FFFFFF"/>
                </a:solidFill>
              </a:rPr>
              <a:t> та </a:t>
            </a:r>
            <a:r>
              <a:rPr lang="ru-RU" sz="1200" dirty="0" err="1" smtClean="0">
                <a:solidFill>
                  <a:srgbClr val="FFFFFF"/>
                </a:solidFill>
              </a:rPr>
              <a:t>викладачам</a:t>
            </a:r>
            <a:endParaRPr lang="ru-RU" sz="1200" dirty="0" smtClean="0">
              <a:solidFill>
                <a:srgbClr val="FFFFFF"/>
              </a:solidFill>
            </a:endParaRPr>
          </a:p>
          <a:p>
            <a:endParaRPr lang="ru-RU" baseline="0" dirty="0" smtClean="0"/>
          </a:p>
          <a:p>
            <a:r>
              <a:rPr lang="uk-UA" baseline="0" dirty="0" smtClean="0"/>
              <a:t>Проте недоліками можна вважати </a:t>
            </a:r>
            <a:endParaRPr lang="ru-RU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FFFFFF"/>
                </a:solidFill>
              </a:rPr>
              <a:t>Не </a:t>
            </a:r>
            <a:r>
              <a:rPr lang="ru-RU" sz="1200" dirty="0" err="1" smtClean="0">
                <a:solidFill>
                  <a:srgbClr val="FFFFFF"/>
                </a:solidFill>
              </a:rPr>
              <a:t>централізоване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збереження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данних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endParaRPr lang="ru-RU" sz="1200" dirty="0" smtClean="0">
              <a:solidFill>
                <a:srgbClr val="FFFFFF"/>
              </a:solidFill>
            </a:endParaRPr>
          </a:p>
          <a:p>
            <a:r>
              <a:rPr lang="uk-UA" baseline="0" dirty="0" smtClean="0"/>
              <a:t>Тобто, архітектура підсистем побудована таким чином, що деканати при внесені даних розкладу використовують власні довідники і таким чином, один викладач що читає на різних факультетах вважається різними людьми.</a:t>
            </a:r>
            <a:endParaRPr lang="ru-RU" baseline="0" dirty="0" smtClean="0"/>
          </a:p>
          <a:p>
            <a:r>
              <a:rPr lang="ru-RU" baseline="0" dirty="0" smtClean="0"/>
              <a:t>(</a:t>
            </a:r>
            <a:r>
              <a:rPr lang="ru-RU" baseline="0" dirty="0" err="1" smtClean="0"/>
              <a:t>викладач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це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частина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розкладу</a:t>
            </a:r>
            <a:r>
              <a:rPr lang="ru-RU" baseline="0" dirty="0" smtClean="0"/>
              <a:t> а не </a:t>
            </a:r>
            <a:r>
              <a:rPr lang="ru-RU" baseline="0" dirty="0" err="1" smtClean="0"/>
              <a:t>сутність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(КАРНАГА КОРНАГА) )</a:t>
            </a:r>
          </a:p>
          <a:p>
            <a:endParaRPr lang="uk-UA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Також важливим недоліком є </a:t>
            </a:r>
            <a:r>
              <a:rPr lang="ru-RU" sz="1200" baseline="0" dirty="0" err="1" smtClean="0">
                <a:solidFill>
                  <a:srgbClr val="FFFFFF"/>
                </a:solidFill>
              </a:rPr>
              <a:t>в</a:t>
            </a:r>
            <a:r>
              <a:rPr lang="ru-RU" sz="1200" dirty="0" err="1" smtClean="0">
                <a:solidFill>
                  <a:srgbClr val="FFFFFF"/>
                </a:solidFill>
              </a:rPr>
              <a:t>ідсутність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механізму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модифікації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данних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щодо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endParaRPr lang="ru-RU" sz="1200" dirty="0" smtClean="0">
              <a:solidFill>
                <a:srgbClr val="FFFFFF"/>
              </a:solidFill>
            </a:endParaRPr>
          </a:p>
          <a:p>
            <a:r>
              <a:rPr lang="ru-RU" baseline="0" dirty="0" smtClean="0"/>
              <a:t>(До </a:t>
            </a:r>
            <a:r>
              <a:rPr lang="ru-RU" baseline="0" dirty="0" err="1" smtClean="0"/>
              <a:t>існуючого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розкладу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наприклад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курси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програмування</a:t>
            </a:r>
            <a:r>
              <a:rPr lang="ru-RU" baseline="0" dirty="0" smtClean="0"/>
              <a:t> 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0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73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6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9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3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5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5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Чтобы добавить рисунок, перетащите его на заполнитель или щелкните значок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8037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D5ED-ACFD-F64C-A8C8-87445041CC77}" type="datetimeFigureOut">
              <a:rPr lang="ru-RU" smtClean="0"/>
              <a:t>21.06.15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70323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uk-UA" u="sng" dirty="0">
                <a:solidFill>
                  <a:schemeClr val="bg1"/>
                </a:solidFill>
              </a:rPr>
              <a:t>Розробка інформаційного та програмного забезпечення підсистеми Електронного Кампусу "Розклад" з підтримкою мобільних платформ</a:t>
            </a:r>
            <a:r>
              <a:rPr lang="ru-RU" u="sng" dirty="0">
                <a:solidFill>
                  <a:schemeClr val="bg1"/>
                </a:solidFill>
              </a:rPr>
              <a:t>.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39" y="4974407"/>
            <a:ext cx="4676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Керівник</a:t>
            </a:r>
            <a:r>
              <a:rPr lang="ru-RU" dirty="0" smtClean="0">
                <a:solidFill>
                  <a:srgbClr val="FFFFFF"/>
                </a:solidFill>
              </a:rPr>
              <a:t>: </a:t>
            </a:r>
            <a:r>
              <a:rPr lang="ru-RU" dirty="0" err="1" smtClean="0">
                <a:solidFill>
                  <a:srgbClr val="FFFFFF"/>
                </a:solidFill>
              </a:rPr>
              <a:t>к.т.н</a:t>
            </a:r>
            <a:r>
              <a:rPr lang="ru-RU" dirty="0" smtClean="0">
                <a:solidFill>
                  <a:srgbClr val="FFFFFF"/>
                </a:solidFill>
              </a:rPr>
              <a:t>, доцент </a:t>
            </a:r>
            <a:r>
              <a:rPr lang="ru-RU" dirty="0" err="1" smtClean="0">
                <a:solidFill>
                  <a:srgbClr val="FFFFFF"/>
                </a:solidFill>
              </a:rPr>
              <a:t>Мелкумян</a:t>
            </a:r>
            <a:r>
              <a:rPr lang="ru-RU" dirty="0" smtClean="0">
                <a:solidFill>
                  <a:srgbClr val="FFFFFF"/>
                </a:solidFill>
              </a:rPr>
              <a:t> К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  <a:r>
              <a:rPr lang="ru-RU" dirty="0" smtClean="0">
                <a:solidFill>
                  <a:srgbClr val="FFFFFF"/>
                </a:solidFill>
              </a:rPr>
              <a:t>Ю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ru-RU" dirty="0" smtClean="0">
              <a:solidFill>
                <a:srgbClr val="FFFFFF"/>
              </a:solidFill>
            </a:endParaRPr>
          </a:p>
          <a:p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Виконалы</a:t>
            </a:r>
            <a:r>
              <a:rPr lang="ru-RU" dirty="0" smtClean="0">
                <a:solidFill>
                  <a:srgbClr val="FFFFFF"/>
                </a:solidFill>
              </a:rPr>
              <a:t>: студент</a:t>
            </a:r>
            <a:r>
              <a:rPr lang="ru-RU" dirty="0">
                <a:solidFill>
                  <a:srgbClr val="FFFFFF"/>
                </a:solidFill>
              </a:rPr>
              <a:t>ы</a:t>
            </a:r>
            <a:r>
              <a:rPr lang="ru-RU" dirty="0" smtClean="0">
                <a:solidFill>
                  <a:srgbClr val="FFFFFF"/>
                </a:solidFill>
              </a:rPr>
              <a:t> ФІОТ, </a:t>
            </a:r>
            <a:r>
              <a:rPr lang="ru-RU" dirty="0" err="1" smtClean="0">
                <a:solidFill>
                  <a:srgbClr val="FFFFFF"/>
                </a:solidFill>
              </a:rPr>
              <a:t>кафедри</a:t>
            </a:r>
            <a:r>
              <a:rPr lang="ru-RU" dirty="0" smtClean="0">
                <a:solidFill>
                  <a:srgbClr val="FFFFFF"/>
                </a:solidFill>
              </a:rPr>
              <a:t> ТК</a:t>
            </a:r>
          </a:p>
          <a:p>
            <a:r>
              <a:rPr lang="ru-RU" dirty="0" err="1" smtClean="0">
                <a:solidFill>
                  <a:srgbClr val="FFFFFF"/>
                </a:solidFill>
              </a:rPr>
              <a:t>групи</a:t>
            </a:r>
            <a:r>
              <a:rPr lang="ru-RU" dirty="0" smtClean="0">
                <a:solidFill>
                  <a:srgbClr val="FFFFFF"/>
                </a:solidFill>
              </a:rPr>
              <a:t> ІК-11, </a:t>
            </a:r>
            <a:r>
              <a:rPr lang="ru-RU" dirty="0" err="1" smtClean="0">
                <a:solidFill>
                  <a:srgbClr val="FFFFFF"/>
                </a:solidFill>
              </a:rPr>
              <a:t>Загорський</a:t>
            </a:r>
            <a:r>
              <a:rPr lang="ru-RU" dirty="0" smtClean="0">
                <a:solidFill>
                  <a:srgbClr val="FFFFFF"/>
                </a:solidFill>
              </a:rPr>
              <a:t> П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uk-UA" dirty="0" smtClean="0">
                <a:solidFill>
                  <a:srgbClr val="FFFFFF"/>
                </a:solidFill>
              </a:rPr>
              <a:t>М</a:t>
            </a:r>
            <a:r>
              <a:rPr lang="en-US" dirty="0" smtClean="0">
                <a:solidFill>
                  <a:srgbClr val="FFFFFF"/>
                </a:solidFill>
              </a:rPr>
              <a:t>. , </a:t>
            </a:r>
            <a:r>
              <a:rPr lang="uk-UA" dirty="0" smtClean="0">
                <a:solidFill>
                  <a:srgbClr val="FFFFFF"/>
                </a:solidFill>
              </a:rPr>
              <a:t>Форманюк О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uk-UA" dirty="0" smtClean="0">
                <a:solidFill>
                  <a:srgbClr val="FFFFFF"/>
                </a:solidFill>
              </a:rPr>
              <a:t>В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</a:p>
          <a:p>
            <a:r>
              <a:rPr lang="uk-UA" dirty="0" smtClean="0">
                <a:solidFill>
                  <a:srgbClr val="FFFFFF"/>
                </a:solidFill>
              </a:rPr>
              <a:t>Рушанян Г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uk-UA" dirty="0" smtClean="0">
                <a:solidFill>
                  <a:srgbClr val="FFFFFF"/>
                </a:solidFill>
              </a:rPr>
              <a:t>М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99430"/>
            <a:ext cx="7772400" cy="92823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Модифікована архітектура системи «Електронний </a:t>
            </a:r>
            <a:r>
              <a:rPr lang="ru-RU" dirty="0">
                <a:solidFill>
                  <a:schemeClr val="bg1"/>
                </a:solidFill>
              </a:rPr>
              <a:t>Кампус»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27668"/>
            <a:ext cx="796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1479584"/>
            <a:ext cx="8573226" cy="47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Висновки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2882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Переваги: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Відповідає сучасним стандартам </a:t>
            </a:r>
            <a:r>
              <a:rPr lang="en-US" dirty="0" smtClean="0">
                <a:solidFill>
                  <a:schemeClr val="bg1"/>
                </a:solidFill>
              </a:rPr>
              <a:t>REST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Зменшує кількість дублювання коду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Дає можливість розробникові сконцентруватись на вирішені задачі, а не подоланні сторонніх проблем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Недоліки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Закладений високий рівень абстракції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Менша швидкодія, порівняно з існуючою архітектурою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3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257336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мобільних додатків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369243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3200" u="sng" dirty="0" err="1" smtClean="0">
                <a:solidFill>
                  <a:srgbClr val="FFFFFF"/>
                </a:solidFill>
              </a:rPr>
              <a:t>Рушанян</a:t>
            </a:r>
            <a:r>
              <a:rPr lang="uk-UA" sz="3200" u="sng" dirty="0" smtClean="0">
                <a:solidFill>
                  <a:srgbClr val="FFFFFF"/>
                </a:solidFill>
              </a:rPr>
              <a:t> Г.М., Загорський П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r>
              <a:rPr lang="uk-UA" sz="3200" u="sng" dirty="0" smtClean="0">
                <a:solidFill>
                  <a:srgbClr val="FFFFFF"/>
                </a:solidFill>
              </a:rPr>
              <a:t>М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endParaRPr lang="ru-RU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6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608003"/>
            <a:ext cx="8229600" cy="1143000"/>
          </a:xfrm>
        </p:spPr>
        <p:txBody>
          <a:bodyPr/>
          <a:lstStyle/>
          <a:p>
            <a:r>
              <a:rPr lang="uk-UA" dirty="0">
                <a:solidFill>
                  <a:srgbClr val="FFFFFF"/>
                </a:solidFill>
              </a:rPr>
              <a:t>Аналіз існуючих прототипів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457200" y="22573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Перегляд </a:t>
            </a:r>
            <a:r>
              <a:rPr lang="ru-RU" sz="2800" dirty="0" err="1">
                <a:solidFill>
                  <a:srgbClr val="FFFFFF"/>
                </a:solidFill>
              </a:rPr>
              <a:t>розкладу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занять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AutoNum type="arabicPeriod"/>
            </a:pPr>
            <a:r>
              <a:rPr lang="ru-RU" sz="2800" dirty="0" err="1">
                <a:solidFill>
                  <a:srgbClr val="FFFFFF"/>
                </a:solidFill>
              </a:rPr>
              <a:t>Пошук</a:t>
            </a:r>
            <a:r>
              <a:rPr lang="ru-RU" sz="2800" dirty="0">
                <a:solidFill>
                  <a:srgbClr val="FFFFFF"/>
                </a:solidFill>
              </a:rPr>
              <a:t> по </a:t>
            </a:r>
            <a:r>
              <a:rPr lang="ru-RU" sz="2800" dirty="0" err="1">
                <a:solidFill>
                  <a:srgbClr val="FFFFFF"/>
                </a:solidFill>
              </a:rPr>
              <a:t>групі</a:t>
            </a:r>
            <a:r>
              <a:rPr lang="ru-RU" sz="2800" dirty="0">
                <a:solidFill>
                  <a:srgbClr val="FFFFFF"/>
                </a:solidFill>
              </a:rPr>
              <a:t> та </a:t>
            </a:r>
            <a:r>
              <a:rPr lang="ru-RU" sz="2800" dirty="0" err="1">
                <a:solidFill>
                  <a:srgbClr val="FFFFFF"/>
                </a:solidFill>
              </a:rPr>
              <a:t>викладачам</a:t>
            </a:r>
            <a:endParaRPr lang="ru-RU" sz="2800" dirty="0">
              <a:solidFill>
                <a:srgbClr val="FFFFFF"/>
              </a:solidFill>
            </a:endParaRP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457200" y="4113852"/>
            <a:ext cx="8229600" cy="223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Tx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Не </a:t>
            </a:r>
            <a:r>
              <a:rPr lang="ru-RU" sz="2800" dirty="0" err="1">
                <a:solidFill>
                  <a:srgbClr val="FFFFFF"/>
                </a:solidFill>
              </a:rPr>
              <a:t>централізоване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збереження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данних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розкладу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FontTx/>
              <a:buAutoNum type="arabicPeriod"/>
            </a:pPr>
            <a:r>
              <a:rPr lang="ru-RU" sz="2800" dirty="0" err="1">
                <a:solidFill>
                  <a:srgbClr val="FFFFFF"/>
                </a:solidFill>
              </a:rPr>
              <a:t>Відсутність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механізму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модифікації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данних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щодо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розкладу</a:t>
            </a:r>
            <a:endParaRPr lang="ru-RU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0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608003"/>
            <a:ext cx="8229600" cy="1143000"/>
          </a:xfrm>
        </p:spPr>
        <p:txBody>
          <a:bodyPr/>
          <a:lstStyle/>
          <a:p>
            <a:r>
              <a:rPr lang="uk-UA" dirty="0">
                <a:solidFill>
                  <a:srgbClr val="FFFFFF"/>
                </a:solidFill>
              </a:rPr>
              <a:t>Постановка задачі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457200" y="1885950"/>
            <a:ext cx="8229600" cy="318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uk-UA" sz="2800" dirty="0">
                <a:solidFill>
                  <a:srgbClr val="FFFFFF"/>
                </a:solidFill>
              </a:rPr>
              <a:t>Розширити функціонал наступним</a:t>
            </a:r>
            <a:r>
              <a:rPr lang="uk-UA" sz="2800" dirty="0" smtClean="0">
                <a:solidFill>
                  <a:srgbClr val="FFFFFF"/>
                </a:solidFill>
              </a:rPr>
              <a:t>: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FFFF"/>
                </a:solidFill>
              </a:rPr>
              <a:t>Редагування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існуючого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розкладу</a:t>
            </a:r>
            <a:r>
              <a:rPr lang="ru-RU" sz="2800" dirty="0">
                <a:solidFill>
                  <a:srgbClr val="FFFFFF"/>
                </a:solidFill>
              </a:rPr>
              <a:t> (</a:t>
            </a:r>
            <a:r>
              <a:rPr lang="ru-RU" sz="2800" dirty="0" err="1" smtClean="0">
                <a:solidFill>
                  <a:srgbClr val="FFFFFF"/>
                </a:solidFill>
              </a:rPr>
              <a:t>робітником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деканату)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FFFF"/>
                </a:solidFill>
              </a:rPr>
              <a:t>Надання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можливості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перенесення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пар,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призначення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консульацій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тощо</a:t>
            </a:r>
            <a:r>
              <a:rPr lang="ru-RU" sz="2800" dirty="0">
                <a:solidFill>
                  <a:srgbClr val="FFFFFF"/>
                </a:solidFill>
              </a:rPr>
              <a:t> (</a:t>
            </a:r>
            <a:r>
              <a:rPr lang="ru-RU" sz="2800" dirty="0" err="1">
                <a:solidFill>
                  <a:srgbClr val="FFFFFF"/>
                </a:solidFill>
              </a:rPr>
              <a:t>викладачем</a:t>
            </a:r>
            <a:r>
              <a:rPr lang="ru-RU" sz="2800" dirty="0" smtClean="0">
                <a:solidFill>
                  <a:srgbClr val="FFFFFF"/>
                </a:solidFill>
              </a:rPr>
              <a:t>)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FFFF"/>
                </a:solidFill>
              </a:rPr>
              <a:t>Додавання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своїх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унікальних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подій</a:t>
            </a:r>
            <a:r>
              <a:rPr lang="ru-RU" sz="2800" dirty="0">
                <a:solidFill>
                  <a:srgbClr val="FFFFFF"/>
                </a:solidFill>
              </a:rPr>
              <a:t> до </a:t>
            </a:r>
            <a:r>
              <a:rPr lang="ru-RU" sz="2800" dirty="0" err="1" smtClean="0">
                <a:solidFill>
                  <a:srgbClr val="FFFFFF"/>
                </a:solidFill>
              </a:rPr>
              <a:t>існуючого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(</a:t>
            </a:r>
            <a:r>
              <a:rPr lang="ru-RU" sz="2800" dirty="0" err="1">
                <a:solidFill>
                  <a:srgbClr val="FFFFFF"/>
                </a:solidFill>
              </a:rPr>
              <a:t>викладачем</a:t>
            </a:r>
            <a:r>
              <a:rPr lang="ru-RU" sz="2800" dirty="0">
                <a:solidFill>
                  <a:srgbClr val="FFFFFF"/>
                </a:solidFill>
              </a:rPr>
              <a:t>/студентом)</a:t>
            </a: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457200" y="5372101"/>
            <a:ext cx="8229600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FFFFFF"/>
                </a:solidFill>
              </a:rPr>
              <a:t>2.</a:t>
            </a:r>
            <a:r>
              <a:rPr lang="en-US" sz="2800" dirty="0" smtClean="0">
                <a:solidFill>
                  <a:srgbClr val="FFFFFF"/>
                </a:solidFill>
              </a:rPr>
              <a:t>	    </a:t>
            </a:r>
            <a:r>
              <a:rPr lang="ru-RU" sz="2800" dirty="0" err="1" smtClean="0">
                <a:solidFill>
                  <a:srgbClr val="FFFFFF"/>
                </a:solidFill>
              </a:rPr>
              <a:t>Розробити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підсистему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Розклад</a:t>
            </a:r>
            <a:r>
              <a:rPr lang="ru-RU" sz="2800" dirty="0">
                <a:solidFill>
                  <a:srgbClr val="FFFFFF"/>
                </a:solidFill>
              </a:rPr>
              <a:t> для </a:t>
            </a:r>
            <a:r>
              <a:rPr lang="ru-RU" sz="2800" dirty="0" smtClean="0">
                <a:solidFill>
                  <a:srgbClr val="FFFFFF"/>
                </a:solidFill>
              </a:rPr>
              <a:t>платформ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Android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та </a:t>
            </a:r>
            <a:r>
              <a:rPr lang="ru-RU" sz="2800" dirty="0" err="1">
                <a:solidFill>
                  <a:srgbClr val="FFFFFF"/>
                </a:solidFill>
              </a:rPr>
              <a:t>iOS</a:t>
            </a:r>
            <a:endParaRPr lang="ru-RU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4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846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інформаційного забезпечення. Архітектура підсистеми 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1" y="1679670"/>
            <a:ext cx="6838949" cy="4926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08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95438"/>
            <a:ext cx="6696075" cy="4871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2846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інформаційного забезпечення. Структура локальної БД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7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65077" y="992566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dirty="0" err="1" smtClean="0">
                <a:solidFill>
                  <a:srgbClr val="FFFFFF"/>
                </a:solidFill>
              </a:rPr>
              <a:t>Патерн</a:t>
            </a:r>
            <a:r>
              <a:rPr lang="uk-UA" sz="3200" dirty="0" smtClean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MVP</a:t>
            </a:r>
            <a:endParaRPr lang="ru-RU" sz="32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C:\Users\user\Desktop\mvp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8" y="2565778"/>
            <a:ext cx="5118503" cy="3452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Название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 err="1" smtClean="0">
              <a:solidFill>
                <a:srgbClr val="FFFFFF"/>
              </a:solidFill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5622877" y="2019869"/>
            <a:ext cx="3345847" cy="4132147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Модель </a:t>
            </a:r>
            <a:r>
              <a:rPr lang="uk-UA" dirty="0">
                <a:solidFill>
                  <a:schemeClr val="bg1"/>
                </a:solidFill>
              </a:rPr>
              <a:t>даних(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Представлення(</a:t>
            </a:r>
            <a:r>
              <a:rPr lang="uk-UA" dirty="0" err="1">
                <a:solidFill>
                  <a:schemeClr val="bg1"/>
                </a:solidFill>
              </a:rPr>
              <a:t>View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Пред'явник(</a:t>
            </a:r>
            <a:r>
              <a:rPr lang="uk-UA" dirty="0" err="1" smtClean="0">
                <a:solidFill>
                  <a:schemeClr val="bg1"/>
                </a:solidFill>
              </a:rPr>
              <a:t>Presenter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457200" y="475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rgbClr val="FFFFFF"/>
                </a:solidFill>
              </a:rPr>
              <a:t>Розробка програмного забезпечення 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9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 txBox="1">
            <a:spLocks/>
          </p:cNvSpPr>
          <p:nvPr/>
        </p:nvSpPr>
        <p:spPr>
          <a:xfrm>
            <a:off x="685800" y="276577"/>
            <a:ext cx="7772400" cy="92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bg1"/>
                </a:solidFill>
              </a:rPr>
              <a:t>Середовище розробки </a:t>
            </a:r>
            <a:r>
              <a:rPr lang="en-US" dirty="0">
                <a:solidFill>
                  <a:srgbClr val="FFFFFF"/>
                </a:solidFill>
              </a:rPr>
              <a:t>Android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4" y="1758640"/>
            <a:ext cx="2539477" cy="1905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5" descr="C:\Users\user\Desktop\презент\SQL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95" y="1702734"/>
            <a:ext cx="2863292" cy="1961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C:\Users\user\Desktop\Android_Studio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03" y="3918713"/>
            <a:ext cx="2430392" cy="2430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4131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Копії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екранних</a:t>
            </a:r>
            <a:r>
              <a:rPr lang="ru-RU" dirty="0" smtClean="0">
                <a:solidFill>
                  <a:schemeClr val="bg1"/>
                </a:solidFill>
              </a:rPr>
              <a:t> форм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Изображение 3" descr="iOS Simulator Screen Shot 10 июня 2015 г., 22.2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0" y="2049462"/>
            <a:ext cx="1419718" cy="2520000"/>
          </a:xfrm>
          <a:prstGeom prst="rect">
            <a:avLst/>
          </a:prstGeom>
        </p:spPr>
      </p:pic>
      <p:pic>
        <p:nvPicPr>
          <p:cNvPr id="5" name="Изображение 4" descr="iOS Simulator Screen Shot 10 июня 2015 г., 22.21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73" y="2678882"/>
            <a:ext cx="1419718" cy="2520000"/>
          </a:xfrm>
          <a:prstGeom prst="rect">
            <a:avLst/>
          </a:prstGeom>
        </p:spPr>
      </p:pic>
      <p:pic>
        <p:nvPicPr>
          <p:cNvPr id="6" name="Изображение 5" descr="iOS Simulator Screen Shot 10 июня 2015 г., 22.21.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35" y="2049462"/>
            <a:ext cx="1419718" cy="2520000"/>
          </a:xfrm>
          <a:prstGeom prst="rect">
            <a:avLst/>
          </a:prstGeom>
        </p:spPr>
      </p:pic>
      <p:pic>
        <p:nvPicPr>
          <p:cNvPr id="7" name="Изображение 6" descr="iOS Simulator Screen Shot 10 июня 2015 г., 22.21.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2" y="3328420"/>
            <a:ext cx="1419718" cy="2520000"/>
          </a:xfrm>
          <a:prstGeom prst="rect">
            <a:avLst/>
          </a:prstGeom>
        </p:spPr>
      </p:pic>
      <p:pic>
        <p:nvPicPr>
          <p:cNvPr id="8" name="Изображение 7" descr="iOS Simulator Screen Shot 10 июня 2015 г., 22.21.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87" y="2678882"/>
            <a:ext cx="1419718" cy="2520000"/>
          </a:xfrm>
          <a:prstGeom prst="rect">
            <a:avLst/>
          </a:prstGeom>
        </p:spPr>
      </p:pic>
      <p:pic>
        <p:nvPicPr>
          <p:cNvPr id="9" name="Изображение 8" descr="iOS Simulator Screen Shot 10 июня 2015 г., 22.21.0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53" y="3328420"/>
            <a:ext cx="141971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99430"/>
            <a:ext cx="7772400" cy="928238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Мета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27668"/>
            <a:ext cx="79607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uk-UA" sz="2000" dirty="0" smtClean="0">
                <a:solidFill>
                  <a:srgbClr val="FFFFFF"/>
                </a:solidFill>
              </a:rPr>
              <a:t>Розробити підсистему </a:t>
            </a:r>
            <a:r>
              <a:rPr lang="en-US" sz="2000" dirty="0" smtClean="0">
                <a:solidFill>
                  <a:srgbClr val="FFFFFF"/>
                </a:solidFill>
              </a:rPr>
              <a:t>“</a:t>
            </a:r>
            <a:r>
              <a:rPr lang="uk-UA" sz="2000" dirty="0" smtClean="0">
                <a:solidFill>
                  <a:srgbClr val="FFFFFF"/>
                </a:solidFill>
              </a:rPr>
              <a:t>Розклад</a:t>
            </a:r>
            <a:r>
              <a:rPr lang="en-US" sz="2000" dirty="0" smtClean="0">
                <a:solidFill>
                  <a:srgbClr val="FFFFFF"/>
                </a:solidFill>
              </a:rPr>
              <a:t>”</a:t>
            </a:r>
            <a:r>
              <a:rPr lang="uk-UA" sz="2000" dirty="0" smtClean="0">
                <a:solidFill>
                  <a:srgbClr val="FFFFFF"/>
                </a:solidFill>
              </a:rPr>
              <a:t> з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uk-UA" sz="2000" dirty="0" smtClean="0">
                <a:solidFill>
                  <a:srgbClr val="FFFFFF"/>
                </a:solidFill>
              </a:rPr>
              <a:t>підтримкою мобільних платформ для студентів, викладачів та робітників деканату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  <a:endParaRPr lang="uk-UA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sz="2000" dirty="0" err="1" smtClean="0">
                <a:solidFill>
                  <a:srgbClr val="FFFFFF"/>
                </a:solidFill>
              </a:rPr>
              <a:t>Створити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функціонал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який</a:t>
            </a:r>
            <a:r>
              <a:rPr lang="ru-RU" sz="2000" dirty="0" smtClean="0">
                <a:solidFill>
                  <a:srgbClr val="FFFFFF"/>
                </a:solidFill>
              </a:rPr>
              <a:t> дозволить </a:t>
            </a:r>
            <a:r>
              <a:rPr lang="uk-UA" sz="2000" dirty="0">
                <a:solidFill>
                  <a:srgbClr val="FFFFFF"/>
                </a:solidFill>
              </a:rPr>
              <a:t>здійснювати перегляд не тільки відкритої інформації 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стосовно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2000" dirty="0" smtClean="0">
                <a:solidFill>
                  <a:srgbClr val="FFFFFF"/>
                </a:solidFill>
              </a:rPr>
              <a:t>, </a:t>
            </a:r>
            <a:r>
              <a:rPr lang="uk-UA" sz="2000" dirty="0" smtClean="0">
                <a:solidFill>
                  <a:srgbClr val="FFFFFF"/>
                </a:solidFill>
              </a:rPr>
              <a:t>а </a:t>
            </a:r>
            <a:r>
              <a:rPr lang="uk-UA" sz="2000" dirty="0">
                <a:solidFill>
                  <a:srgbClr val="FFFFFF"/>
                </a:solidFill>
              </a:rPr>
              <a:t>й інформації в </a:t>
            </a:r>
            <a:r>
              <a:rPr lang="uk-UA" sz="2000" dirty="0" err="1">
                <a:solidFill>
                  <a:srgbClr val="FFFFFF"/>
                </a:solidFill>
              </a:rPr>
              <a:t>аутентифікованому</a:t>
            </a:r>
            <a:r>
              <a:rPr lang="uk-UA" sz="2000" dirty="0">
                <a:solidFill>
                  <a:srgbClr val="FFFFFF"/>
                </a:solidFill>
              </a:rPr>
              <a:t> </a:t>
            </a:r>
            <a:r>
              <a:rPr lang="uk-UA" sz="2000" dirty="0" smtClean="0">
                <a:solidFill>
                  <a:srgbClr val="FFFFFF"/>
                </a:solidFill>
              </a:rPr>
              <a:t>режимі відносно </a:t>
            </a:r>
            <a:r>
              <a:rPr lang="uk-UA" sz="2000" dirty="0">
                <a:solidFill>
                  <a:srgbClr val="FFFFFF"/>
                </a:solidFill>
              </a:rPr>
              <a:t>змін розкладу зі сторони викладача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  <a:endParaRPr lang="ru-RU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ru-RU" sz="2000" dirty="0" err="1" smtClean="0">
                <a:solidFill>
                  <a:srgbClr val="FFFFFF"/>
                </a:solidFill>
              </a:rPr>
              <a:t>Забеспечити</a:t>
            </a:r>
            <a:r>
              <a:rPr lang="ru-RU" sz="2000" dirty="0" smtClean="0">
                <a:solidFill>
                  <a:srgbClr val="FFFFFF"/>
                </a:solidFill>
              </a:rPr>
              <a:t> роботу </a:t>
            </a:r>
            <a:r>
              <a:rPr lang="ru-RU" sz="2000" dirty="0" err="1" smtClean="0">
                <a:solidFill>
                  <a:srgbClr val="FFFFFF"/>
                </a:solidFill>
              </a:rPr>
              <a:t>додатку</a:t>
            </a:r>
            <a:r>
              <a:rPr lang="ru-RU" sz="2000" dirty="0" smtClean="0">
                <a:solidFill>
                  <a:srgbClr val="FFFFFF"/>
                </a:solidFill>
              </a:rPr>
              <a:t> в офлайн </a:t>
            </a:r>
            <a:r>
              <a:rPr lang="ru-RU" sz="2000" dirty="0" err="1" smtClean="0">
                <a:solidFill>
                  <a:srgbClr val="FFFFFF"/>
                </a:solidFill>
              </a:rPr>
              <a:t>режимі</a:t>
            </a:r>
            <a:r>
              <a:rPr lang="ru-RU" sz="2000" dirty="0" smtClean="0">
                <a:solidFill>
                  <a:srgbClr val="FFFFFF"/>
                </a:solidFill>
              </a:rPr>
              <a:t> за </a:t>
            </a:r>
            <a:r>
              <a:rPr lang="ru-RU" sz="2000" dirty="0" err="1" smtClean="0">
                <a:solidFill>
                  <a:srgbClr val="FFFFFF"/>
                </a:solidFill>
              </a:rPr>
              <a:t>допомогою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механізму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кешування</a:t>
            </a: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ru-RU" sz="2000" dirty="0" err="1" smtClean="0">
                <a:solidFill>
                  <a:srgbClr val="FFFFFF"/>
                </a:solidFill>
              </a:rPr>
              <a:t>Спростити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процес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написання</a:t>
            </a:r>
            <a:r>
              <a:rPr lang="ru-RU" sz="2000" dirty="0" smtClean="0">
                <a:solidFill>
                  <a:srgbClr val="FFFFFF"/>
                </a:solidFill>
              </a:rPr>
              <a:t> однотипного коду на </a:t>
            </a:r>
            <a:r>
              <a:rPr lang="ru-RU" sz="2000" dirty="0" err="1" smtClean="0">
                <a:solidFill>
                  <a:srgbClr val="FFFFFF"/>
                </a:solidFill>
              </a:rPr>
              <a:t>стороні</a:t>
            </a:r>
            <a:r>
              <a:rPr lang="ru-RU" sz="2000" dirty="0" smtClean="0">
                <a:solidFill>
                  <a:srgbClr val="FFFFFF"/>
                </a:solidFill>
              </a:rPr>
              <a:t> сервера за </a:t>
            </a:r>
            <a:r>
              <a:rPr lang="ru-RU" sz="2000" dirty="0" err="1" smtClean="0">
                <a:solidFill>
                  <a:srgbClr val="FFFFFF"/>
                </a:solidFill>
              </a:rPr>
              <a:t>рахунок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модифікації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існуючої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архітектури</a:t>
            </a: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ru-RU" sz="2000" dirty="0" smtClean="0">
              <a:solidFill>
                <a:srgbClr val="FFFFFF"/>
              </a:solidFill>
            </a:endParaRPr>
          </a:p>
          <a:p>
            <a:endParaRPr lang="ru-RU" sz="2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3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685836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додатку </a:t>
            </a:r>
            <a:r>
              <a:rPr lang="en-US" dirty="0" smtClean="0">
                <a:solidFill>
                  <a:srgbClr val="FFFFFF"/>
                </a:solidFill>
              </a:rPr>
              <a:t>IOS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828836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3200" u="sng" dirty="0" smtClean="0">
                <a:solidFill>
                  <a:srgbClr val="FFFFFF"/>
                </a:solidFill>
              </a:rPr>
              <a:t>Загорський П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r>
              <a:rPr lang="uk-UA" sz="3200" u="sng" dirty="0" smtClean="0">
                <a:solidFill>
                  <a:srgbClr val="FFFFFF"/>
                </a:solidFill>
              </a:rPr>
              <a:t>М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endParaRPr lang="ru-RU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4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76577"/>
            <a:ext cx="7772400" cy="928238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Середовище розробки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та </a:t>
            </a:r>
            <a:r>
              <a:rPr lang="ru-RU" dirty="0" err="1" smtClean="0">
                <a:solidFill>
                  <a:schemeClr val="bg1"/>
                </a:solidFill>
              </a:rPr>
              <a:t>мова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програмування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576" y="2851172"/>
            <a:ext cx="50268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solidFill>
                  <a:schemeClr val="bg1"/>
                </a:solidFill>
              </a:rPr>
              <a:t>Платформа: </a:t>
            </a:r>
            <a:r>
              <a:rPr lang="en-US" sz="2500" dirty="0" err="1" smtClean="0">
                <a:solidFill>
                  <a:schemeClr val="bg1"/>
                </a:solidFill>
              </a:rPr>
              <a:t>iOS</a:t>
            </a:r>
            <a:r>
              <a:rPr lang="en-US" sz="2500" dirty="0" smtClean="0">
                <a:solidFill>
                  <a:schemeClr val="bg1"/>
                </a:solidFill>
              </a:rPr>
              <a:t> 7.0 </a:t>
            </a:r>
            <a:r>
              <a:rPr lang="ru-RU" sz="2500" dirty="0" err="1" smtClean="0">
                <a:solidFill>
                  <a:schemeClr val="bg1"/>
                </a:solidFill>
              </a:rPr>
              <a:t>або</a:t>
            </a:r>
            <a:r>
              <a:rPr lang="ru-RU" sz="2500" dirty="0" smtClean="0">
                <a:solidFill>
                  <a:schemeClr val="bg1"/>
                </a:solidFill>
              </a:rPr>
              <a:t> </a:t>
            </a:r>
            <a:r>
              <a:rPr lang="ru-RU" sz="2500" dirty="0" err="1" smtClean="0">
                <a:solidFill>
                  <a:schemeClr val="bg1"/>
                </a:solidFill>
              </a:rPr>
              <a:t>вище</a:t>
            </a:r>
            <a:endParaRPr lang="en-US" sz="2500" dirty="0" smtClean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IDE </a:t>
            </a:r>
            <a:r>
              <a:rPr lang="ru-RU" sz="2500" dirty="0" err="1" smtClean="0">
                <a:solidFill>
                  <a:schemeClr val="bg1"/>
                </a:solidFill>
              </a:rPr>
              <a:t>розробки</a:t>
            </a:r>
            <a:r>
              <a:rPr lang="ru-RU" sz="2500" dirty="0" smtClean="0">
                <a:solidFill>
                  <a:schemeClr val="bg1"/>
                </a:solidFill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</a:rPr>
              <a:t>Xcode</a:t>
            </a:r>
            <a:r>
              <a:rPr lang="en-US" sz="2500" dirty="0" smtClean="0">
                <a:solidFill>
                  <a:schemeClr val="bg1"/>
                </a:solidFill>
              </a:rPr>
              <a:t> 6.2</a:t>
            </a: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Изображение 6" descr="xcode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2" y="2133053"/>
            <a:ext cx="1484745" cy="1454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азвание 1"/>
          <p:cNvSpPr txBox="1">
            <a:spLocks/>
          </p:cNvSpPr>
          <p:nvPr/>
        </p:nvSpPr>
        <p:spPr>
          <a:xfrm>
            <a:off x="2724727" y="1922934"/>
            <a:ext cx="6090175" cy="92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Xcode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Изображение 5" descr="swift-cheat-sheet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" b="13999"/>
          <a:stretch/>
        </p:blipFill>
        <p:spPr>
          <a:xfrm>
            <a:off x="1246909" y="4280444"/>
            <a:ext cx="1477818" cy="1384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азвание 1"/>
          <p:cNvSpPr txBox="1">
            <a:spLocks/>
          </p:cNvSpPr>
          <p:nvPr/>
        </p:nvSpPr>
        <p:spPr>
          <a:xfrm>
            <a:off x="2547292" y="4058306"/>
            <a:ext cx="6090175" cy="92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Swift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6933" y="5007745"/>
            <a:ext cx="502689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 smtClean="0">
                <a:solidFill>
                  <a:schemeClr val="bg1"/>
                </a:solidFill>
              </a:rPr>
              <a:t>Версія </a:t>
            </a:r>
            <a:r>
              <a:rPr lang="en-US" sz="2500" dirty="0" smtClean="0">
                <a:solidFill>
                  <a:schemeClr val="bg1"/>
                </a:solidFill>
              </a:rPr>
              <a:t>: Swift 1.0</a:t>
            </a: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9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Проектування</a:t>
            </a:r>
            <a:r>
              <a:rPr lang="ru-RU" dirty="0" smtClean="0">
                <a:solidFill>
                  <a:srgbClr val="FFFFFF"/>
                </a:solidFill>
              </a:rPr>
              <a:t> интерфейсу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uk-UA" dirty="0" smtClean="0">
                <a:solidFill>
                  <a:srgbClr val="FFFFFF"/>
                </a:solidFill>
              </a:rPr>
              <a:t>Авторизаці</a:t>
            </a:r>
            <a:r>
              <a:rPr lang="uk-UA" dirty="0">
                <a:solidFill>
                  <a:srgbClr val="FFFFFF"/>
                </a:solidFill>
              </a:rPr>
              <a:t>я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689600" cy="4883383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Переваги</a:t>
            </a:r>
            <a:r>
              <a:rPr lang="ru-RU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Збереження данних на сервері </a:t>
            </a:r>
            <a:r>
              <a:rPr lang="en-US" dirty="0" smtClean="0">
                <a:solidFill>
                  <a:srgbClr val="FFFFFF"/>
                </a:solidFill>
              </a:rPr>
              <a:t>“Campus”</a:t>
            </a:r>
            <a:endParaRPr lang="ru-RU" dirty="0" smtClean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Не потрібна регістрація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endParaRPr lang="ru-RU" dirty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Недоліки</a:t>
            </a:r>
            <a:r>
              <a:rPr lang="ru-RU" dirty="0" smtClean="0">
                <a:solidFill>
                  <a:srgbClr val="FFFFFF"/>
                </a:solidFill>
              </a:rPr>
              <a:t>:	</a:t>
            </a:r>
          </a:p>
          <a:p>
            <a:pPr lvl="1"/>
            <a:r>
              <a:rPr lang="ru-RU" dirty="0" err="1" smtClean="0">
                <a:solidFill>
                  <a:srgbClr val="FFFFFF"/>
                </a:solidFill>
              </a:rPr>
              <a:t>Можлива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авторизація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тільки</a:t>
            </a:r>
            <a:r>
              <a:rPr lang="ru-RU" dirty="0" smtClean="0">
                <a:solidFill>
                  <a:srgbClr val="FFFFFF"/>
                </a:solidFill>
              </a:rPr>
              <a:t> через  </a:t>
            </a:r>
            <a:r>
              <a:rPr lang="en-US" dirty="0" smtClean="0">
                <a:solidFill>
                  <a:srgbClr val="FFFFFF"/>
                </a:solidFill>
              </a:rPr>
              <a:t>“Campus”</a:t>
            </a:r>
            <a:endParaRPr lang="ru-RU" dirty="0" smtClean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Користувач не маж можливості використовувати додаток не пройшовши авторизацію</a:t>
            </a:r>
            <a:endParaRPr lang="ru-RU" dirty="0" smtClean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При маленькій швидкості мобільного інтернету авторизація може зайняти певний час</a:t>
            </a:r>
            <a:endParaRPr lang="ru-RU" dirty="0" smtClean="0">
              <a:solidFill>
                <a:srgbClr val="FFFFFF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626653"/>
            <a:ext cx="2511194" cy="4457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522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Оповіщення користувача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576618" cy="4525963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тільки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деякі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функції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недоступні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потрібно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або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відобразити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це</a:t>
            </a:r>
            <a:r>
              <a:rPr lang="ru-RU" dirty="0" smtClean="0">
                <a:solidFill>
                  <a:schemeClr val="bg1"/>
                </a:solidFill>
              </a:rPr>
              <a:t> в меню </a:t>
            </a:r>
            <a:r>
              <a:rPr lang="ru-RU" dirty="0" err="1" smtClean="0">
                <a:solidFill>
                  <a:schemeClr val="bg1"/>
                </a:solidFill>
              </a:rPr>
              <a:t>або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вивести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повідомлення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45" y="1381899"/>
            <a:ext cx="2672824" cy="4744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66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r>
              <a:rPr lang="uk-UA" dirty="0" smtClean="0">
                <a:solidFill>
                  <a:srgbClr val="FFFFFF"/>
                </a:solidFill>
              </a:rPr>
              <a:t> Перегляд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uk-UA" dirty="0" smtClean="0">
                <a:solidFill>
                  <a:srgbClr val="FFFFFF"/>
                </a:solidFill>
              </a:rPr>
              <a:t>персональних данних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01043"/>
            <a:ext cx="5323528" cy="3263544"/>
          </a:xfrm>
        </p:spPr>
        <p:txBody>
          <a:bodyPr/>
          <a:lstStyle/>
          <a:p>
            <a:r>
              <a:rPr lang="ru-RU" dirty="0" smtClean="0">
                <a:solidFill>
                  <a:srgbClr val="FFFFFF"/>
                </a:solidFill>
              </a:rPr>
              <a:t>Перегляд </a:t>
            </a:r>
            <a:r>
              <a:rPr lang="ru-RU" dirty="0" err="1" smtClean="0">
                <a:solidFill>
                  <a:srgbClr val="FFFFFF"/>
                </a:solidFill>
              </a:rPr>
              <a:t>персональних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данних</a:t>
            </a: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Редагування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данних</a:t>
            </a:r>
            <a:r>
              <a:rPr lang="ru-RU" dirty="0" smtClean="0">
                <a:solidFill>
                  <a:srgbClr val="FFFFFF"/>
                </a:solidFill>
              </a:rPr>
              <a:t> у </a:t>
            </a:r>
            <a:r>
              <a:rPr lang="ru-RU" dirty="0" err="1" smtClean="0">
                <a:solidFill>
                  <a:srgbClr val="FFFFFF"/>
                </a:solidFill>
              </a:rPr>
              <a:t>відповідності</a:t>
            </a:r>
            <a:r>
              <a:rPr lang="ru-RU" dirty="0" smtClean="0">
                <a:solidFill>
                  <a:srgbClr val="FFFFFF"/>
                </a:solidFill>
              </a:rPr>
              <a:t> до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uk-UA" dirty="0" smtClean="0">
                <a:solidFill>
                  <a:srgbClr val="FFFFFF"/>
                </a:solidFill>
              </a:rPr>
              <a:t>існуючих </a:t>
            </a:r>
            <a:r>
              <a:rPr lang="en-US" dirty="0" smtClean="0">
                <a:solidFill>
                  <a:srgbClr val="FFFFFF"/>
                </a:solidFill>
              </a:rPr>
              <a:t>API</a:t>
            </a:r>
            <a:endParaRPr lang="ru-RU" dirty="0" smtClean="0">
              <a:solidFill>
                <a:srgbClr val="FFFFFF"/>
              </a:solidFill>
            </a:endParaRPr>
          </a:p>
        </p:txBody>
      </p:sp>
      <p:pic>
        <p:nvPicPr>
          <p:cNvPr id="6" name="Изображение 43" descr="Macintosh HD:Users:1:Desktop:iOS Simulator Screen Shot 10 июня 2015 г., 22.21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01" y="1199273"/>
            <a:ext cx="2740097" cy="48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180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65019" y="32183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uk-UA" dirty="0" smtClean="0">
                <a:solidFill>
                  <a:srgbClr val="FFFFFF"/>
                </a:solidFill>
              </a:rPr>
              <a:t>Перегляд </a:t>
            </a:r>
            <a:r>
              <a:rPr lang="ru-RU" dirty="0" err="1" smtClean="0">
                <a:solidFill>
                  <a:srgbClr val="FFFFFF"/>
                </a:solidFill>
              </a:rPr>
              <a:t>р</a:t>
            </a:r>
            <a:r>
              <a:rPr lang="ru-RU" dirty="0" err="1" smtClean="0">
                <a:solidFill>
                  <a:srgbClr val="FFFFFF"/>
                </a:solidFill>
              </a:rPr>
              <a:t>озкладу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58388" y="1600200"/>
            <a:ext cx="5128412" cy="4525963"/>
          </a:xfrm>
        </p:spPr>
        <p:txBody>
          <a:bodyPr/>
          <a:lstStyle/>
          <a:p>
            <a:r>
              <a:rPr lang="ru-RU" dirty="0" err="1" smtClean="0">
                <a:solidFill>
                  <a:srgbClr val="FFFFFF"/>
                </a:solidFill>
              </a:rPr>
              <a:t>Відображення</a:t>
            </a:r>
            <a:r>
              <a:rPr lang="ru-RU" dirty="0" smtClean="0">
                <a:solidFill>
                  <a:srgbClr val="FFFFFF"/>
                </a:solidFill>
              </a:rPr>
              <a:t> поточного </a:t>
            </a:r>
            <a:r>
              <a:rPr lang="ru-RU" dirty="0" err="1" smtClean="0">
                <a:solidFill>
                  <a:srgbClr val="FFFFFF"/>
                </a:solidFill>
              </a:rPr>
              <a:t>розкладу</a:t>
            </a: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Детальна </a:t>
            </a:r>
            <a:r>
              <a:rPr lang="ru-RU" dirty="0" err="1" smtClean="0">
                <a:solidFill>
                  <a:srgbClr val="FFFFFF"/>
                </a:solidFill>
              </a:rPr>
              <a:t>інформацію</a:t>
            </a:r>
            <a:r>
              <a:rPr lang="ru-RU" dirty="0" smtClean="0">
                <a:solidFill>
                  <a:srgbClr val="FFFFFF"/>
                </a:solidFill>
              </a:rPr>
              <a:t> про </a:t>
            </a:r>
            <a:r>
              <a:rPr lang="ru-RU" dirty="0" err="1" smtClean="0">
                <a:solidFill>
                  <a:srgbClr val="FFFFFF"/>
                </a:solidFill>
              </a:rPr>
              <a:t>подію</a:t>
            </a: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Створення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власної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події</a:t>
            </a:r>
            <a:r>
              <a:rPr lang="en-US" dirty="0" smtClean="0">
                <a:solidFill>
                  <a:srgbClr val="FFFFFF"/>
                </a:solidFill>
              </a:rPr>
              <a:t>(Add Time)</a:t>
            </a:r>
          </a:p>
          <a:p>
            <a:r>
              <a:rPr lang="uk-UA" dirty="0" smtClean="0">
                <a:solidFill>
                  <a:srgbClr val="FFFFFF"/>
                </a:solidFill>
              </a:rPr>
              <a:t>Пошук розкладу за датою</a:t>
            </a:r>
            <a:r>
              <a:rPr lang="en-US" dirty="0" smtClean="0">
                <a:solidFill>
                  <a:srgbClr val="FFFFFF"/>
                </a:solidFill>
              </a:rPr>
              <a:t>(Choose day)</a:t>
            </a:r>
            <a:endParaRPr lang="ru-RU" dirty="0" smtClean="0">
              <a:solidFill>
                <a:srgbClr val="FFFFFF"/>
              </a:solidFill>
            </a:endParaRPr>
          </a:p>
        </p:txBody>
      </p:sp>
      <p:pic>
        <p:nvPicPr>
          <p:cNvPr id="5" name="Изображение 4" descr="iOS Simulator Screen Shot 10 июня 2015 г., 22.21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6886"/>
            <a:ext cx="2672825" cy="4744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405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ru-RU" dirty="0" err="1" smtClean="0">
                <a:solidFill>
                  <a:srgbClr val="FFFFFF"/>
                </a:solidFill>
              </a:rPr>
              <a:t>Пошук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розкладу</a:t>
            </a:r>
            <a:r>
              <a:rPr lang="ru-RU" dirty="0" smtClean="0">
                <a:solidFill>
                  <a:srgbClr val="FFFFFF"/>
                </a:solidFill>
              </a:rPr>
              <a:t> за датою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640014" y="1352095"/>
            <a:ext cx="5323528" cy="5231340"/>
          </a:xfrm>
        </p:spPr>
        <p:txBody>
          <a:bodyPr/>
          <a:lstStyle/>
          <a:p>
            <a:r>
              <a:rPr lang="ru-RU" dirty="0" err="1" smtClean="0">
                <a:solidFill>
                  <a:srgbClr val="FFFFFF"/>
                </a:solidFill>
              </a:rPr>
              <a:t>Можливість</a:t>
            </a:r>
            <a:r>
              <a:rPr lang="ru-RU" dirty="0" smtClean="0">
                <a:solidFill>
                  <a:srgbClr val="FFFFFF"/>
                </a:solidFill>
              </a:rPr>
              <a:t> перегляду </a:t>
            </a:r>
            <a:r>
              <a:rPr lang="ru-RU" dirty="0" err="1" smtClean="0">
                <a:solidFill>
                  <a:srgbClr val="FFFFFF"/>
                </a:solidFill>
              </a:rPr>
              <a:t>розкладу</a:t>
            </a:r>
            <a:r>
              <a:rPr lang="ru-RU" dirty="0" smtClean="0">
                <a:solidFill>
                  <a:srgbClr val="FFFFFF"/>
                </a:solidFill>
              </a:rPr>
              <a:t> на </a:t>
            </a:r>
            <a:r>
              <a:rPr lang="ru-RU" dirty="0" err="1" smtClean="0">
                <a:solidFill>
                  <a:srgbClr val="FFFFFF"/>
                </a:solidFill>
              </a:rPr>
              <a:t>певний</a:t>
            </a:r>
            <a:r>
              <a:rPr lang="ru-RU" dirty="0" smtClean="0">
                <a:solidFill>
                  <a:srgbClr val="FFFFFF"/>
                </a:solidFill>
              </a:rPr>
              <a:t> день</a:t>
            </a:r>
          </a:p>
          <a:p>
            <a:pPr marL="0" indent="0">
              <a:buNone/>
            </a:pP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Додаток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видає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тиждень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який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включає</a:t>
            </a:r>
            <a:r>
              <a:rPr lang="ru-RU" dirty="0" smtClean="0">
                <a:solidFill>
                  <a:srgbClr val="FFFFFF"/>
                </a:solidFill>
              </a:rPr>
              <a:t> в себе тот день </a:t>
            </a:r>
            <a:r>
              <a:rPr lang="ru-RU" dirty="0" err="1" smtClean="0">
                <a:solidFill>
                  <a:srgbClr val="FFFFFF"/>
                </a:solidFill>
              </a:rPr>
              <a:t>який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користувач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вибрав</a:t>
            </a:r>
            <a:r>
              <a:rPr lang="ru-RU" dirty="0" smtClean="0">
                <a:solidFill>
                  <a:srgbClr val="FFFFFF"/>
                </a:solidFill>
              </a:rPr>
              <a:t> за </a:t>
            </a:r>
            <a:r>
              <a:rPr lang="ru-RU" dirty="0" err="1" smtClean="0">
                <a:solidFill>
                  <a:srgbClr val="FFFFFF"/>
                </a:solidFill>
              </a:rPr>
              <a:t>допомогою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інтерфейсу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3" name="Изображение 2" descr="iOS Simulator Screen Shot 10 июня 2015 г., 22.2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2666114" cy="4732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636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Функція</a:t>
            </a:r>
            <a:r>
              <a:rPr lang="uk-UA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uk-UA" dirty="0" smtClean="0">
                <a:solidFill>
                  <a:srgbClr val="FFFFFF"/>
                </a:solidFill>
              </a:rPr>
              <a:t>Створення </a:t>
            </a:r>
            <a:r>
              <a:rPr lang="uk-UA" dirty="0" smtClean="0">
                <a:solidFill>
                  <a:srgbClr val="FFFFFF"/>
                </a:solidFill>
              </a:rPr>
              <a:t>власної події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947313" cy="4525963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Можливість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створення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нових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подій</a:t>
            </a:r>
            <a:r>
              <a:rPr lang="ru-RU" dirty="0" smtClean="0">
                <a:solidFill>
                  <a:srgbClr val="FFFFFF"/>
                </a:solidFill>
              </a:rPr>
              <a:t>, </a:t>
            </a:r>
            <a:r>
              <a:rPr lang="ru-RU" dirty="0" err="1" smtClean="0">
                <a:solidFill>
                  <a:srgbClr val="FFFFFF"/>
                </a:solidFill>
              </a:rPr>
              <a:t>наприклад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“</a:t>
            </a:r>
            <a:endParaRPr lang="ru-RU" dirty="0" smtClean="0">
              <a:solidFill>
                <a:srgbClr val="FFFFFF"/>
              </a:solidFill>
            </a:endParaRPr>
          </a:p>
          <a:p>
            <a:endParaRPr lang="uk-UA" dirty="0">
              <a:solidFill>
                <a:srgbClr val="FFFFFF"/>
              </a:solidFill>
            </a:endParaRPr>
          </a:p>
          <a:p>
            <a:r>
              <a:rPr lang="uk-UA" dirty="0" smtClean="0">
                <a:solidFill>
                  <a:srgbClr val="FFFFFF"/>
                </a:solidFill>
              </a:rPr>
              <a:t>Створення події можливе у двох режимах, приватному та публічному</a:t>
            </a:r>
            <a:endParaRPr lang="ru-RU" dirty="0" smtClean="0">
              <a:solidFill>
                <a:srgbClr val="FFFFFF"/>
              </a:solidFill>
            </a:endParaRPr>
          </a:p>
        </p:txBody>
      </p:sp>
      <p:pic>
        <p:nvPicPr>
          <p:cNvPr id="12" name="Изображение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8770" y="1266163"/>
            <a:ext cx="2738028" cy="48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074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ru-RU" dirty="0" err="1" smtClean="0">
                <a:solidFill>
                  <a:srgbClr val="FFFFFF"/>
                </a:solidFill>
              </a:rPr>
              <a:t>Налаштування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додатку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17638"/>
            <a:ext cx="5323528" cy="5231340"/>
          </a:xfrm>
        </p:spPr>
        <p:txBody>
          <a:bodyPr/>
          <a:lstStyle/>
          <a:p>
            <a:r>
              <a:rPr lang="ru-RU" dirty="0" err="1" smtClean="0">
                <a:solidFill>
                  <a:srgbClr val="FFFFFF"/>
                </a:solidFill>
              </a:rPr>
              <a:t>Налаштування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надають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користувачу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можливість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змінити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додаток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під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власні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примхи</a:t>
            </a:r>
            <a:r>
              <a:rPr lang="ru-RU" dirty="0" smtClean="0">
                <a:solidFill>
                  <a:srgbClr val="FFFFFF"/>
                </a:solidFill>
              </a:rPr>
              <a:t>: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ru-RU" dirty="0" err="1" smtClean="0">
                <a:solidFill>
                  <a:srgbClr val="FFFFFF"/>
                </a:solidFill>
              </a:rPr>
              <a:t>Зміна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мови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додатку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Очищення кешу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Зміна кольору</a:t>
            </a: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Збереження змін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7" name="Изображение 42" descr="Macintosh HD:Users:1:Desktop:iOS Simulator Screen Shot 10 июня 2015 г., 22.2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58" y="1229597"/>
            <a:ext cx="2739941" cy="48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451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Функція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кешування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Название 1"/>
          <p:cNvSpPr txBox="1">
            <a:spLocks/>
          </p:cNvSpPr>
          <p:nvPr/>
        </p:nvSpPr>
        <p:spPr>
          <a:xfrm>
            <a:off x="457200" y="1417639"/>
            <a:ext cx="8229600" cy="500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Содержимое 4"/>
          <p:cNvSpPr>
            <a:spLocks noGrp="1"/>
          </p:cNvSpPr>
          <p:nvPr>
            <p:ph idx="1"/>
          </p:nvPr>
        </p:nvSpPr>
        <p:spPr>
          <a:xfrm>
            <a:off x="0" y="1417639"/>
            <a:ext cx="9144000" cy="52313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>
                <a:solidFill>
                  <a:srgbClr val="FFFFFF"/>
                </a:solidFill>
              </a:rPr>
              <a:t>Зберегти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дані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якнайскоріше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і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так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часто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як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це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буде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потрібно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але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занадно</a:t>
            </a:r>
            <a:r>
              <a:rPr lang="en-US" dirty="0">
                <a:solidFill>
                  <a:srgbClr val="FFFFFF"/>
                </a:solidFill>
              </a:rPr>
              <a:t>. </a:t>
            </a:r>
            <a:endParaRPr lang="uk-UA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applicationWillEnterForeground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(application: </a:t>
            </a:r>
            <a:r>
              <a:rPr lang="uk-UA" sz="20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err="1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{</a:t>
            </a:r>
            <a:endParaRPr lang="uk-UA" sz="20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CoreDataManager.SharedManager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saveDataToContext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()</a:t>
            </a:r>
            <a:endParaRPr lang="uk-UA" sz="20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uk-UA" dirty="0">
              <a:solidFill>
                <a:srgbClr val="FFFFFF"/>
              </a:solidFill>
            </a:endParaRPr>
          </a:p>
          <a:p>
            <a:pPr lvl="0"/>
            <a:r>
              <a:rPr lang="en-US" dirty="0" err="1" smtClean="0">
                <a:solidFill>
                  <a:srgbClr val="FFFFFF"/>
                </a:solidFill>
              </a:rPr>
              <a:t>Зберегти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поточний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стан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Таким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чином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люди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втрачають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контекст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коли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вони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повер</a:t>
            </a:r>
            <a:r>
              <a:rPr lang="uk-UA" dirty="0">
                <a:solidFill>
                  <a:srgbClr val="FFFFFF"/>
                </a:solidFill>
              </a:rPr>
              <a:t>таються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нашого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додатку</a:t>
            </a:r>
            <a:r>
              <a:rPr lang="en-US" dirty="0">
                <a:solidFill>
                  <a:srgbClr val="FFFFFF"/>
                </a:solidFill>
              </a:rPr>
              <a:t>. </a:t>
            </a:r>
            <a:endParaRPr lang="en-US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sz="2200" dirty="0" err="1" smtClean="0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Menlo-Regular"/>
              </a:rPr>
              <a:t>applicationWillResignActive</a:t>
            </a:r>
            <a:r>
              <a:rPr lang="en-US" sz="2200" dirty="0">
                <a:solidFill>
                  <a:srgbClr val="000000"/>
                </a:solidFill>
                <a:latin typeface="Menlo-Regular"/>
              </a:rPr>
              <a:t>(application: 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200" dirty="0" err="1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lvl="0" indent="0">
              <a:buNone/>
            </a:pPr>
            <a:r>
              <a:rPr lang="uk-UA" sz="22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Menlo-Regular"/>
              </a:rPr>
              <a:t>UIApplication.SharedApplication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().</a:t>
            </a:r>
            <a:r>
              <a:rPr lang="en-US" sz="2200" dirty="0" err="1" smtClean="0">
                <a:solidFill>
                  <a:srgbClr val="000000"/>
                </a:solidFill>
                <a:latin typeface="Menlo-Regular"/>
              </a:rPr>
              <a:t>resignToState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(state: </a:t>
            </a:r>
            <a:r>
              <a:rPr lang="uk-UA" sz="22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Menlo-Regular"/>
              </a:rPr>
              <a:t>CoreDataManager.SharedManager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().</a:t>
            </a:r>
            <a:r>
              <a:rPr lang="en-US" sz="2200" dirty="0" err="1" smtClean="0">
                <a:solidFill>
                  <a:srgbClr val="000000"/>
                </a:solidFill>
                <a:latin typeface="Menlo-Regular"/>
              </a:rPr>
              <a:t>previousState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sz="2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Menlo-Regular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514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4062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Розробка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модифікованої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архітектури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серверної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частини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3700897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3200" u="sng" dirty="0" smtClean="0">
                <a:solidFill>
                  <a:srgbClr val="FFFFFF"/>
                </a:solidFill>
              </a:rPr>
              <a:t>Форманюк О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r>
              <a:rPr lang="uk-UA" sz="3200" u="sng" dirty="0" smtClean="0">
                <a:solidFill>
                  <a:srgbClr val="FFFFFF"/>
                </a:solidFill>
              </a:rPr>
              <a:t>В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endParaRPr lang="ru-RU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9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FFFF"/>
                </a:solidFill>
              </a:rPr>
              <a:t>Висновки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Сформульовано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smtClean="0">
                <a:solidFill>
                  <a:srgbClr val="FFFFFF"/>
                </a:solidFill>
              </a:rPr>
              <a:t>та </a:t>
            </a:r>
            <a:r>
              <a:rPr lang="ru-RU" dirty="0" err="1" smtClean="0">
                <a:solidFill>
                  <a:srgbClr val="FFFFFF"/>
                </a:solidFill>
              </a:rPr>
              <a:t>частково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реалізовано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основні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функції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підсистеми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“</a:t>
            </a:r>
            <a:r>
              <a:rPr lang="uk-UA" dirty="0" smtClean="0">
                <a:solidFill>
                  <a:srgbClr val="FFFFFF"/>
                </a:solidFill>
              </a:rPr>
              <a:t>Розклад</a:t>
            </a:r>
            <a:r>
              <a:rPr lang="en-US" dirty="0" smtClean="0">
                <a:solidFill>
                  <a:srgbClr val="FFFFFF"/>
                </a:solidFill>
              </a:rPr>
              <a:t>”</a:t>
            </a:r>
            <a:endParaRPr lang="uk-UA" dirty="0" smtClean="0">
              <a:solidFill>
                <a:srgbClr val="FFFFFF"/>
              </a:solidFill>
            </a:endParaRPr>
          </a:p>
          <a:p>
            <a:r>
              <a:rPr lang="uk-UA" dirty="0" smtClean="0">
                <a:solidFill>
                  <a:srgbClr val="FFFFFF"/>
                </a:solidFill>
              </a:rPr>
              <a:t>Реалізовано </a:t>
            </a:r>
            <a:r>
              <a:rPr lang="en-US" dirty="0" smtClean="0">
                <a:solidFill>
                  <a:srgbClr val="FFFFFF"/>
                </a:solidFill>
              </a:rPr>
              <a:t>API </a:t>
            </a:r>
            <a:r>
              <a:rPr lang="uk-UA" dirty="0" smtClean="0">
                <a:solidFill>
                  <a:srgbClr val="FFFFFF"/>
                </a:solidFill>
              </a:rPr>
              <a:t>функції через які здійснюється обмін данних додатку з сервером на базі модифікованої архітектури</a:t>
            </a:r>
          </a:p>
          <a:p>
            <a:r>
              <a:rPr lang="uk-UA" dirty="0" smtClean="0">
                <a:solidFill>
                  <a:srgbClr val="FFFFFF"/>
                </a:solidFill>
              </a:rPr>
              <a:t>Розроблено мобільні додатки для платформ </a:t>
            </a:r>
            <a:r>
              <a:rPr lang="en-US" dirty="0" smtClean="0">
                <a:solidFill>
                  <a:srgbClr val="FFFFFF"/>
                </a:solidFill>
              </a:rPr>
              <a:t>IOS / Android. </a:t>
            </a:r>
            <a:r>
              <a:rPr lang="uk-UA" dirty="0" smtClean="0">
                <a:solidFill>
                  <a:srgbClr val="FFFFFF"/>
                </a:solidFill>
              </a:rPr>
              <a:t>Основою для інтерфейсу яких було обрано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iOS</a:t>
            </a:r>
            <a:r>
              <a:rPr lang="uk-UA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Humane Interface Guideline</a:t>
            </a:r>
          </a:p>
          <a:p>
            <a:r>
              <a:rPr lang="uk-UA" dirty="0" smtClean="0">
                <a:solidFill>
                  <a:srgbClr val="FFFFFF"/>
                </a:solidFill>
              </a:rPr>
              <a:t>Результати дипломниї роботи опубліковані у збірці результатів міжнародної	 молодіжної науково-практичної конференції</a:t>
            </a:r>
          </a:p>
          <a:p>
            <a:endParaRPr lang="uk-UA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9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xfrm>
            <a:off x="457200" y="2606819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Дякуємо за увагу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6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99430"/>
            <a:ext cx="7772400" cy="92823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Існуюча архітектура системи «Електронний Кампус»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27668"/>
            <a:ext cx="796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Picture 2" descr="D:\home\diploma\PZ\Images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9" y="1597000"/>
            <a:ext cx="8579389" cy="48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Результати аналізу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8146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Переваги: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Простота огранізації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Висока швидкодія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Недоліки: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Невпорядкованість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Надмірність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Велика кількість дублювання коду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Віддається перевага методам, а не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224588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Надмірність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1" y="1586138"/>
            <a:ext cx="7658741" cy="515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82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7" y="1542832"/>
            <a:ext cx="6191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Невпорядкованість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43" y="2824838"/>
            <a:ext cx="4920017" cy="346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57" y="4598440"/>
            <a:ext cx="4819721" cy="211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34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Результати аналізу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8146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Переваги: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Простота огранізації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Висока швидкодія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Недоліки: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Невпорядкованість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Надмірність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Велика кількість дублювання коду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Віддається перевага методам, а не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21029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 роботі пропонується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Концентруватись на ресурсах, а не на методах маніпуляції ними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Уніфікувати інтерфейс доступу до даних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Впровадити механізм, який спростить повторне використання програмних компонентів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Діплом">
  <a:themeElements>
    <a:clrScheme name="Другое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1329</Words>
  <Application>Microsoft Macintosh PowerPoint</Application>
  <PresentationFormat>Экран (4:3)</PresentationFormat>
  <Paragraphs>221</Paragraphs>
  <Slides>31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Діплом</vt:lpstr>
      <vt:lpstr>Розробка інформаційного та програмного забезпечення підсистеми Електронного Кампусу "Розклад" з підтримкою мобільних платформ. </vt:lpstr>
      <vt:lpstr>Мета</vt:lpstr>
      <vt:lpstr>Розробка модифікованої архітектури серверної частини</vt:lpstr>
      <vt:lpstr>Існуюча архітектура системи «Електронний Кампус»</vt:lpstr>
      <vt:lpstr>Результати аналізу</vt:lpstr>
      <vt:lpstr>Надмірність</vt:lpstr>
      <vt:lpstr>Невпорядкованість</vt:lpstr>
      <vt:lpstr>Результати аналізу</vt:lpstr>
      <vt:lpstr>В роботі пропонується</vt:lpstr>
      <vt:lpstr>Модифікована архітектура системи «Електронний Кампус»</vt:lpstr>
      <vt:lpstr>Висновки</vt:lpstr>
      <vt:lpstr>Розробка мобільних додатків</vt:lpstr>
      <vt:lpstr>Аналіз існуючих прототипів</vt:lpstr>
      <vt:lpstr>Постановка задачі</vt:lpstr>
      <vt:lpstr>Розробка інформаційного забезпечення. Архітектура підсистеми </vt:lpstr>
      <vt:lpstr>Розробка інформаційного забезпечення. Структура локальної БД</vt:lpstr>
      <vt:lpstr>Патерн MVP</vt:lpstr>
      <vt:lpstr>Презентация PowerPoint</vt:lpstr>
      <vt:lpstr>Копії екранних форм</vt:lpstr>
      <vt:lpstr>Розробка додатку IOS</vt:lpstr>
      <vt:lpstr>Середовище розробки та мова програмування</vt:lpstr>
      <vt:lpstr>Проектування интерфейсу.  Функція : Авторизація</vt:lpstr>
      <vt:lpstr>Оповіщення користувача</vt:lpstr>
      <vt:lpstr>Функція : Перегляд персональних данних</vt:lpstr>
      <vt:lpstr>Функція : Перегляд розкладу</vt:lpstr>
      <vt:lpstr>Функція : Пошук розкладу за датою </vt:lpstr>
      <vt:lpstr>Функція : Створення власної події</vt:lpstr>
      <vt:lpstr>Функція : Налаштування додатку</vt:lpstr>
      <vt:lpstr>Функція : кешування</vt:lpstr>
      <vt:lpstr>Висновки</vt:lpstr>
      <vt:lpstr>Дякуємо за увагу</vt:lpstr>
    </vt:vector>
  </TitlesOfParts>
  <Company>Google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«Розробка програмного забеспечення для пошуку закладів відпочинку. iOS-клієнт»</dc:title>
  <dc:creator>Sergei Brin</dc:creator>
  <cp:lastModifiedBy>Павел Загорский</cp:lastModifiedBy>
  <cp:revision>57</cp:revision>
  <cp:lastPrinted>2015-06-07T14:39:56Z</cp:lastPrinted>
  <dcterms:created xsi:type="dcterms:W3CDTF">2015-06-07T13:35:05Z</dcterms:created>
  <dcterms:modified xsi:type="dcterms:W3CDTF">2015-06-21T20:22:44Z</dcterms:modified>
</cp:coreProperties>
</file>