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
  </p:notesMasterIdLst>
  <p:handoutMasterIdLst>
    <p:handoutMasterId r:id="rId7"/>
  </p:handoutMasterIdLst>
  <p:sldIdLst>
    <p:sldId id="266" r:id="rId2"/>
    <p:sldId id="299" r:id="rId3"/>
    <p:sldId id="279" r:id="rId4"/>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EFBC52-A171-49D4-941A-E23E56A38CFC}">
          <p14:sldIdLst>
            <p14:sldId id="266"/>
            <p14:sldId id="299"/>
            <p14:sldId id="279"/>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h, Sunita" initials="SS" lastIdx="1" clrIdx="0">
    <p:extLst>
      <p:ext uri="{19B8F6BF-5375-455C-9EA6-DF929625EA0E}">
        <p15:presenceInfo xmlns:p15="http://schemas.microsoft.com/office/powerpoint/2012/main" userId="S::Sunita.Singh@justice.govt.nz::52c841f8-da87-4a5a-9bf5-7040eb433ccb" providerId="AD"/>
      </p:ext>
    </p:extLst>
  </p:cmAuthor>
  <p:cmAuthor id="2" name="Spence, Caitlin" initials="SC" lastIdx="1" clrIdx="1">
    <p:extLst>
      <p:ext uri="{19B8F6BF-5375-455C-9EA6-DF929625EA0E}">
        <p15:presenceInfo xmlns:p15="http://schemas.microsoft.com/office/powerpoint/2012/main" userId="S::Caitlin.Spence@justice.govt.nz::ac53c58f-b4aa-44d0-95b4-3b89a60c91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4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5" autoAdjust="0"/>
    <p:restoredTop sz="75911" autoAdjust="0"/>
  </p:normalViewPr>
  <p:slideViewPr>
    <p:cSldViewPr snapToGrid="0">
      <p:cViewPr varScale="1">
        <p:scale>
          <a:sx n="50" d="100"/>
          <a:sy n="50" d="100"/>
        </p:scale>
        <p:origin x="400" y="48"/>
      </p:cViewPr>
      <p:guideLst/>
    </p:cSldViewPr>
  </p:slideViewPr>
  <p:notesTextViewPr>
    <p:cViewPr>
      <p:scale>
        <a:sx n="1" d="1"/>
        <a:sy n="1" d="1"/>
      </p:scale>
      <p:origin x="0" y="0"/>
    </p:cViewPr>
  </p:notesTextViewPr>
  <p:notesViewPr>
    <p:cSldViewPr snapToGrid="0">
      <p:cViewPr varScale="1">
        <p:scale>
          <a:sx n="141" d="100"/>
          <a:sy n="141" d="100"/>
        </p:scale>
        <p:origin x="432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608032528969856E-2"/>
          <c:y val="4.6888314250650896E-2"/>
          <c:w val="0.93902233374249744"/>
          <c:h val="0.89684570864856805"/>
        </c:manualLayout>
      </c:layout>
      <c:barChart>
        <c:barDir val="bar"/>
        <c:grouping val="clustered"/>
        <c:varyColors val="0"/>
        <c:ser>
          <c:idx val="0"/>
          <c:order val="0"/>
          <c:spPr>
            <a:solidFill>
              <a:schemeClr val="accent1">
                <a:lumMod val="60000"/>
                <a:lumOff val="40000"/>
              </a:schemeClr>
            </a:solidFill>
            <a:ln>
              <a:solidFill>
                <a:schemeClr val="accent1">
                  <a:lumMod val="60000"/>
                  <a:lumOff val="40000"/>
                </a:schemeClr>
              </a:solidFill>
            </a:ln>
            <a:effectLst/>
          </c:spPr>
          <c:invertIfNegative val="0"/>
          <c:dLbls>
            <c:dLbl>
              <c:idx val="0"/>
              <c:tx>
                <c:rich>
                  <a:bodyPr/>
                  <a:lstStyle/>
                  <a:p>
                    <a:fld id="{449F20E5-0189-4A77-A6BF-EE622812DC41}" type="CELLRANGE">
                      <a:rPr lang="en-US"/>
                      <a:pPr/>
                      <a:t>[CELLRANGE]</a:t>
                    </a:fld>
                    <a:r>
                      <a:rPr lang="en-US" baseline="0"/>
                      <a:t> </a:t>
                    </a:r>
                    <a:fld id="{90F2A4B3-4203-4867-BE5C-C14FEAD05EB2}"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58F7-463F-91FE-530D91537FEC}"/>
                </c:ext>
              </c:extLst>
            </c:dLbl>
            <c:dLbl>
              <c:idx val="1"/>
              <c:tx>
                <c:rich>
                  <a:bodyPr/>
                  <a:lstStyle/>
                  <a:p>
                    <a:fld id="{988DF684-2586-46BE-9D68-CB81326AE8A3}" type="CELLRANGE">
                      <a:rPr lang="en-US"/>
                      <a:pPr/>
                      <a:t>[CELLRANGE]</a:t>
                    </a:fld>
                    <a:r>
                      <a:rPr lang="en-US" baseline="0"/>
                      <a:t> </a:t>
                    </a:r>
                    <a:fld id="{EAB17F68-40DA-47AF-9FA9-B512FE8DC34B}"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1-58F7-463F-91FE-530D91537FEC}"/>
                </c:ext>
              </c:extLst>
            </c:dLbl>
            <c:dLbl>
              <c:idx val="2"/>
              <c:tx>
                <c:rich>
                  <a:bodyPr/>
                  <a:lstStyle/>
                  <a:p>
                    <a:fld id="{22445D44-FF5B-487C-B820-A801A9C82B2E}" type="CELLRANGE">
                      <a:rPr lang="en-US"/>
                      <a:pPr/>
                      <a:t>[CELLRANGE]</a:t>
                    </a:fld>
                    <a:r>
                      <a:rPr lang="en-US" baseline="0"/>
                      <a:t> </a:t>
                    </a:r>
                    <a:fld id="{3B27DCDE-CC80-43B1-B457-B9BBF6377381}"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58F7-463F-91FE-530D91537FEC}"/>
                </c:ext>
              </c:extLst>
            </c:dLbl>
            <c:dLbl>
              <c:idx val="3"/>
              <c:tx>
                <c:rich>
                  <a:bodyPr/>
                  <a:lstStyle/>
                  <a:p>
                    <a:fld id="{DE0FC1C9-E3D6-49FE-986C-23DECCE3F778}" type="CELLRANGE">
                      <a:rPr lang="en-US"/>
                      <a:pPr/>
                      <a:t>[CELLRANGE]</a:t>
                    </a:fld>
                    <a:r>
                      <a:rPr lang="en-US" baseline="0"/>
                      <a:t> </a:t>
                    </a:r>
                    <a:fld id="{035CB7BC-0FE4-4780-97F8-6FD812291BB5}"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58F7-463F-91FE-530D91537FEC}"/>
                </c:ext>
              </c:extLst>
            </c:dLbl>
            <c:dLbl>
              <c:idx val="4"/>
              <c:tx>
                <c:rich>
                  <a:bodyPr/>
                  <a:lstStyle/>
                  <a:p>
                    <a:fld id="{ABE4ABA4-FCD0-4821-A931-957261936266}" type="CELLRANGE">
                      <a:rPr lang="en-US"/>
                      <a:pPr/>
                      <a:t>[CELLRANGE]</a:t>
                    </a:fld>
                    <a:r>
                      <a:rPr lang="en-US" baseline="0"/>
                      <a:t> </a:t>
                    </a:r>
                    <a:fld id="{6BC67FBE-B0D6-472B-8FA6-7994ED2FBDD0}"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58F7-463F-91FE-530D91537FEC}"/>
                </c:ext>
              </c:extLst>
            </c:dLbl>
            <c:dLbl>
              <c:idx val="5"/>
              <c:tx>
                <c:rich>
                  <a:bodyPr/>
                  <a:lstStyle/>
                  <a:p>
                    <a:fld id="{CC8F2688-4AFF-4D74-81C2-61A96910EC42}" type="CELLRANGE">
                      <a:rPr lang="en-US"/>
                      <a:pPr/>
                      <a:t>[CELLRANGE]</a:t>
                    </a:fld>
                    <a:r>
                      <a:rPr lang="en-US" baseline="0"/>
                      <a:t> </a:t>
                    </a:r>
                    <a:fld id="{9D12A807-7ED2-479D-8849-E8BAAE375CB4}"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58F7-463F-91FE-530D91537FEC}"/>
                </c:ext>
              </c:extLst>
            </c:dLbl>
            <c:dLbl>
              <c:idx val="6"/>
              <c:tx>
                <c:rich>
                  <a:bodyPr/>
                  <a:lstStyle/>
                  <a:p>
                    <a:fld id="{251C0CBC-2E65-4A3F-93F4-9E6CDC004C4B}" type="CELLRANGE">
                      <a:rPr lang="en-US"/>
                      <a:pPr/>
                      <a:t>[CELLRANGE]</a:t>
                    </a:fld>
                    <a:r>
                      <a:rPr lang="en-US" baseline="0"/>
                      <a:t> </a:t>
                    </a:r>
                    <a:fld id="{67F6675A-1FD7-4FE5-935F-C2BA8A5CC408}" type="VALUE">
                      <a:rPr lang="en-US" baseline="0"/>
                      <a:pPr/>
                      <a:t>[VALUE]</a:t>
                    </a:fld>
                    <a:endParaRPr lang="en-US" baseline="0"/>
                  </a:p>
                </c:rich>
              </c:tx>
              <c:dLblPos val="outEnd"/>
              <c:showLegendKey val="0"/>
              <c:showVal val="1"/>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58F7-463F-91FE-530D91537FEC}"/>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Corbel" panose="020B0503020204020204" pitchFamily="34" charset="0"/>
                    <a:ea typeface="+mn-ea"/>
                    <a:cs typeface="+mn-cs"/>
                  </a:defRPr>
                </a:pPr>
                <a:endParaRPr lang="en-US"/>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DataLabelsRange val="1"/>
                <c15:showLeaderLines val="0"/>
              </c:ext>
            </c:extLst>
          </c:dLbls>
          <c:cat>
            <c:strRef>
              <c:f>'Any ref = 2 '!$N$8:$N$14</c:f>
              <c:strCache>
                <c:ptCount val="7"/>
                <c:pt idx="0">
                  <c:v>No text</c:v>
                </c:pt>
                <c:pt idx="1">
                  <c:v>Link only</c:v>
                </c:pt>
                <c:pt idx="2">
                  <c:v>Link + phone</c:v>
                </c:pt>
                <c:pt idx="3">
                  <c:v>Link + loss aversion (time)</c:v>
                </c:pt>
                <c:pt idx="4">
                  <c:v>Link + loss aversion (time + money)</c:v>
                </c:pt>
                <c:pt idx="5">
                  <c:v>Link + phone + loss aversion (money)</c:v>
                </c:pt>
                <c:pt idx="6">
                  <c:v>Phone + loss aversion (money)</c:v>
                </c:pt>
              </c:strCache>
            </c:strRef>
          </c:cat>
          <c:val>
            <c:numRef>
              <c:f>'Any ref = 2 '!$O$8:$O$14</c:f>
              <c:numCache>
                <c:formatCode>0.00</c:formatCode>
                <c:ptCount val="7"/>
                <c:pt idx="0">
                  <c:v>-0.11344497590051145</c:v>
                </c:pt>
                <c:pt idx="1">
                  <c:v>1.2671156822762875E-2</c:v>
                </c:pt>
                <c:pt idx="2">
                  <c:v>4.4219128998200241E-2</c:v>
                </c:pt>
                <c:pt idx="3">
                  <c:v>3.5967907216351458E-2</c:v>
                </c:pt>
                <c:pt idx="4">
                  <c:v>3.5967907216351458E-2</c:v>
                </c:pt>
                <c:pt idx="5">
                  <c:v>5.3183574343783735E-2</c:v>
                </c:pt>
                <c:pt idx="6">
                  <c:v>6.3334565086353822E-2</c:v>
                </c:pt>
              </c:numCache>
            </c:numRef>
          </c:val>
          <c:extLst>
            <c:ext xmlns:c15="http://schemas.microsoft.com/office/drawing/2012/chart" uri="{02D57815-91ED-43cb-92C2-25804820EDAC}">
              <c15:datalabelsRange>
                <c15:f>'Any ref = 2 '!$P$8:$P$14</c15:f>
                <c15:dlblRangeCache>
                  <c:ptCount val="7"/>
                  <c:pt idx="0">
                    <c:v>***</c:v>
                  </c:pt>
                  <c:pt idx="2">
                    <c:v>**</c:v>
                  </c:pt>
                  <c:pt idx="3">
                    <c:v>**</c:v>
                  </c:pt>
                  <c:pt idx="4">
                    <c:v>**</c:v>
                  </c:pt>
                  <c:pt idx="5">
                    <c:v>***</c:v>
                  </c:pt>
                  <c:pt idx="6">
                    <c:v>***</c:v>
                  </c:pt>
                </c15:dlblRangeCache>
              </c15:datalabelsRange>
            </c:ext>
            <c:ext xmlns:c16="http://schemas.microsoft.com/office/drawing/2014/chart" uri="{C3380CC4-5D6E-409C-BE32-E72D297353CC}">
              <c16:uniqueId val="{00000007-58F7-463F-91FE-530D91537FEC}"/>
            </c:ext>
          </c:extLst>
        </c:ser>
        <c:dLbls>
          <c:dLblPos val="outEnd"/>
          <c:showLegendKey val="0"/>
          <c:showVal val="1"/>
          <c:showCatName val="0"/>
          <c:showSerName val="0"/>
          <c:showPercent val="0"/>
          <c:showBubbleSize val="0"/>
        </c:dLbls>
        <c:gapWidth val="219"/>
        <c:axId val="406532760"/>
        <c:axId val="406533416"/>
      </c:barChart>
      <c:catAx>
        <c:axId val="406532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ysClr val="windowText" lastClr="000000"/>
                </a:solidFill>
                <a:latin typeface="Corbel" panose="020B0503020204020204" pitchFamily="34" charset="0"/>
                <a:ea typeface="+mn-ea"/>
                <a:cs typeface="+mn-cs"/>
              </a:defRPr>
            </a:pPr>
            <a:endParaRPr lang="en-US"/>
          </a:p>
        </c:txPr>
        <c:crossAx val="406533416"/>
        <c:crosses val="autoZero"/>
        <c:auto val="1"/>
        <c:lblAlgn val="ctr"/>
        <c:lblOffset val="100"/>
        <c:noMultiLvlLbl val="0"/>
      </c:catAx>
      <c:valAx>
        <c:axId val="406533416"/>
        <c:scaling>
          <c:orientation val="minMax"/>
          <c:min val="-0.12000000000000001"/>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Corbel" panose="020B0503020204020204" pitchFamily="34" charset="0"/>
                <a:ea typeface="+mn-ea"/>
                <a:cs typeface="+mn-cs"/>
              </a:defRPr>
            </a:pPr>
            <a:endParaRPr lang="en-US"/>
          </a:p>
        </c:txPr>
        <c:crossAx val="40653276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830E84-9D7A-A245-8751-523BB8D221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4" name="Footer Placeholder 3">
            <a:extLst>
              <a:ext uri="{FF2B5EF4-FFF2-40B4-BE49-F238E27FC236}">
                <a16:creationId xmlns:a16="http://schemas.microsoft.com/office/drawing/2014/main" id="{8CCB5A82-8F30-6442-B3BD-49CFA066E1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0357F21C-45D6-0D49-82A7-0C104991F0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D0967-4516-C24E-8A8A-DC8BCFD0B496}" type="slidenum">
              <a:rPr lang="en-GB" smtClean="0"/>
              <a:t>‹#›</a:t>
            </a:fld>
            <a:endParaRPr lang="en-GB" dirty="0"/>
          </a:p>
        </p:txBody>
      </p:sp>
    </p:spTree>
    <p:extLst>
      <p:ext uri="{BB962C8B-B14F-4D97-AF65-F5344CB8AC3E}">
        <p14:creationId xmlns:p14="http://schemas.microsoft.com/office/powerpoint/2010/main" val="847774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B7FA3-5195-1E47-AA36-9F8B314E9835}" type="datetimeFigureOut">
              <a:rPr lang="en-GB" smtClean="0"/>
              <a:t>31/05/2021</a:t>
            </a:fld>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13B99-8F1D-B549-A07A-0096F42CF93A}" type="slidenum">
              <a:rPr lang="en-GB" smtClean="0"/>
              <a:t>‹#›</a:t>
            </a:fld>
            <a:endParaRPr lang="en-GB" dirty="0"/>
          </a:p>
        </p:txBody>
      </p:sp>
      <p:sp>
        <p:nvSpPr>
          <p:cNvPr id="8" name="Slide Image Placeholder 7">
            <a:extLst>
              <a:ext uri="{FF2B5EF4-FFF2-40B4-BE49-F238E27FC236}">
                <a16:creationId xmlns:a16="http://schemas.microsoft.com/office/drawing/2014/main" id="{DA44D660-53A9-9546-8BAC-DAA86DC2996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Tree>
    <p:extLst>
      <p:ext uri="{BB962C8B-B14F-4D97-AF65-F5344CB8AC3E}">
        <p14:creationId xmlns:p14="http://schemas.microsoft.com/office/powerpoint/2010/main" val="1711230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bg1"/>
                </a:solidFill>
                <a:latin typeface="Corbel" panose="020B0503020204020204" pitchFamily="34" charset="0"/>
              </a:rPr>
              <a:t>Behavioural Science Aotearoa (BSA) examined the impact of a text message reminder service which reminds customers about fines seven days before their fine is due. This service aims to increase on-time fine repayments and decrease further collections efforts, while also decreasing negative consequences for people with fines (e.g. extra enforcement costs). </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bg1"/>
                </a:solidFill>
                <a:latin typeface="Corbel" panose="020B0503020204020204" pitchFamily="34" charset="0"/>
              </a:rPr>
              <a:t>This specific objectives of the project are to identify: </a:t>
            </a:r>
            <a:r>
              <a:rPr lang="en-US" spc="0" dirty="0"/>
              <a:t>The impact of text reminders sent before a fine is due on payment behaviour; The impact of providing a link in text reminders to Collection’s online payment platform on payment behaviour; The impact of message framing of text reminders on payment behaviour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pc="0" dirty="0"/>
          </a:p>
          <a:p>
            <a:pPr marL="0" indent="0">
              <a:lnSpc>
                <a:spcPct val="120000"/>
              </a:lnSpc>
              <a:buNone/>
            </a:pPr>
            <a:r>
              <a:rPr lang="en-NZ" sz="1200" dirty="0">
                <a:solidFill>
                  <a:schemeClr val="bg1"/>
                </a:solidFill>
              </a:rPr>
              <a:t>There are many reasons why people don’t pay their fines on time, which may include procrastination, distraction or simply forgetting. However, these reasons could be counteracted with prompts or simple reminders to make it easier to pay. </a:t>
            </a:r>
          </a:p>
          <a:p>
            <a:pPr marL="0" indent="0">
              <a:lnSpc>
                <a:spcPct val="120000"/>
              </a:lnSpc>
              <a:buNone/>
            </a:pPr>
            <a:r>
              <a:rPr lang="en-NZ" sz="1200" dirty="0">
                <a:solidFill>
                  <a:schemeClr val="bg1"/>
                </a:solidFill>
              </a:rPr>
              <a:t>Text messages are a cost-effective solution commonly used to remind people to complete an action, and have been used to change behaviour across multiple contexts which include health, education, justice, tax and more. BSA had previous piloted a text message reminder service for overdue fines with Collections where a significant increase in payment behaviours was observed (which included making a payment of any amount and/or setting up an arrangement to pay). </a:t>
            </a:r>
          </a:p>
          <a:p>
            <a:pPr marL="0" indent="0">
              <a:lnSpc>
                <a:spcPct val="120000"/>
              </a:lnSpc>
              <a:buNone/>
            </a:pPr>
            <a:r>
              <a:rPr lang="en-NZ" sz="1200" dirty="0">
                <a:solidFill>
                  <a:schemeClr val="bg1"/>
                </a:solidFill>
              </a:rPr>
              <a:t>The current project builds on this work with the focus on fines </a:t>
            </a:r>
            <a:r>
              <a:rPr lang="en-NZ" sz="1200" b="1" dirty="0">
                <a:solidFill>
                  <a:schemeClr val="bg1"/>
                </a:solidFill>
              </a:rPr>
              <a:t>not yet due</a:t>
            </a:r>
            <a:r>
              <a:rPr lang="en-NZ" sz="1200" dirty="0">
                <a:solidFill>
                  <a:schemeClr val="bg1"/>
                </a:solidFill>
              </a:rPr>
              <a:t> by:</a:t>
            </a:r>
          </a:p>
          <a:p>
            <a:pPr>
              <a:lnSpc>
                <a:spcPct val="120000"/>
              </a:lnSpc>
              <a:spcBef>
                <a:spcPts val="0"/>
              </a:spcBef>
            </a:pPr>
            <a:r>
              <a:rPr lang="en-NZ" sz="1200" dirty="0">
                <a:solidFill>
                  <a:schemeClr val="bg1"/>
                </a:solidFill>
              </a:rPr>
              <a:t>allowing people with fines to access the  </a:t>
            </a:r>
            <a:r>
              <a:rPr lang="en-NZ" sz="1200" dirty="0" err="1">
                <a:solidFill>
                  <a:schemeClr val="bg1"/>
                </a:solidFill>
              </a:rPr>
              <a:t>MoJ</a:t>
            </a:r>
            <a:r>
              <a:rPr lang="en-NZ" sz="1200" dirty="0">
                <a:solidFill>
                  <a:schemeClr val="bg1"/>
                </a:solidFill>
              </a:rPr>
              <a:t> online payment platform directly from the reminder text message;</a:t>
            </a:r>
          </a:p>
          <a:p>
            <a:pPr>
              <a:lnSpc>
                <a:spcPct val="120000"/>
              </a:lnSpc>
              <a:spcBef>
                <a:spcPts val="0"/>
              </a:spcBef>
            </a:pPr>
            <a:r>
              <a:rPr lang="en-NZ" sz="1200" dirty="0">
                <a:solidFill>
                  <a:schemeClr val="bg1"/>
                </a:solidFill>
              </a:rPr>
              <a:t>providing a contact phone number in the text message;</a:t>
            </a:r>
          </a:p>
          <a:p>
            <a:pPr>
              <a:lnSpc>
                <a:spcPct val="120000"/>
              </a:lnSpc>
              <a:spcBef>
                <a:spcPts val="0"/>
              </a:spcBef>
            </a:pPr>
            <a:r>
              <a:rPr lang="en-NZ" sz="1200" dirty="0">
                <a:solidFill>
                  <a:schemeClr val="bg1"/>
                </a:solidFill>
              </a:rPr>
              <a:t>framing messages to motivate people to pay using principles from behavioural science</a:t>
            </a:r>
          </a:p>
          <a:p>
            <a:endParaRPr lang="en-NZ" dirty="0"/>
          </a:p>
        </p:txBody>
      </p:sp>
      <p:sp>
        <p:nvSpPr>
          <p:cNvPr id="4" name="Slide Number Placeholder 3"/>
          <p:cNvSpPr>
            <a:spLocks noGrp="1"/>
          </p:cNvSpPr>
          <p:nvPr>
            <p:ph type="sldNum" sz="quarter" idx="5"/>
          </p:nvPr>
        </p:nvSpPr>
        <p:spPr/>
        <p:txBody>
          <a:bodyPr/>
          <a:lstStyle/>
          <a:p>
            <a:fld id="{F3913B99-8F1D-B549-A07A-0096F42CF93A}" type="slidenum">
              <a:rPr lang="en-GB" smtClean="0"/>
              <a:t>1</a:t>
            </a:fld>
            <a:endParaRPr lang="en-GB" dirty="0"/>
          </a:p>
        </p:txBody>
      </p:sp>
    </p:spTree>
    <p:extLst>
      <p:ext uri="{BB962C8B-B14F-4D97-AF65-F5344CB8AC3E}">
        <p14:creationId xmlns:p14="http://schemas.microsoft.com/office/powerpoint/2010/main" val="67024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F3913B99-8F1D-B549-A07A-0096F42CF93A}" type="slidenum">
              <a:rPr lang="en-GB" smtClean="0"/>
              <a:t>2</a:t>
            </a:fld>
            <a:endParaRPr lang="en-GB" dirty="0"/>
          </a:p>
        </p:txBody>
      </p:sp>
    </p:spTree>
    <p:extLst>
      <p:ext uri="{BB962C8B-B14F-4D97-AF65-F5344CB8AC3E}">
        <p14:creationId xmlns:p14="http://schemas.microsoft.com/office/powerpoint/2010/main" val="391053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F3913B99-8F1D-B549-A07A-0096F42CF93A}" type="slidenum">
              <a:rPr lang="en-GB" smtClean="0"/>
              <a:t>3</a:t>
            </a:fld>
            <a:endParaRPr lang="en-GB" dirty="0"/>
          </a:p>
        </p:txBody>
      </p:sp>
    </p:spTree>
    <p:extLst>
      <p:ext uri="{BB962C8B-B14F-4D97-AF65-F5344CB8AC3E}">
        <p14:creationId xmlns:p14="http://schemas.microsoft.com/office/powerpoint/2010/main" val="49635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NZ" dirty="0">
                <a:solidFill>
                  <a:schemeClr val="bg1"/>
                </a:solidFill>
                <a:latin typeface="Corbel" panose="020B0503020204020204" pitchFamily="34" charset="0"/>
              </a:rPr>
              <a:t>To compare all messages, we combined results from each stage, accounting for age, gender, fine amount, fine type and stage of trial. Figure 4 shows the difference in </a:t>
            </a:r>
            <a:r>
              <a:rPr lang="en-NZ" i="1" dirty="0">
                <a:solidFill>
                  <a:schemeClr val="bg1"/>
                </a:solidFill>
                <a:latin typeface="Corbel" panose="020B0503020204020204" pitchFamily="34" charset="0"/>
              </a:rPr>
              <a:t>Any behaviour </a:t>
            </a:r>
            <a:r>
              <a:rPr lang="en-NZ" dirty="0">
                <a:solidFill>
                  <a:schemeClr val="bg1"/>
                </a:solidFill>
                <a:latin typeface="Corbel" panose="020B0503020204020204" pitchFamily="34" charset="0"/>
              </a:rPr>
              <a:t>rates</a:t>
            </a:r>
            <a:r>
              <a:rPr lang="en-NZ" i="1" dirty="0">
                <a:solidFill>
                  <a:schemeClr val="bg1"/>
                </a:solidFill>
                <a:latin typeface="Corbel" panose="020B0503020204020204" pitchFamily="34" charset="0"/>
              </a:rPr>
              <a:t> </a:t>
            </a:r>
            <a:r>
              <a:rPr lang="en-NZ" dirty="0">
                <a:solidFill>
                  <a:schemeClr val="bg1"/>
                </a:solidFill>
                <a:latin typeface="Corbel" panose="020B0503020204020204" pitchFamily="34" charset="0"/>
              </a:rPr>
              <a:t>between each group and the simple reminder message.</a:t>
            </a:r>
            <a:endParaRPr lang="en-NZ" i="1" dirty="0">
              <a:solidFill>
                <a:schemeClr val="bg1"/>
              </a:solidFill>
              <a:latin typeface="Corbel" panose="020B0503020204020204" pitchFamily="34" charset="0"/>
            </a:endParaRPr>
          </a:p>
          <a:p>
            <a:pPr>
              <a:defRPr/>
            </a:pPr>
            <a:endParaRPr lang="en-NZ" dirty="0">
              <a:solidFill>
                <a:schemeClr val="bg1"/>
              </a:solidFill>
              <a:latin typeface="Corbel" panose="020B0503020204020204" pitchFamily="34" charset="0"/>
            </a:endParaRPr>
          </a:p>
          <a:p>
            <a:pPr>
              <a:defRPr/>
            </a:pPr>
            <a:r>
              <a:rPr lang="en-NZ" dirty="0">
                <a:solidFill>
                  <a:schemeClr val="bg1"/>
                </a:solidFill>
                <a:latin typeface="Corbel" panose="020B0503020204020204" pitchFamily="34" charset="0"/>
              </a:rPr>
              <a:t>When loss aversion messaging was added, rates of </a:t>
            </a:r>
            <a:r>
              <a:rPr lang="en-NZ" i="1" dirty="0">
                <a:solidFill>
                  <a:schemeClr val="bg1"/>
                </a:solidFill>
                <a:latin typeface="Corbel" panose="020B0503020204020204" pitchFamily="34" charset="0"/>
              </a:rPr>
              <a:t>Any behaviour </a:t>
            </a:r>
            <a:r>
              <a:rPr lang="en-NZ" dirty="0">
                <a:solidFill>
                  <a:schemeClr val="bg1"/>
                </a:solidFill>
                <a:latin typeface="Corbel" panose="020B0503020204020204" pitchFamily="34" charset="0"/>
              </a:rPr>
              <a:t>increased by 2.3 percentage-points compared to the link only message (for both link + loss aversion (time) and link + loss aversion (time + money) messages). Rates of </a:t>
            </a:r>
            <a:r>
              <a:rPr lang="en-NZ" i="1" dirty="0">
                <a:solidFill>
                  <a:schemeClr val="bg1"/>
                </a:solidFill>
                <a:latin typeface="Corbel" panose="020B0503020204020204" pitchFamily="34" charset="0"/>
              </a:rPr>
              <a:t>Any payment </a:t>
            </a:r>
            <a:r>
              <a:rPr lang="en-NZ" dirty="0">
                <a:solidFill>
                  <a:schemeClr val="bg1"/>
                </a:solidFill>
                <a:latin typeface="Corbel" panose="020B0503020204020204" pitchFamily="34" charset="0"/>
              </a:rPr>
              <a:t>were also 2.9 and 2.1 percentage points higher, respectively. </a:t>
            </a:r>
          </a:p>
          <a:p>
            <a:pPr>
              <a:defRPr/>
            </a:pPr>
            <a:endParaRPr lang="en-NZ" dirty="0">
              <a:solidFill>
                <a:schemeClr val="bg1"/>
              </a:solidFill>
              <a:latin typeface="Corbel" panose="020B0503020204020204" pitchFamily="34" charset="0"/>
            </a:endParaRPr>
          </a:p>
          <a:p>
            <a:pPr>
              <a:defRPr/>
            </a:pPr>
            <a:r>
              <a:rPr lang="en-NZ" dirty="0">
                <a:solidFill>
                  <a:schemeClr val="bg1"/>
                </a:solidFill>
                <a:latin typeface="Corbel" panose="020B0503020204020204" pitchFamily="34" charset="0"/>
              </a:rPr>
              <a:t>This indicates that loss aversion messaging can improve payment behaviour.</a:t>
            </a:r>
          </a:p>
          <a:p>
            <a:endParaRPr lang="en-NZ" dirty="0"/>
          </a:p>
          <a:p>
            <a:r>
              <a:rPr lang="en-NZ" dirty="0">
                <a:solidFill>
                  <a:schemeClr val="bg1"/>
                </a:solidFill>
                <a:latin typeface="Corbel" panose="020B0503020204020204" pitchFamily="34" charset="0"/>
              </a:rPr>
              <a:t>We estimate that sending timely reminder messages for a full year could lead to a </a:t>
            </a:r>
            <a:r>
              <a:rPr lang="en-NZ" b="1" dirty="0">
                <a:solidFill>
                  <a:schemeClr val="bg1"/>
                </a:solidFill>
                <a:latin typeface="Corbel" panose="020B0503020204020204" pitchFamily="34" charset="0"/>
              </a:rPr>
              <a:t>31.8% increase in on-time payments between 21 and 28 days</a:t>
            </a:r>
            <a:r>
              <a:rPr lang="en-NZ" dirty="0">
                <a:solidFill>
                  <a:schemeClr val="bg1"/>
                </a:solidFill>
                <a:latin typeface="Corbel" panose="020B0503020204020204" pitchFamily="34" charset="0"/>
              </a:rPr>
              <a:t> since the fine was imposed – this is an additional $1,568,600 per year.</a:t>
            </a:r>
          </a:p>
          <a:p>
            <a:endParaRPr lang="en-NZ" dirty="0">
              <a:solidFill>
                <a:schemeClr val="bg1"/>
              </a:solidFill>
              <a:latin typeface="Corbel" panose="020B0503020204020204" pitchFamily="34" charset="0"/>
            </a:endParaRPr>
          </a:p>
          <a:p>
            <a:r>
              <a:rPr lang="en-NZ" dirty="0">
                <a:solidFill>
                  <a:schemeClr val="bg1"/>
                </a:solidFill>
                <a:latin typeface="Corbel" panose="020B0503020204020204" pitchFamily="34" charset="0"/>
              </a:rPr>
              <a:t>We also estimate that increasing the number of on-time fine payments could benefit</a:t>
            </a:r>
            <a:r>
              <a:rPr lang="en-NZ" b="1" dirty="0">
                <a:solidFill>
                  <a:schemeClr val="bg1"/>
                </a:solidFill>
                <a:latin typeface="Corbel" panose="020B0503020204020204" pitchFamily="34" charset="0"/>
              </a:rPr>
              <a:t> 6,300 people per year by helping them avoid additional fees</a:t>
            </a:r>
            <a:r>
              <a:rPr lang="en-NZ" dirty="0">
                <a:solidFill>
                  <a:schemeClr val="bg1"/>
                </a:solidFill>
                <a:latin typeface="Corbel" panose="020B0503020204020204" pitchFamily="34" charset="0"/>
              </a:rPr>
              <a:t>, amounting to $642,600 dollars in additional fees avoided per year.</a:t>
            </a:r>
          </a:p>
          <a:p>
            <a:endParaRPr lang="en-NZ" dirty="0"/>
          </a:p>
        </p:txBody>
      </p:sp>
      <p:sp>
        <p:nvSpPr>
          <p:cNvPr id="4" name="Slide Number Placeholder 3"/>
          <p:cNvSpPr>
            <a:spLocks noGrp="1"/>
          </p:cNvSpPr>
          <p:nvPr>
            <p:ph type="sldNum" sz="quarter" idx="5"/>
          </p:nvPr>
        </p:nvSpPr>
        <p:spPr/>
        <p:txBody>
          <a:bodyPr/>
          <a:lstStyle/>
          <a:p>
            <a:fld id="{F3913B99-8F1D-B549-A07A-0096F42CF93A}" type="slidenum">
              <a:rPr lang="en-GB" smtClean="0"/>
              <a:t>4</a:t>
            </a:fld>
            <a:endParaRPr lang="en-GB" dirty="0"/>
          </a:p>
        </p:txBody>
      </p:sp>
    </p:spTree>
    <p:extLst>
      <p:ext uri="{BB962C8B-B14F-4D97-AF65-F5344CB8AC3E}">
        <p14:creationId xmlns:p14="http://schemas.microsoft.com/office/powerpoint/2010/main" val="12265065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C4E3F1-9F94-D84D-9BC4-46343DD81FFD}"/>
              </a:ext>
              <a:ext uri="{C183D7F6-B498-43B3-948B-1728B52AA6E4}">
                <adec:decorative xmlns:adec="http://schemas.microsoft.com/office/drawing/2017/decorative" val="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5334000" y="0"/>
            <a:ext cx="6858000" cy="6858095"/>
          </a:xfrm>
          <a:prstGeom prst="rect">
            <a:avLst/>
          </a:prstGeom>
        </p:spPr>
      </p:pic>
      <p:sp>
        <p:nvSpPr>
          <p:cNvPr id="3" name="Subtitle 2">
            <a:extLst>
              <a:ext uri="{FF2B5EF4-FFF2-40B4-BE49-F238E27FC236}">
                <a16:creationId xmlns:a16="http://schemas.microsoft.com/office/drawing/2014/main" id="{07E54F78-3800-46D2-8BD3-7D442345FE03}"/>
              </a:ext>
            </a:extLst>
          </p:cNvPr>
          <p:cNvSpPr>
            <a:spLocks noGrp="1"/>
          </p:cNvSpPr>
          <p:nvPr>
            <p:ph type="subTitle" idx="1"/>
          </p:nvPr>
        </p:nvSpPr>
        <p:spPr>
          <a:xfrm>
            <a:off x="689687" y="4837947"/>
            <a:ext cx="4312665" cy="1331450"/>
          </a:xfrm>
        </p:spPr>
        <p:txBody>
          <a:bodyPr>
            <a:normAutofit/>
          </a:bodyPr>
          <a:lstStyle>
            <a:lvl1pPr marL="0" indent="0" algn="l">
              <a:buNone/>
              <a:defRPr sz="1600" spc="3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NZ" dirty="0"/>
          </a:p>
        </p:txBody>
      </p:sp>
      <p:sp>
        <p:nvSpPr>
          <p:cNvPr id="10" name="Title 9">
            <a:extLst>
              <a:ext uri="{FF2B5EF4-FFF2-40B4-BE49-F238E27FC236}">
                <a16:creationId xmlns:a16="http://schemas.microsoft.com/office/drawing/2014/main" id="{152A4508-3AAB-474A-9BAB-987786C79EEF}"/>
              </a:ext>
            </a:extLst>
          </p:cNvPr>
          <p:cNvSpPr>
            <a:spLocks noGrp="1"/>
          </p:cNvSpPr>
          <p:nvPr>
            <p:ph type="title"/>
          </p:nvPr>
        </p:nvSpPr>
        <p:spPr>
          <a:xfrm>
            <a:off x="689688" y="3271053"/>
            <a:ext cx="4644312" cy="1331450"/>
          </a:xfrm>
        </p:spPr>
        <p:txBody>
          <a:bodyPr anchor="b">
            <a:noAutofit/>
          </a:bodyPr>
          <a:lstStyle>
            <a:lvl1pPr>
              <a:lnSpc>
                <a:spcPct val="75000"/>
              </a:lnSpc>
              <a:defRPr sz="5400"/>
            </a:lvl1pPr>
          </a:lstStyle>
          <a:p>
            <a:r>
              <a:rPr lang="en-GB" dirty="0"/>
              <a:t>Click to edit Master title style</a:t>
            </a:r>
          </a:p>
        </p:txBody>
      </p:sp>
      <p:pic>
        <p:nvPicPr>
          <p:cNvPr id="7" name="Picture 6">
            <a:extLst>
              <a:ext uri="{FF2B5EF4-FFF2-40B4-BE49-F238E27FC236}">
                <a16:creationId xmlns:a16="http://schemas.microsoft.com/office/drawing/2014/main" id="{C59B6C55-A842-7548-9C59-EA62D2767949}"/>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8531" y="915047"/>
            <a:ext cx="3755755" cy="1685160"/>
          </a:xfrm>
          <a:prstGeom prst="rect">
            <a:avLst/>
          </a:prstGeom>
        </p:spPr>
      </p:pic>
    </p:spTree>
    <p:extLst>
      <p:ext uri="{BB962C8B-B14F-4D97-AF65-F5344CB8AC3E}">
        <p14:creationId xmlns:p14="http://schemas.microsoft.com/office/powerpoint/2010/main" val="919698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water, table, sitting, man&#10;&#10;Description automatically generated">
            <a:extLst>
              <a:ext uri="{FF2B5EF4-FFF2-40B4-BE49-F238E27FC236}">
                <a16:creationId xmlns:a16="http://schemas.microsoft.com/office/drawing/2014/main" id="{E3A98BE1-8AE3-2A4F-9099-9202289B9D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3" name="Subtitle 2">
            <a:extLst>
              <a:ext uri="{FF2B5EF4-FFF2-40B4-BE49-F238E27FC236}">
                <a16:creationId xmlns:a16="http://schemas.microsoft.com/office/drawing/2014/main" id="{07E54F78-3800-46D2-8BD3-7D442345FE03}"/>
              </a:ext>
            </a:extLst>
          </p:cNvPr>
          <p:cNvSpPr>
            <a:spLocks noGrp="1"/>
          </p:cNvSpPr>
          <p:nvPr>
            <p:ph type="subTitle" idx="1" hasCustomPrompt="1"/>
          </p:nvPr>
        </p:nvSpPr>
        <p:spPr>
          <a:xfrm>
            <a:off x="1190513" y="3602038"/>
            <a:ext cx="9144000" cy="1655762"/>
          </a:xfrm>
        </p:spPr>
        <p:txBody>
          <a:bodyPr>
            <a:normAutofit/>
          </a:bodyPr>
          <a:lstStyle>
            <a:lvl1pPr marL="0" indent="0" algn="l">
              <a:buNone/>
              <a:defRPr sz="2000" spc="3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Z" dirty="0"/>
          </a:p>
        </p:txBody>
      </p:sp>
      <p:sp>
        <p:nvSpPr>
          <p:cNvPr id="9" name="Rectangle 8">
            <a:extLst>
              <a:ext uri="{FF2B5EF4-FFF2-40B4-BE49-F238E27FC236}">
                <a16:creationId xmlns:a16="http://schemas.microsoft.com/office/drawing/2014/main" id="{11D627C7-12F6-9C45-87FE-7490255C1509}"/>
              </a:ext>
            </a:extLst>
          </p:cNvPr>
          <p:cNvSpPr/>
          <p:nvPr userDrawn="1"/>
        </p:nvSpPr>
        <p:spPr>
          <a:xfrm>
            <a:off x="1336638" y="3270405"/>
            <a:ext cx="4997050" cy="158595"/>
          </a:xfrm>
          <a:prstGeom prst="rect">
            <a:avLst/>
          </a:prstGeom>
          <a:gradFill>
            <a:gsLst>
              <a:gs pos="0">
                <a:schemeClr val="accent1"/>
              </a:gs>
              <a:gs pos="10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itle 9">
            <a:extLst>
              <a:ext uri="{FF2B5EF4-FFF2-40B4-BE49-F238E27FC236}">
                <a16:creationId xmlns:a16="http://schemas.microsoft.com/office/drawing/2014/main" id="{152A4508-3AAB-474A-9BAB-987786C79EEF}"/>
              </a:ext>
            </a:extLst>
          </p:cNvPr>
          <p:cNvSpPr>
            <a:spLocks noGrp="1"/>
          </p:cNvSpPr>
          <p:nvPr>
            <p:ph type="title"/>
          </p:nvPr>
        </p:nvSpPr>
        <p:spPr>
          <a:xfrm>
            <a:off x="1190513" y="771787"/>
            <a:ext cx="6711916" cy="2412099"/>
          </a:xfrm>
        </p:spPr>
        <p:txBody>
          <a:bodyPr>
            <a:noAutofit/>
          </a:bodyPr>
          <a:lstStyle>
            <a:lvl1pPr>
              <a:lnSpc>
                <a:spcPct val="75000"/>
              </a:lnSpc>
              <a:defRPr sz="7200"/>
            </a:lvl1pPr>
          </a:lstStyle>
          <a:p>
            <a:r>
              <a:rPr lang="en-GB" dirty="0"/>
              <a:t>Click to edit Master title style</a:t>
            </a:r>
          </a:p>
        </p:txBody>
      </p:sp>
      <p:pic>
        <p:nvPicPr>
          <p:cNvPr id="12" name="Picture 11">
            <a:extLst>
              <a:ext uri="{FF2B5EF4-FFF2-40B4-BE49-F238E27FC236}">
                <a16:creationId xmlns:a16="http://schemas.microsoft.com/office/drawing/2014/main" id="{D1EC91FA-A280-7A43-829A-230F01346DF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9500" y="4310742"/>
            <a:ext cx="3414366" cy="1531983"/>
          </a:xfrm>
          <a:prstGeom prst="rect">
            <a:avLst/>
          </a:prstGeom>
        </p:spPr>
      </p:pic>
    </p:spTree>
    <p:extLst>
      <p:ext uri="{BB962C8B-B14F-4D97-AF65-F5344CB8AC3E}">
        <p14:creationId xmlns:p14="http://schemas.microsoft.com/office/powerpoint/2010/main" val="3082507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7D6A25-9FDD-EB40-AA6E-B348EFF1D464}"/>
              </a:ext>
            </a:extLst>
          </p:cNvPr>
          <p:cNvSpPr/>
          <p:nvPr userDrawn="1"/>
        </p:nvSpPr>
        <p:spPr>
          <a:xfrm>
            <a:off x="0" y="0"/>
            <a:ext cx="5334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descr="A picture containing water, table, sitting, man&#10;&#10;Description automatically generated">
            <a:extLst>
              <a:ext uri="{FF2B5EF4-FFF2-40B4-BE49-F238E27FC236}">
                <a16:creationId xmlns:a16="http://schemas.microsoft.com/office/drawing/2014/main" id="{E3A98BE1-8AE3-2A4F-9099-9202289B9D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3" name="Subtitle 2">
            <a:extLst>
              <a:ext uri="{FF2B5EF4-FFF2-40B4-BE49-F238E27FC236}">
                <a16:creationId xmlns:a16="http://schemas.microsoft.com/office/drawing/2014/main" id="{07E54F78-3800-46D2-8BD3-7D442345FE03}"/>
              </a:ext>
            </a:extLst>
          </p:cNvPr>
          <p:cNvSpPr>
            <a:spLocks noGrp="1"/>
          </p:cNvSpPr>
          <p:nvPr>
            <p:ph type="subTitle" idx="1" hasCustomPrompt="1"/>
          </p:nvPr>
        </p:nvSpPr>
        <p:spPr>
          <a:xfrm>
            <a:off x="1190513" y="3602038"/>
            <a:ext cx="4143487" cy="1655762"/>
          </a:xfrm>
        </p:spPr>
        <p:txBody>
          <a:bodyPr>
            <a:normAutofit/>
          </a:bodyPr>
          <a:lstStyle>
            <a:lvl1pPr marL="0" indent="0" algn="l">
              <a:buNone/>
              <a:defRPr sz="2000" spc="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NZ" dirty="0"/>
          </a:p>
        </p:txBody>
      </p:sp>
      <p:sp>
        <p:nvSpPr>
          <p:cNvPr id="4" name="Date Placeholder 3">
            <a:extLst>
              <a:ext uri="{FF2B5EF4-FFF2-40B4-BE49-F238E27FC236}">
                <a16:creationId xmlns:a16="http://schemas.microsoft.com/office/drawing/2014/main" id="{DAD4A737-3867-4546-94C5-601B8FBC5C52}"/>
              </a:ext>
            </a:extLst>
          </p:cNvPr>
          <p:cNvSpPr>
            <a:spLocks noGrp="1"/>
          </p:cNvSpPr>
          <p:nvPr>
            <p:ph type="dt" sz="half" idx="10"/>
          </p:nvPr>
        </p:nvSpPr>
        <p:spPr>
          <a:xfrm>
            <a:off x="1190513" y="5589433"/>
            <a:ext cx="2743200" cy="365125"/>
          </a:xfrm>
          <a:prstGeom prst="rect">
            <a:avLst/>
          </a:prstGeom>
        </p:spPr>
        <p:txBody>
          <a:bodyPr/>
          <a:lstStyle>
            <a:lvl1pPr>
              <a:defRPr spc="100" baseline="0">
                <a:solidFill>
                  <a:schemeClr val="bg1"/>
                </a:solidFill>
                <a:latin typeface="Corbel" panose="020B0503020204020204" pitchFamily="34" charset="0"/>
              </a:defRPr>
            </a:lvl1pPr>
          </a:lstStyle>
          <a:p>
            <a:fld id="{E174D183-476B-4548-B754-4FA32EBD53E5}" type="datetimeFigureOut">
              <a:rPr lang="en-NZ" smtClean="0"/>
              <a:pPr/>
              <a:t>31/05/2021</a:t>
            </a:fld>
            <a:endParaRPr lang="en-NZ" dirty="0"/>
          </a:p>
        </p:txBody>
      </p:sp>
      <p:sp>
        <p:nvSpPr>
          <p:cNvPr id="10" name="Title 9">
            <a:extLst>
              <a:ext uri="{FF2B5EF4-FFF2-40B4-BE49-F238E27FC236}">
                <a16:creationId xmlns:a16="http://schemas.microsoft.com/office/drawing/2014/main" id="{152A4508-3AAB-474A-9BAB-987786C79EEF}"/>
              </a:ext>
            </a:extLst>
          </p:cNvPr>
          <p:cNvSpPr>
            <a:spLocks noGrp="1"/>
          </p:cNvSpPr>
          <p:nvPr>
            <p:ph type="title"/>
          </p:nvPr>
        </p:nvSpPr>
        <p:spPr>
          <a:xfrm>
            <a:off x="1190513" y="771787"/>
            <a:ext cx="4143487" cy="2412099"/>
          </a:xfrm>
        </p:spPr>
        <p:txBody>
          <a:bodyPr>
            <a:noAutofit/>
          </a:bodyPr>
          <a:lstStyle>
            <a:lvl1pPr>
              <a:lnSpc>
                <a:spcPct val="75000"/>
              </a:lnSpc>
              <a:defRPr sz="4800">
                <a:solidFill>
                  <a:schemeClr val="bg1"/>
                </a:solidFill>
              </a:defRPr>
            </a:lvl1pPr>
          </a:lstStyle>
          <a:p>
            <a:r>
              <a:rPr lang="en-GB" dirty="0"/>
              <a:t>Click to edit Master title style</a:t>
            </a:r>
          </a:p>
        </p:txBody>
      </p:sp>
      <p:sp>
        <p:nvSpPr>
          <p:cNvPr id="11" name="Rectangle 10">
            <a:extLst>
              <a:ext uri="{FF2B5EF4-FFF2-40B4-BE49-F238E27FC236}">
                <a16:creationId xmlns:a16="http://schemas.microsoft.com/office/drawing/2014/main" id="{0DE66CAB-5657-FC42-A0A4-9318EB744047}"/>
              </a:ext>
            </a:extLst>
          </p:cNvPr>
          <p:cNvSpPr/>
          <p:nvPr userDrawn="1"/>
        </p:nvSpPr>
        <p:spPr>
          <a:xfrm>
            <a:off x="1336638" y="3270405"/>
            <a:ext cx="4997050" cy="158595"/>
          </a:xfrm>
          <a:prstGeom prst="rect">
            <a:avLst/>
          </a:prstGeom>
          <a:gradFill>
            <a:gsLst>
              <a:gs pos="0">
                <a:schemeClr val="accent1"/>
              </a:gs>
              <a:gs pos="10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2544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1E03-C3AA-406B-9D29-AB9F1EC8DE6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0B0912F-0D0F-4D08-95AF-7C8BFBE937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pic>
        <p:nvPicPr>
          <p:cNvPr id="7" name="Picture 6" descr="A close up of a sign&#10;&#10;Description automatically generated">
            <a:extLst>
              <a:ext uri="{FF2B5EF4-FFF2-40B4-BE49-F238E27FC236}">
                <a16:creationId xmlns:a16="http://schemas.microsoft.com/office/drawing/2014/main" id="{F7E5D083-F841-3F49-B970-EB542C4A766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6583"/>
          <a:stretch/>
        </p:blipFill>
        <p:spPr>
          <a:xfrm>
            <a:off x="268449" y="5743543"/>
            <a:ext cx="817926" cy="898634"/>
          </a:xfrm>
          <a:prstGeom prst="rect">
            <a:avLst/>
          </a:prstGeom>
        </p:spPr>
      </p:pic>
      <p:sp>
        <p:nvSpPr>
          <p:cNvPr id="8" name="Rectangle 7">
            <a:extLst>
              <a:ext uri="{FF2B5EF4-FFF2-40B4-BE49-F238E27FC236}">
                <a16:creationId xmlns:a16="http://schemas.microsoft.com/office/drawing/2014/main" id="{732B61FC-192D-CB41-A219-2FE4AF53B847}"/>
              </a:ext>
            </a:extLst>
          </p:cNvPr>
          <p:cNvSpPr/>
          <p:nvPr userDrawn="1"/>
        </p:nvSpPr>
        <p:spPr>
          <a:xfrm>
            <a:off x="967522" y="1690455"/>
            <a:ext cx="2748801" cy="84489"/>
          </a:xfrm>
          <a:prstGeom prst="rect">
            <a:avLst/>
          </a:prstGeom>
          <a:gradFill>
            <a:gsLst>
              <a:gs pos="0">
                <a:schemeClr val="accent1"/>
              </a:gs>
              <a:gs pos="10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2868067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9E3A8-D059-4E68-B4AD-02B6FB39FA8C}"/>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endParaRPr lang="en-NZ" dirty="0"/>
          </a:p>
        </p:txBody>
      </p:sp>
      <p:sp>
        <p:nvSpPr>
          <p:cNvPr id="3" name="Text Placeholder 2">
            <a:extLst>
              <a:ext uri="{FF2B5EF4-FFF2-40B4-BE49-F238E27FC236}">
                <a16:creationId xmlns:a16="http://schemas.microsoft.com/office/drawing/2014/main" id="{E11E93F0-C2F7-4FD2-A465-55FA242D3BFF}"/>
              </a:ext>
            </a:extLst>
          </p:cNvPr>
          <p:cNvSpPr>
            <a:spLocks noGrp="1"/>
          </p:cNvSpPr>
          <p:nvPr>
            <p:ph type="body" idx="1"/>
          </p:nvPr>
        </p:nvSpPr>
        <p:spPr>
          <a:xfrm>
            <a:off x="838200" y="2038525"/>
            <a:ext cx="10515600" cy="41384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3547303017"/>
      </p:ext>
    </p:extLst>
  </p:cSld>
  <p:clrMap bg1="dk1" tx1="lt1" bg2="dk2" tx2="lt2" accent1="accent1" accent2="accent2" accent3="accent3" accent4="accent4" accent5="accent5" accent6="accent6" hlink="hlink" folHlink="folHlink"/>
  <p:sldLayoutIdLst>
    <p:sldLayoutId id="2147483651" r:id="rId1"/>
    <p:sldLayoutId id="2147483649" r:id="rId2"/>
    <p:sldLayoutId id="2147483652" r:id="rId3"/>
    <p:sldLayoutId id="2147483650" r:id="rId4"/>
  </p:sldLayoutIdLst>
  <p:txStyles>
    <p:titleStyle>
      <a:lvl1pPr algn="l" defTabSz="914400" rtl="0" eaLnBrk="1" latinLnBrk="0" hangingPunct="1">
        <a:lnSpc>
          <a:spcPct val="90000"/>
        </a:lnSpc>
        <a:spcBef>
          <a:spcPct val="0"/>
        </a:spcBef>
        <a:buNone/>
        <a:defRPr sz="4400" b="1" kern="1200" spc="-150">
          <a:solidFill>
            <a:schemeClr val="tx2"/>
          </a:solidFill>
          <a:latin typeface="Corbel" panose="020B0503020204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b="0" i="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b="0" i="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b="0" i="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b="0" i="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livia.wills@justice.govt.n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mailto:Olivia.Wills@justice.govt.n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506E6-505B-044F-9120-DA5466858215}"/>
              </a:ext>
            </a:extLst>
          </p:cNvPr>
          <p:cNvSpPr>
            <a:spLocks noGrp="1"/>
          </p:cNvSpPr>
          <p:nvPr>
            <p:ph type="title"/>
          </p:nvPr>
        </p:nvSpPr>
        <p:spPr>
          <a:xfrm>
            <a:off x="7464614" y="1783959"/>
            <a:ext cx="4087306" cy="2889114"/>
          </a:xfrm>
        </p:spPr>
        <p:txBody>
          <a:bodyPr vert="horz" lIns="91440" tIns="45720" rIns="91440" bIns="45720" rtlCol="0" anchor="b">
            <a:normAutofit/>
          </a:bodyPr>
          <a:lstStyle/>
          <a:p>
            <a:pPr>
              <a:lnSpc>
                <a:spcPct val="90000"/>
              </a:lnSpc>
            </a:pPr>
            <a:r>
              <a:rPr lang="en-NZ" sz="4800" dirty="0">
                <a:solidFill>
                  <a:schemeClr val="accent5"/>
                </a:solidFill>
                <a:latin typeface="+mj-lt"/>
              </a:rPr>
              <a:t>Increasing fine payments: A behavioural science approach</a:t>
            </a:r>
            <a:endParaRPr lang="en-US" sz="4800" dirty="0">
              <a:solidFill>
                <a:schemeClr val="accent5"/>
              </a:solidFill>
              <a:latin typeface="+mj-lt"/>
            </a:endParaRPr>
          </a:p>
        </p:txBody>
      </p:sp>
      <p:sp>
        <p:nvSpPr>
          <p:cNvPr id="2" name="Subtitle 1">
            <a:extLst>
              <a:ext uri="{FF2B5EF4-FFF2-40B4-BE49-F238E27FC236}">
                <a16:creationId xmlns:a16="http://schemas.microsoft.com/office/drawing/2014/main" id="{A2DD6E5B-8389-DF42-8D74-46DBD742E2E2}"/>
              </a:ext>
            </a:extLst>
          </p:cNvPr>
          <p:cNvSpPr>
            <a:spLocks noGrp="1"/>
          </p:cNvSpPr>
          <p:nvPr>
            <p:ph type="subTitle" idx="1"/>
          </p:nvPr>
        </p:nvSpPr>
        <p:spPr>
          <a:xfrm>
            <a:off x="6303711" y="4643868"/>
            <a:ext cx="4901152" cy="1000363"/>
          </a:xfrm>
        </p:spPr>
        <p:txBody>
          <a:bodyPr vert="horz" lIns="91440" tIns="45720" rIns="91440" bIns="45720" rtlCol="0" anchor="t">
            <a:normAutofit/>
          </a:bodyPr>
          <a:lstStyle/>
          <a:p>
            <a:r>
              <a:rPr lang="en-US" b="1" dirty="0">
                <a:solidFill>
                  <a:schemeClr val="bg2"/>
                </a:solidFill>
                <a:latin typeface="+mn-lt"/>
              </a:rPr>
              <a:t>Olivia Wills, Advisor  </a:t>
            </a:r>
          </a:p>
          <a:p>
            <a:r>
              <a:rPr lang="en-US" b="1" dirty="0">
                <a:solidFill>
                  <a:schemeClr val="bg2"/>
                </a:solidFill>
                <a:latin typeface="+mn-lt"/>
                <a:hlinkClick r:id="rId3">
                  <a:extLst>
                    <a:ext uri="{A12FA001-AC4F-418D-AE19-62706E023703}">
                      <ahyp:hlinkClr xmlns:ahyp="http://schemas.microsoft.com/office/drawing/2018/hyperlinkcolor" val="tx"/>
                    </a:ext>
                  </a:extLst>
                </a:hlinkClick>
              </a:rPr>
              <a:t>Olivia.Wills@justice.govt.nz</a:t>
            </a:r>
            <a:endParaRPr lang="en-US" b="1" dirty="0">
              <a:solidFill>
                <a:schemeClr val="bg2"/>
              </a:solidFill>
              <a:latin typeface="+mn-lt"/>
            </a:endParaRP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picture containing person, cellphone, phone, person&#10;&#10;Description automatically generated">
            <a:extLst>
              <a:ext uri="{FF2B5EF4-FFF2-40B4-BE49-F238E27FC236}">
                <a16:creationId xmlns:a16="http://schemas.microsoft.com/office/drawing/2014/main" id="{6242E5B8-3206-4CD0-8A93-D7876669049A}"/>
              </a:ext>
            </a:extLst>
          </p:cNvPr>
          <p:cNvPicPr>
            <a:picLocks noChangeAspect="1"/>
          </p:cNvPicPr>
          <p:nvPr/>
        </p:nvPicPr>
        <p:blipFill rotWithShape="1">
          <a:blip r:embed="rId4">
            <a:extLst>
              <a:ext uri="{28A0092B-C50C-407E-A947-70E740481C1C}">
                <a14:useLocalDpi xmlns:a14="http://schemas.microsoft.com/office/drawing/2010/main" val="0"/>
              </a:ext>
            </a:extLst>
          </a:blip>
          <a:srcRect l="21061" r="1078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8" name="Picture 7">
            <a:extLst>
              <a:ext uri="{FF2B5EF4-FFF2-40B4-BE49-F238E27FC236}">
                <a16:creationId xmlns:a16="http://schemas.microsoft.com/office/drawing/2014/main" id="{1DA3E20E-AA9A-4B34-A3C7-C0CD9A8ADE96}"/>
              </a:ext>
            </a:extLst>
          </p:cNvPr>
          <p:cNvPicPr>
            <a:picLocks noChangeAspect="1"/>
          </p:cNvPicPr>
          <p:nvPr/>
        </p:nvPicPr>
        <p:blipFill>
          <a:blip r:embed="rId5"/>
          <a:stretch>
            <a:fillRect/>
          </a:stretch>
        </p:blipFill>
        <p:spPr>
          <a:xfrm>
            <a:off x="9434945" y="152993"/>
            <a:ext cx="2585295" cy="1159989"/>
          </a:xfrm>
          <a:prstGeom prst="rect">
            <a:avLst/>
          </a:prstGeom>
        </p:spPr>
      </p:pic>
    </p:spTree>
    <p:extLst>
      <p:ext uri="{BB962C8B-B14F-4D97-AF65-F5344CB8AC3E}">
        <p14:creationId xmlns:p14="http://schemas.microsoft.com/office/powerpoint/2010/main" val="367417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8C43-6896-4CD0-82BD-F0056535DE71}"/>
              </a:ext>
            </a:extLst>
          </p:cNvPr>
          <p:cNvSpPr>
            <a:spLocks noGrp="1"/>
          </p:cNvSpPr>
          <p:nvPr>
            <p:ph type="title"/>
          </p:nvPr>
        </p:nvSpPr>
        <p:spPr/>
        <p:txBody>
          <a:bodyPr/>
          <a:lstStyle/>
          <a:p>
            <a:r>
              <a:rPr lang="en-US" dirty="0">
                <a:solidFill>
                  <a:schemeClr val="accent5"/>
                </a:solidFill>
              </a:rPr>
              <a:t>The texts </a:t>
            </a:r>
            <a:endParaRPr lang="en-NZ" dirty="0">
              <a:solidFill>
                <a:schemeClr val="accent5"/>
              </a:solidFill>
            </a:endParaRPr>
          </a:p>
        </p:txBody>
      </p:sp>
      <p:graphicFrame>
        <p:nvGraphicFramePr>
          <p:cNvPr id="5" name="Table 4">
            <a:extLst>
              <a:ext uri="{FF2B5EF4-FFF2-40B4-BE49-F238E27FC236}">
                <a16:creationId xmlns:a16="http://schemas.microsoft.com/office/drawing/2014/main" id="{E6AEF907-7EF8-4613-9E7C-CED8450D1193}"/>
              </a:ext>
            </a:extLst>
          </p:cNvPr>
          <p:cNvGraphicFramePr>
            <a:graphicFrameLocks noGrp="1"/>
          </p:cNvGraphicFramePr>
          <p:nvPr>
            <p:extLst>
              <p:ext uri="{D42A27DB-BD31-4B8C-83A1-F6EECF244321}">
                <p14:modId xmlns:p14="http://schemas.microsoft.com/office/powerpoint/2010/main" val="2569741578"/>
              </p:ext>
            </p:extLst>
          </p:nvPr>
        </p:nvGraphicFramePr>
        <p:xfrm>
          <a:off x="838199" y="673486"/>
          <a:ext cx="10830791" cy="5365519"/>
        </p:xfrm>
        <a:graphic>
          <a:graphicData uri="http://schemas.openxmlformats.org/drawingml/2006/table">
            <a:tbl>
              <a:tblPr firstRow="1" firstCol="1" bandRow="1">
                <a:tableStyleId>{5C22544A-7EE6-4342-B048-85BDC9FD1C3A}</a:tableStyleId>
              </a:tblPr>
              <a:tblGrid>
                <a:gridCol w="864333">
                  <a:extLst>
                    <a:ext uri="{9D8B030D-6E8A-4147-A177-3AD203B41FA5}">
                      <a16:colId xmlns:a16="http://schemas.microsoft.com/office/drawing/2014/main" val="312408097"/>
                    </a:ext>
                  </a:extLst>
                </a:gridCol>
                <a:gridCol w="2653408">
                  <a:extLst>
                    <a:ext uri="{9D8B030D-6E8A-4147-A177-3AD203B41FA5}">
                      <a16:colId xmlns:a16="http://schemas.microsoft.com/office/drawing/2014/main" val="2451640671"/>
                    </a:ext>
                  </a:extLst>
                </a:gridCol>
                <a:gridCol w="7313050">
                  <a:extLst>
                    <a:ext uri="{9D8B030D-6E8A-4147-A177-3AD203B41FA5}">
                      <a16:colId xmlns:a16="http://schemas.microsoft.com/office/drawing/2014/main" val="4080338510"/>
                    </a:ext>
                  </a:extLst>
                </a:gridCol>
              </a:tblGrid>
              <a:tr h="391936">
                <a:tc>
                  <a:txBody>
                    <a:bodyPr/>
                    <a:lstStyle/>
                    <a:p>
                      <a:pPr>
                        <a:lnSpc>
                          <a:spcPct val="120000"/>
                        </a:lnSpc>
                        <a:spcBef>
                          <a:spcPts val="600"/>
                        </a:spcBef>
                        <a:spcAft>
                          <a:spcPts val="0"/>
                        </a:spcAft>
                      </a:pPr>
                      <a:r>
                        <a:rPr lang="en-NZ" sz="1600" dirty="0">
                          <a:effectLst/>
                          <a:latin typeface="Corbel" panose="020B0503020204020204" pitchFamily="34" charset="0"/>
                        </a:rPr>
                        <a:t>Group</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b="1" dirty="0">
                          <a:effectLst/>
                          <a:latin typeface="Corbel" panose="020B0503020204020204" pitchFamily="34" charset="0"/>
                        </a:rPr>
                        <a:t>Group label </a:t>
                      </a:r>
                      <a:endParaRPr lang="en-NZ" sz="1600" b="1"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b="1" dirty="0">
                          <a:effectLst/>
                          <a:latin typeface="Corbel" panose="020B0503020204020204" pitchFamily="34" charset="0"/>
                        </a:rPr>
                        <a:t>Text content </a:t>
                      </a:r>
                      <a:endParaRPr lang="en-NZ" sz="1600" b="1"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3649438218"/>
                  </a:ext>
                </a:extLst>
              </a:tr>
              <a:tr h="342701">
                <a:tc>
                  <a:txBody>
                    <a:bodyPr/>
                    <a:lstStyle/>
                    <a:p>
                      <a:pPr>
                        <a:lnSpc>
                          <a:spcPct val="120000"/>
                        </a:lnSpc>
                        <a:spcBef>
                          <a:spcPts val="600"/>
                        </a:spcBef>
                        <a:spcAft>
                          <a:spcPts val="0"/>
                        </a:spcAft>
                      </a:pPr>
                      <a:r>
                        <a:rPr lang="en-NZ" sz="1400" dirty="0">
                          <a:effectLst/>
                          <a:latin typeface="Corbel" panose="020B0503020204020204" pitchFamily="34" charset="0"/>
                        </a:rPr>
                        <a:t>1</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Control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400" dirty="0">
                          <a:effectLst/>
                          <a:latin typeface="Corbel" panose="020B0503020204020204" pitchFamily="34" charset="0"/>
                        </a:rPr>
                        <a:t>[No text]</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3613350232"/>
                  </a:ext>
                </a:extLst>
              </a:tr>
              <a:tr h="632549">
                <a:tc>
                  <a:txBody>
                    <a:bodyPr/>
                    <a:lstStyle/>
                    <a:p>
                      <a:pPr>
                        <a:lnSpc>
                          <a:spcPct val="120000"/>
                        </a:lnSpc>
                        <a:spcBef>
                          <a:spcPts val="600"/>
                        </a:spcBef>
                        <a:spcAft>
                          <a:spcPts val="0"/>
                        </a:spcAft>
                      </a:pPr>
                      <a:r>
                        <a:rPr lang="en-NZ" sz="1400" dirty="0">
                          <a:effectLst/>
                          <a:latin typeface="Corbel" panose="020B0503020204020204" pitchFamily="34" charset="0"/>
                        </a:rPr>
                        <a:t>2</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Simple reminder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 ______, Min of Justice reminding you your fine is due in 7 days. Pls see your fine letter for how to pay</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223561169"/>
                  </a:ext>
                </a:extLst>
              </a:tr>
              <a:tr h="606737">
                <a:tc>
                  <a:txBody>
                    <a:bodyPr/>
                    <a:lstStyle/>
                    <a:p>
                      <a:pPr>
                        <a:lnSpc>
                          <a:spcPct val="120000"/>
                        </a:lnSpc>
                        <a:spcBef>
                          <a:spcPts val="600"/>
                        </a:spcBef>
                        <a:spcAft>
                          <a:spcPts val="0"/>
                        </a:spcAft>
                      </a:pPr>
                      <a:r>
                        <a:rPr lang="en-NZ" sz="1400" dirty="0">
                          <a:effectLst/>
                          <a:latin typeface="Corbel" panose="020B0503020204020204" pitchFamily="34" charset="0"/>
                        </a:rPr>
                        <a:t>3</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Link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 _____ your fine is due in 7 days. Pls go to Min of Justice website </a:t>
                      </a:r>
                      <a:r>
                        <a:rPr lang="en-NZ" sz="1600" i="1" u="sng" dirty="0">
                          <a:effectLst/>
                          <a:latin typeface="Corbel" panose="020B0503020204020204" pitchFamily="34" charset="0"/>
                        </a:rPr>
                        <a:t>website.govt.nz</a:t>
                      </a:r>
                      <a:r>
                        <a:rPr lang="en-NZ" sz="1600" dirty="0">
                          <a:effectLst/>
                          <a:latin typeface="Corbel" panose="020B0503020204020204" pitchFamily="34" charset="0"/>
                        </a:rPr>
                        <a:t> to pay</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707899350"/>
                  </a:ext>
                </a:extLst>
              </a:tr>
              <a:tr h="650308">
                <a:tc>
                  <a:txBody>
                    <a:bodyPr/>
                    <a:lstStyle/>
                    <a:p>
                      <a:pPr>
                        <a:lnSpc>
                          <a:spcPct val="120000"/>
                        </a:lnSpc>
                        <a:spcBef>
                          <a:spcPts val="600"/>
                        </a:spcBef>
                        <a:spcAft>
                          <a:spcPts val="0"/>
                        </a:spcAft>
                      </a:pPr>
                      <a:r>
                        <a:rPr lang="en-NZ" sz="1400" dirty="0">
                          <a:effectLst/>
                          <a:latin typeface="Corbel" panose="020B0503020204020204" pitchFamily="34" charset="0"/>
                        </a:rPr>
                        <a:t>4</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Link + phone</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Hi______ your fine is due in 7 days. Pls contact Min of Justice on 0800434637 quote [PPNnumber] or click </a:t>
                      </a:r>
                      <a:r>
                        <a:rPr lang="en-NZ" sz="1600" i="1" u="sng" dirty="0">
                          <a:effectLst/>
                          <a:latin typeface="Corbel" panose="020B0503020204020204" pitchFamily="34" charset="0"/>
                        </a:rPr>
                        <a:t>website.govt.nz</a:t>
                      </a:r>
                      <a:r>
                        <a:rPr lang="en-NZ" sz="1600" dirty="0">
                          <a:effectLst/>
                          <a:latin typeface="Corbel" panose="020B0503020204020204" pitchFamily="34" charset="0"/>
                        </a:rPr>
                        <a:t>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3883077217"/>
                  </a:ext>
                </a:extLst>
              </a:tr>
              <a:tr h="620360">
                <a:tc>
                  <a:txBody>
                    <a:bodyPr/>
                    <a:lstStyle/>
                    <a:p>
                      <a:pPr>
                        <a:lnSpc>
                          <a:spcPct val="120000"/>
                        </a:lnSpc>
                        <a:spcBef>
                          <a:spcPts val="600"/>
                        </a:spcBef>
                        <a:spcAft>
                          <a:spcPts val="0"/>
                        </a:spcAft>
                      </a:pPr>
                      <a:r>
                        <a:rPr lang="en-NZ" sz="1400" dirty="0">
                          <a:effectLst/>
                          <a:latin typeface="Corbel" panose="020B0503020204020204" pitchFamily="34" charset="0"/>
                        </a:rPr>
                        <a:t>5</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Link + loss aversion (time)</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 ______, your fine is due in 7 days. Save your time and pay online </a:t>
                      </a:r>
                      <a:r>
                        <a:rPr lang="en-NZ" sz="1600" i="1" u="sng" dirty="0">
                          <a:effectLst/>
                          <a:latin typeface="Corbel" panose="020B0503020204020204" pitchFamily="34" charset="0"/>
                        </a:rPr>
                        <a:t>website.govt.nz</a:t>
                      </a:r>
                      <a:r>
                        <a:rPr lang="en-NZ" sz="1600" dirty="0">
                          <a:effectLst/>
                          <a:latin typeface="Corbel" panose="020B0503020204020204" pitchFamily="34" charset="0"/>
                        </a:rPr>
                        <a:t> . Thanks Min of Justice</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2871156261"/>
                  </a:ext>
                </a:extLst>
              </a:tr>
              <a:tr h="669336">
                <a:tc>
                  <a:txBody>
                    <a:bodyPr/>
                    <a:lstStyle/>
                    <a:p>
                      <a:pPr>
                        <a:lnSpc>
                          <a:spcPct val="120000"/>
                        </a:lnSpc>
                        <a:spcBef>
                          <a:spcPts val="600"/>
                        </a:spcBef>
                        <a:spcAft>
                          <a:spcPts val="0"/>
                        </a:spcAft>
                      </a:pPr>
                      <a:r>
                        <a:rPr lang="en-NZ" sz="1400" dirty="0">
                          <a:effectLst/>
                          <a:latin typeface="Corbel" panose="020B0503020204020204" pitchFamily="34" charset="0"/>
                        </a:rPr>
                        <a:t>6</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Link + loss aversion  (time + money)</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Hi______, your fine is due in 7 days. Pay to avoid $102 in late fees. Save your time and pay online </a:t>
                      </a:r>
                      <a:r>
                        <a:rPr lang="en-NZ" sz="1600" i="1" u="sng" dirty="0">
                          <a:effectLst/>
                          <a:latin typeface="Corbel" panose="020B0503020204020204" pitchFamily="34" charset="0"/>
                        </a:rPr>
                        <a:t>website.govt.nz</a:t>
                      </a:r>
                      <a:r>
                        <a:rPr lang="en-NZ" sz="1600" dirty="0">
                          <a:effectLst/>
                          <a:latin typeface="Corbel" panose="020B0503020204020204" pitchFamily="34" charset="0"/>
                        </a:rPr>
                        <a:t> . Thanks Min of Justice</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3089112909"/>
                  </a:ext>
                </a:extLst>
              </a:tr>
              <a:tr h="669336">
                <a:tc>
                  <a:txBody>
                    <a:bodyPr/>
                    <a:lstStyle/>
                    <a:p>
                      <a:pPr>
                        <a:lnSpc>
                          <a:spcPct val="120000"/>
                        </a:lnSpc>
                        <a:spcBef>
                          <a:spcPts val="600"/>
                        </a:spcBef>
                        <a:spcAft>
                          <a:spcPts val="0"/>
                        </a:spcAft>
                      </a:pPr>
                      <a:r>
                        <a:rPr lang="en-NZ" sz="1400" dirty="0">
                          <a:effectLst/>
                          <a:latin typeface="Corbel" panose="020B0503020204020204" pitchFamily="34" charset="0"/>
                        </a:rPr>
                        <a:t>7</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Link + phone + loss aversion  (money)</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 ______ your fine is due in 7 days. Pay to avoid $102 in late fees. Call Min of Justice on 0800434637 use [PPNnumber] or click </a:t>
                      </a:r>
                      <a:r>
                        <a:rPr lang="en-NZ" sz="1600" i="1" u="sng" dirty="0">
                          <a:effectLst/>
                          <a:latin typeface="Corbel" panose="020B0503020204020204" pitchFamily="34" charset="0"/>
                        </a:rPr>
                        <a:t>website.govt.nz</a:t>
                      </a:r>
                      <a:r>
                        <a:rPr lang="en-NZ" sz="1600" dirty="0">
                          <a:effectLst/>
                          <a:latin typeface="Corbel" panose="020B0503020204020204" pitchFamily="34" charset="0"/>
                        </a:rPr>
                        <a:t>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1168614715"/>
                  </a:ext>
                </a:extLst>
              </a:tr>
              <a:tr h="782256">
                <a:tc>
                  <a:txBody>
                    <a:bodyPr/>
                    <a:lstStyle/>
                    <a:p>
                      <a:pPr>
                        <a:lnSpc>
                          <a:spcPct val="120000"/>
                        </a:lnSpc>
                        <a:spcBef>
                          <a:spcPts val="600"/>
                        </a:spcBef>
                        <a:spcAft>
                          <a:spcPts val="0"/>
                        </a:spcAft>
                      </a:pPr>
                      <a:r>
                        <a:rPr lang="en-NZ" sz="1400" dirty="0">
                          <a:effectLst/>
                          <a:latin typeface="Corbel" panose="020B0503020204020204" pitchFamily="34" charset="0"/>
                        </a:rPr>
                        <a:t>8</a:t>
                      </a:r>
                      <a:endParaRPr lang="en-NZ" sz="16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Phone + loss aversion (money) </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tc>
                  <a:txBody>
                    <a:bodyPr/>
                    <a:lstStyle/>
                    <a:p>
                      <a:pPr>
                        <a:lnSpc>
                          <a:spcPct val="120000"/>
                        </a:lnSpc>
                        <a:spcBef>
                          <a:spcPts val="600"/>
                        </a:spcBef>
                        <a:spcAft>
                          <a:spcPts val="0"/>
                        </a:spcAft>
                      </a:pPr>
                      <a:r>
                        <a:rPr lang="en-NZ" sz="1600" dirty="0">
                          <a:effectLst/>
                          <a:latin typeface="Corbel" panose="020B0503020204020204" pitchFamily="34" charset="0"/>
                        </a:rPr>
                        <a:t>Hi ______ your fine is due in 7 days. Pay to avoid $102 in late fees. Contact Min of Justice on 0800434637 quote [PPNnumber]. Thanks Min of Justice</a:t>
                      </a:r>
                      <a:endParaRPr lang="en-NZ" sz="1800" dirty="0">
                        <a:solidFill>
                          <a:srgbClr val="000000"/>
                        </a:solidFill>
                        <a:effectLst/>
                        <a:latin typeface="Corbel" panose="020B0503020204020204" pitchFamily="34" charset="0"/>
                        <a:ea typeface="Yu Mincho" panose="02020400000000000000" pitchFamily="18" charset="-128"/>
                        <a:cs typeface="Corbel" panose="020B0503020204020204" pitchFamily="34" charset="0"/>
                      </a:endParaRPr>
                    </a:p>
                  </a:txBody>
                  <a:tcPr marL="68580" marR="68580" marT="0" marB="0"/>
                </a:tc>
                <a:extLst>
                  <a:ext uri="{0D108BD9-81ED-4DB2-BD59-A6C34878D82A}">
                    <a16:rowId xmlns:a16="http://schemas.microsoft.com/office/drawing/2014/main" val="3660890156"/>
                  </a:ext>
                </a:extLst>
              </a:tr>
            </a:tbl>
          </a:graphicData>
        </a:graphic>
      </p:graphicFrame>
    </p:spTree>
    <p:extLst>
      <p:ext uri="{BB962C8B-B14F-4D97-AF65-F5344CB8AC3E}">
        <p14:creationId xmlns:p14="http://schemas.microsoft.com/office/powerpoint/2010/main" val="134703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8C43-6896-4CD0-82BD-F0056535DE71}"/>
              </a:ext>
            </a:extLst>
          </p:cNvPr>
          <p:cNvSpPr>
            <a:spLocks noGrp="1"/>
          </p:cNvSpPr>
          <p:nvPr>
            <p:ph type="title"/>
          </p:nvPr>
        </p:nvSpPr>
        <p:spPr/>
        <p:txBody>
          <a:bodyPr/>
          <a:lstStyle/>
          <a:p>
            <a:r>
              <a:rPr lang="en-US" dirty="0">
                <a:solidFill>
                  <a:schemeClr val="accent5"/>
                </a:solidFill>
              </a:rPr>
              <a:t>Trial design </a:t>
            </a:r>
            <a:endParaRPr lang="en-NZ" dirty="0">
              <a:solidFill>
                <a:schemeClr val="accent5"/>
              </a:solidFill>
            </a:endParaRPr>
          </a:p>
        </p:txBody>
      </p:sp>
      <p:sp>
        <p:nvSpPr>
          <p:cNvPr id="4" name="TextBox 3">
            <a:extLst>
              <a:ext uri="{FF2B5EF4-FFF2-40B4-BE49-F238E27FC236}">
                <a16:creationId xmlns:a16="http://schemas.microsoft.com/office/drawing/2014/main" id="{952F8EE9-294D-415E-8501-D929ECD1FFB0}"/>
              </a:ext>
            </a:extLst>
          </p:cNvPr>
          <p:cNvSpPr txBox="1"/>
          <p:nvPr/>
        </p:nvSpPr>
        <p:spPr>
          <a:xfrm flipH="1">
            <a:off x="838200" y="1859340"/>
            <a:ext cx="10515600" cy="3785652"/>
          </a:xfrm>
          <a:prstGeom prst="rect">
            <a:avLst/>
          </a:prstGeom>
          <a:noFill/>
        </p:spPr>
        <p:txBody>
          <a:bodyPr wrap="square" rtlCol="0">
            <a:spAutoFit/>
          </a:bodyPr>
          <a:lstStyle/>
          <a:p>
            <a:endParaRPr lang="en-NZ" sz="2000" b="1" dirty="0">
              <a:solidFill>
                <a:schemeClr val="bg1"/>
              </a:solidFill>
              <a:latin typeface="Corbel" panose="020B0503020204020204" pitchFamily="34" charset="0"/>
            </a:endParaRPr>
          </a:p>
          <a:p>
            <a:pPr marL="285750" indent="-285750">
              <a:buFont typeface="Arial" panose="020B0604020202020204" pitchFamily="34" charset="0"/>
              <a:buChar char="•"/>
            </a:pPr>
            <a:r>
              <a:rPr lang="en-NZ" sz="2000" dirty="0">
                <a:solidFill>
                  <a:schemeClr val="bg1"/>
                </a:solidFill>
                <a:latin typeface="Corbel" panose="020B0503020204020204" pitchFamily="34" charset="0"/>
              </a:rPr>
              <a:t>Four Randomised Controlled Trials (RCTs), compiled</a:t>
            </a:r>
          </a:p>
          <a:p>
            <a:pPr marL="285750" indent="-285750">
              <a:buFont typeface="Arial" panose="020B0604020202020204" pitchFamily="34" charset="0"/>
              <a:buChar char="•"/>
            </a:pPr>
            <a:r>
              <a:rPr lang="en-NZ" sz="2000" dirty="0">
                <a:solidFill>
                  <a:schemeClr val="bg1"/>
                </a:solidFill>
                <a:latin typeface="Corbel" panose="020B0503020204020204" pitchFamily="34" charset="0"/>
              </a:rPr>
              <a:t>One reminder text stable across four trials (link only) </a:t>
            </a:r>
          </a:p>
          <a:p>
            <a:pPr marL="285750" indent="-285750">
              <a:buFont typeface="Arial" panose="020B0604020202020204" pitchFamily="34" charset="0"/>
              <a:buChar char="•"/>
            </a:pPr>
            <a:r>
              <a:rPr lang="en-NZ" sz="2000" dirty="0">
                <a:solidFill>
                  <a:schemeClr val="bg1"/>
                </a:solidFill>
                <a:latin typeface="Corbel" panose="020B0503020204020204" pitchFamily="34" charset="0"/>
              </a:rPr>
              <a:t>Compare results across trials, accounting for age, gender, fine amount, fine type and stage of trial </a:t>
            </a:r>
          </a:p>
          <a:p>
            <a:pPr marL="285750" indent="-285750">
              <a:buFont typeface="Arial" panose="020B0604020202020204" pitchFamily="34" charset="0"/>
              <a:buChar char="•"/>
            </a:pPr>
            <a:r>
              <a:rPr lang="en-NZ" sz="2000" dirty="0">
                <a:solidFill>
                  <a:schemeClr val="bg1"/>
                </a:solidFill>
                <a:latin typeface="Corbel" panose="020B0503020204020204" pitchFamily="34" charset="0"/>
              </a:rPr>
              <a:t>Sample includes 44,585 people with at least one unpaid fine imposed with the Ministry of Justice </a:t>
            </a:r>
          </a:p>
          <a:p>
            <a:pPr marL="285750" indent="-285750">
              <a:buFont typeface="Arial" panose="020B0604020202020204" pitchFamily="34" charset="0"/>
              <a:buChar char="•"/>
            </a:pPr>
            <a:r>
              <a:rPr lang="en-NZ" sz="2000" dirty="0">
                <a:solidFill>
                  <a:schemeClr val="bg1"/>
                </a:solidFill>
                <a:latin typeface="Corbel" panose="020B0503020204020204" pitchFamily="34" charset="0"/>
              </a:rPr>
              <a:t>Trial period 17 August – 14 November 2020 </a:t>
            </a:r>
          </a:p>
          <a:p>
            <a:endParaRPr lang="en-NZ" sz="2000" b="1" dirty="0">
              <a:solidFill>
                <a:schemeClr val="bg1"/>
              </a:solidFill>
              <a:latin typeface="Corbel" panose="020B0503020204020204" pitchFamily="34" charset="0"/>
            </a:endParaRPr>
          </a:p>
          <a:p>
            <a:endParaRPr lang="en-NZ" sz="2000" b="1" dirty="0">
              <a:solidFill>
                <a:schemeClr val="bg1"/>
              </a:solidFill>
              <a:latin typeface="Corbel" panose="020B0503020204020204" pitchFamily="34" charset="0"/>
            </a:endParaRPr>
          </a:p>
          <a:p>
            <a:r>
              <a:rPr lang="en-NZ" sz="2000" b="1" dirty="0">
                <a:solidFill>
                  <a:schemeClr val="bg1"/>
                </a:solidFill>
                <a:latin typeface="Corbel" panose="020B0503020204020204" pitchFamily="34" charset="0"/>
              </a:rPr>
              <a:t>Outcome measure: </a:t>
            </a:r>
          </a:p>
          <a:p>
            <a:pPr marL="285750" lvl="0" indent="-285750" eaLnBrk="0" fontAlgn="base" hangingPunct="0">
              <a:spcBef>
                <a:spcPct val="0"/>
              </a:spcBef>
              <a:spcAft>
                <a:spcPct val="0"/>
              </a:spcAft>
              <a:buFont typeface="Arial" panose="020B0604020202020204" pitchFamily="34" charset="0"/>
              <a:buChar char="•"/>
            </a:pPr>
            <a:r>
              <a:rPr lang="en-NZ" altLang="ja-JP" sz="2000" b="1" i="1" dirty="0">
                <a:solidFill>
                  <a:schemeClr val="bg1"/>
                </a:solidFill>
                <a:latin typeface="Corbel" panose="020B0503020204020204" pitchFamily="34" charset="0"/>
                <a:ea typeface="Yu Mincho" panose="02020400000000000000" pitchFamily="18" charset="-128"/>
              </a:rPr>
              <a:t>Any behaviour</a:t>
            </a:r>
            <a:r>
              <a:rPr lang="en-NZ" altLang="ja-JP" sz="2000" b="1" dirty="0">
                <a:solidFill>
                  <a:schemeClr val="bg1"/>
                </a:solidFill>
                <a:latin typeface="Corbel" panose="020B0503020204020204" pitchFamily="34" charset="0"/>
                <a:ea typeface="Yu Mincho" panose="02020400000000000000" pitchFamily="18" charset="-128"/>
              </a:rPr>
              <a:t>: </a:t>
            </a:r>
            <a:r>
              <a:rPr lang="en-NZ" altLang="ja-JP" sz="2000" dirty="0">
                <a:solidFill>
                  <a:schemeClr val="bg1"/>
                </a:solidFill>
                <a:latin typeface="Corbel" panose="020B0503020204020204" pitchFamily="34" charset="0"/>
                <a:ea typeface="Yu Mincho" panose="02020400000000000000" pitchFamily="18" charset="-128"/>
              </a:rPr>
              <a:t>makes payment of any amount within seven days and/or sets up an arrangement within seven days</a:t>
            </a:r>
          </a:p>
        </p:txBody>
      </p:sp>
    </p:spTree>
    <p:extLst>
      <p:ext uri="{BB962C8B-B14F-4D97-AF65-F5344CB8AC3E}">
        <p14:creationId xmlns:p14="http://schemas.microsoft.com/office/powerpoint/2010/main" val="1449476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8C43-6896-4CD0-82BD-F0056535DE71}"/>
              </a:ext>
            </a:extLst>
          </p:cNvPr>
          <p:cNvSpPr>
            <a:spLocks noGrp="1"/>
          </p:cNvSpPr>
          <p:nvPr>
            <p:ph type="title"/>
          </p:nvPr>
        </p:nvSpPr>
        <p:spPr>
          <a:xfrm>
            <a:off x="838200" y="365125"/>
            <a:ext cx="10515600" cy="1325563"/>
          </a:xfrm>
        </p:spPr>
        <p:txBody>
          <a:bodyPr>
            <a:normAutofit/>
          </a:bodyPr>
          <a:lstStyle/>
          <a:p>
            <a:r>
              <a:rPr lang="en-NZ" sz="4000" dirty="0">
                <a:solidFill>
                  <a:schemeClr val="accent5"/>
                </a:solidFill>
              </a:rPr>
              <a:t>Behaviourally informed messaging framing can change payment behaviour</a:t>
            </a:r>
          </a:p>
        </p:txBody>
      </p:sp>
      <p:sp>
        <p:nvSpPr>
          <p:cNvPr id="8" name="TextBox 7">
            <a:extLst>
              <a:ext uri="{FF2B5EF4-FFF2-40B4-BE49-F238E27FC236}">
                <a16:creationId xmlns:a16="http://schemas.microsoft.com/office/drawing/2014/main" id="{47368488-96BC-45FD-BB6D-70F992D32C5C}"/>
              </a:ext>
            </a:extLst>
          </p:cNvPr>
          <p:cNvSpPr txBox="1"/>
          <p:nvPr/>
        </p:nvSpPr>
        <p:spPr>
          <a:xfrm>
            <a:off x="607633" y="1859271"/>
            <a:ext cx="10976734" cy="338554"/>
          </a:xfrm>
          <a:prstGeom prst="rect">
            <a:avLst/>
          </a:prstGeom>
          <a:noFill/>
        </p:spPr>
        <p:txBody>
          <a:bodyPr wrap="square" rtlCol="0">
            <a:spAutoFit/>
          </a:bodyPr>
          <a:lstStyle/>
          <a:p>
            <a:r>
              <a:rPr lang="en-NZ" sz="1600" b="1" i="1" dirty="0">
                <a:solidFill>
                  <a:schemeClr val="bg1"/>
                </a:solidFill>
                <a:latin typeface="Corbel" panose="020B0503020204020204" pitchFamily="34" charset="0"/>
              </a:rPr>
              <a:t>Percentage-point change in the rate of </a:t>
            </a:r>
            <a:r>
              <a:rPr lang="en-NZ" sz="1600" b="1" dirty="0">
                <a:solidFill>
                  <a:schemeClr val="bg1"/>
                </a:solidFill>
                <a:latin typeface="Corbel" panose="020B0503020204020204" pitchFamily="34" charset="0"/>
              </a:rPr>
              <a:t>Any behaviour </a:t>
            </a:r>
            <a:r>
              <a:rPr lang="en-NZ" sz="1600" b="1" i="1" dirty="0">
                <a:solidFill>
                  <a:schemeClr val="bg1"/>
                </a:solidFill>
                <a:latin typeface="Corbel" panose="020B0503020204020204" pitchFamily="34" charset="0"/>
              </a:rPr>
              <a:t>for all messages compared to Simple reminder </a:t>
            </a:r>
            <a:r>
              <a:rPr lang="en-NZ" sz="1200" b="1" i="1" dirty="0">
                <a:solidFill>
                  <a:schemeClr val="bg1"/>
                </a:solidFill>
                <a:latin typeface="Corbel" panose="020B0503020204020204" pitchFamily="34" charset="0"/>
              </a:rPr>
              <a:t>( * p&lt;0.1, ** p&lt;0.05, *** p&lt;0.01</a:t>
            </a:r>
            <a:r>
              <a:rPr lang="en-NZ" sz="1100" b="1" i="1" dirty="0">
                <a:solidFill>
                  <a:schemeClr val="bg1"/>
                </a:solidFill>
                <a:latin typeface="Corbel" panose="020B0503020204020204" pitchFamily="34" charset="0"/>
              </a:rPr>
              <a:t>)</a:t>
            </a:r>
            <a:r>
              <a:rPr lang="en-NZ" sz="1400" b="1" i="1" dirty="0">
                <a:solidFill>
                  <a:schemeClr val="bg1"/>
                </a:solidFill>
                <a:latin typeface="Corbel" panose="020B0503020204020204" pitchFamily="34" charset="0"/>
              </a:rPr>
              <a:t> </a:t>
            </a:r>
          </a:p>
        </p:txBody>
      </p:sp>
      <p:sp>
        <p:nvSpPr>
          <p:cNvPr id="7" name="Rectangle 6">
            <a:extLst>
              <a:ext uri="{FF2B5EF4-FFF2-40B4-BE49-F238E27FC236}">
                <a16:creationId xmlns:a16="http://schemas.microsoft.com/office/drawing/2014/main" id="{50AE8CEE-CEDC-4F0C-992F-B520F6D8C5F3}"/>
              </a:ext>
            </a:extLst>
          </p:cNvPr>
          <p:cNvSpPr/>
          <p:nvPr/>
        </p:nvSpPr>
        <p:spPr>
          <a:xfrm>
            <a:off x="838200" y="1922430"/>
            <a:ext cx="5365101" cy="646331"/>
          </a:xfrm>
          <a:prstGeom prst="rect">
            <a:avLst/>
          </a:prstGeom>
        </p:spPr>
        <p:txBody>
          <a:bodyPr wrap="square">
            <a:spAutoFit/>
          </a:bodyPr>
          <a:lstStyle/>
          <a:p>
            <a:pPr>
              <a:defRPr/>
            </a:pPr>
            <a:endParaRPr lang="en-NZ">
              <a:solidFill>
                <a:schemeClr val="bg1"/>
              </a:solidFill>
              <a:latin typeface="Corbel" panose="020B0503020204020204" pitchFamily="34" charset="0"/>
            </a:endParaRPr>
          </a:p>
          <a:p>
            <a:pPr>
              <a:defRPr/>
            </a:pPr>
            <a:endParaRPr lang="en-NZ" dirty="0">
              <a:solidFill>
                <a:schemeClr val="bg1"/>
              </a:solidFill>
              <a:latin typeface="Corbel" panose="020B0503020204020204" pitchFamily="34" charset="0"/>
            </a:endParaRPr>
          </a:p>
        </p:txBody>
      </p:sp>
      <p:graphicFrame>
        <p:nvGraphicFramePr>
          <p:cNvPr id="16" name="Chart 15">
            <a:extLst>
              <a:ext uri="{FF2B5EF4-FFF2-40B4-BE49-F238E27FC236}">
                <a16:creationId xmlns:a16="http://schemas.microsoft.com/office/drawing/2014/main" id="{5DE6E90C-ED51-4898-9291-2C70D5862009}"/>
              </a:ext>
            </a:extLst>
          </p:cNvPr>
          <p:cNvGraphicFramePr>
            <a:graphicFrameLocks/>
          </p:cNvGraphicFramePr>
          <p:nvPr>
            <p:extLst>
              <p:ext uri="{D42A27DB-BD31-4B8C-83A1-F6EECF244321}">
                <p14:modId xmlns:p14="http://schemas.microsoft.com/office/powerpoint/2010/main" val="4196082704"/>
              </p:ext>
            </p:extLst>
          </p:nvPr>
        </p:nvGraphicFramePr>
        <p:xfrm>
          <a:off x="1813141" y="2366409"/>
          <a:ext cx="7741228" cy="349481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45384F8-F8D3-4B66-BA93-22BCD3CB15FC}"/>
              </a:ext>
            </a:extLst>
          </p:cNvPr>
          <p:cNvSpPr txBox="1"/>
          <p:nvPr/>
        </p:nvSpPr>
        <p:spPr>
          <a:xfrm>
            <a:off x="1423554" y="6123543"/>
            <a:ext cx="9819410" cy="461665"/>
          </a:xfrm>
          <a:prstGeom prst="rect">
            <a:avLst/>
          </a:prstGeom>
          <a:noFill/>
        </p:spPr>
        <p:txBody>
          <a:bodyPr wrap="square" rtlCol="0">
            <a:spAutoFit/>
          </a:bodyPr>
          <a:lstStyle/>
          <a:p>
            <a:r>
              <a:rPr lang="en-US" sz="2400" b="1" dirty="0">
                <a:solidFill>
                  <a:schemeClr val="bg1"/>
                </a:solidFill>
              </a:rPr>
              <a:t>For more information, contact </a:t>
            </a:r>
            <a:r>
              <a:rPr lang="en-US" sz="2400" b="1" dirty="0">
                <a:solidFill>
                  <a:schemeClr val="bg1"/>
                </a:solidFill>
                <a:hlinkClick r:id="rId4"/>
              </a:rPr>
              <a:t>Olivia.Wills@justice.govt.nz</a:t>
            </a:r>
            <a:r>
              <a:rPr lang="en-US" sz="2400" b="1" dirty="0">
                <a:solidFill>
                  <a:schemeClr val="bg1"/>
                </a:solidFill>
              </a:rPr>
              <a:t> </a:t>
            </a:r>
            <a:r>
              <a:rPr lang="en-US" sz="2400" b="1" dirty="0"/>
              <a:t> </a:t>
            </a:r>
            <a:endParaRPr lang="en-NZ" sz="2400" b="1" dirty="0"/>
          </a:p>
        </p:txBody>
      </p:sp>
    </p:spTree>
    <p:extLst>
      <p:ext uri="{BB962C8B-B14F-4D97-AF65-F5344CB8AC3E}">
        <p14:creationId xmlns:p14="http://schemas.microsoft.com/office/powerpoint/2010/main" val="3493021143"/>
      </p:ext>
    </p:extLst>
  </p:cSld>
  <p:clrMapOvr>
    <a:masterClrMapping/>
  </p:clrMapOvr>
</p:sld>
</file>

<file path=ppt/theme/theme1.xml><?xml version="1.0" encoding="utf-8"?>
<a:theme xmlns:a="http://schemas.openxmlformats.org/drawingml/2006/main" name="Office Theme">
  <a:themeElements>
    <a:clrScheme name="Behavioural Science Aotearoa">
      <a:dk1>
        <a:srgbClr val="000000"/>
      </a:dk1>
      <a:lt1>
        <a:srgbClr val="FFFFFF"/>
      </a:lt1>
      <a:dk2>
        <a:srgbClr val="45388F"/>
      </a:dk2>
      <a:lt2>
        <a:srgbClr val="E9E9E9"/>
      </a:lt2>
      <a:accent1>
        <a:srgbClr val="6DC8BB"/>
      </a:accent1>
      <a:accent2>
        <a:srgbClr val="5D93AE"/>
      </a:accent2>
      <a:accent3>
        <a:srgbClr val="4F679E"/>
      </a:accent3>
      <a:accent4>
        <a:srgbClr val="45388F"/>
      </a:accent4>
      <a:accent5>
        <a:srgbClr val="5F3293"/>
      </a:accent5>
      <a:accent6>
        <a:srgbClr val="B5DFCD"/>
      </a:accent6>
      <a:hlink>
        <a:srgbClr val="4F679E"/>
      </a:hlink>
      <a:folHlink>
        <a:srgbClr val="45388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SA theme">
    <a:dk1>
      <a:srgbClr val="000000"/>
    </a:dk1>
    <a:lt1>
      <a:srgbClr val="FFFFFF"/>
    </a:lt1>
    <a:dk2>
      <a:srgbClr val="45388F"/>
    </a:dk2>
    <a:lt2>
      <a:srgbClr val="E9E9E9"/>
    </a:lt2>
    <a:accent1>
      <a:srgbClr val="6DC8BB"/>
    </a:accent1>
    <a:accent2>
      <a:srgbClr val="5D93AE"/>
    </a:accent2>
    <a:accent3>
      <a:srgbClr val="4F679E"/>
    </a:accent3>
    <a:accent4>
      <a:srgbClr val="45388F"/>
    </a:accent4>
    <a:accent5>
      <a:srgbClr val="5F3293"/>
    </a:accent5>
    <a:accent6>
      <a:srgbClr val="B5DFCD"/>
    </a:accent6>
    <a:hlink>
      <a:srgbClr val="4F679E"/>
    </a:hlink>
    <a:folHlink>
      <a:srgbClr val="45388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9260</TotalTime>
  <Words>918</Words>
  <Application>Microsoft Office PowerPoint</Application>
  <PresentationFormat>Widescreen</PresentationFormat>
  <Paragraphs>69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Corbel</vt:lpstr>
      <vt:lpstr>Office Theme</vt:lpstr>
      <vt:lpstr>Increasing fine payments: A behavioural science approach</vt:lpstr>
      <vt:lpstr>The texts </vt:lpstr>
      <vt:lpstr>Trial design </vt:lpstr>
      <vt:lpstr>Behaviourally informed messaging framing can change payment behaviour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message reminders to increase on time fine payment</dc:title>
  <dc:creator>Singh, Sunita</dc:creator>
  <cp:lastModifiedBy>Wills, Olivia</cp:lastModifiedBy>
  <cp:revision>77</cp:revision>
  <dcterms:created xsi:type="dcterms:W3CDTF">2021-02-18T04:15:41Z</dcterms:created>
  <dcterms:modified xsi:type="dcterms:W3CDTF">2021-05-31T23:43:38Z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-2105178909</vt:i4>
  </property>
  <property fmtid="{D5CDD505-2E9C-101B-9397-08002B2CF9AE}" pid="3" name="_NewReviewCycle">
    <vt:lpwstr/>
  </property>
  <property fmtid="{D5CDD505-2E9C-101B-9397-08002B2CF9AE}" pid="4" name="_EmailSubject">
    <vt:lpwstr>Presentation submissions - Innovations in Applied Data Symposium</vt:lpwstr>
  </property>
  <property fmtid="{D5CDD505-2E9C-101B-9397-08002B2CF9AE}" pid="5" name="_AuthorEmail">
    <vt:lpwstr>Olivia.Wills@justice.govt.nz</vt:lpwstr>
  </property>
  <property fmtid="{D5CDD505-2E9C-101B-9397-08002B2CF9AE}" pid="6" name="_AuthorEmailDisplayName">
    <vt:lpwstr>Wills, Olivia</vt:lpwstr>
  </property>
  <property fmtid="{D5CDD505-2E9C-101B-9397-08002B2CF9AE}" pid="7" name="_PreviousAdHocReviewCycleID">
    <vt:i4>1941886037</vt:i4>
  </property>
</Properties>
</file>