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6" r:id="rId2"/>
    <p:sldId id="284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, Caitlin" initials="SC" lastIdx="1" clrIdx="0">
    <p:extLst>
      <p:ext uri="{19B8F6BF-5375-455C-9EA6-DF929625EA0E}">
        <p15:presenceInfo xmlns:p15="http://schemas.microsoft.com/office/powerpoint/2012/main" userId="S::Caitlin.Spence@justice.govt.nz::ac53c58f-b4aa-44d0-95b4-3b89a60c9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83926" autoAdjust="0"/>
  </p:normalViewPr>
  <p:slideViewPr>
    <p:cSldViewPr snapToGrid="0">
      <p:cViewPr varScale="1">
        <p:scale>
          <a:sx n="88" d="100"/>
          <a:sy n="88" d="100"/>
        </p:scale>
        <p:origin x="1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996A8-E8D7-47EB-BB14-BE8DD77F7788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F7A1-C582-4750-9DF6-A8DC3F06AF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89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BF7A1-C582-4750-9DF6-A8DC3F06AF37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993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BF7A1-C582-4750-9DF6-A8DC3F06AF3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857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BF7A1-C582-4750-9DF6-A8DC3F06AF37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153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4E3F1-9F94-D84D-9BC4-46343DD8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9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E54F78-3800-46D2-8BD3-7D442345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87" y="4837947"/>
            <a:ext cx="4312665" cy="1331450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NZ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2A4508-3AAB-474A-9BAB-987786C7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88" y="3271053"/>
            <a:ext cx="4644312" cy="1331450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6C55-A842-7548-9C59-EA62D2767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1" y="915047"/>
            <a:ext cx="3755755" cy="16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water, table, sitting, man&#10;&#10;Description automatically generated">
            <a:extLst>
              <a:ext uri="{FF2B5EF4-FFF2-40B4-BE49-F238E27FC236}">
                <a16:creationId xmlns:a16="http://schemas.microsoft.com/office/drawing/2014/main" id="{E3A98BE1-8AE3-2A4F-9099-9202289B9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E54F78-3800-46D2-8BD3-7D442345FE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0513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spc="3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627C7-12F6-9C45-87FE-7490255C1509}"/>
              </a:ext>
            </a:extLst>
          </p:cNvPr>
          <p:cNvSpPr/>
          <p:nvPr userDrawn="1"/>
        </p:nvSpPr>
        <p:spPr>
          <a:xfrm>
            <a:off x="1336638" y="3270405"/>
            <a:ext cx="4997050" cy="1585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2A4508-3AAB-474A-9BAB-987786C7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13" y="771787"/>
            <a:ext cx="6711916" cy="2412099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7200"/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C91FA-A280-7A43-829A-230F0134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4310742"/>
            <a:ext cx="3414366" cy="15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D6A25-9FDD-EB40-AA6E-B348EFF1D464}"/>
              </a:ext>
            </a:extLst>
          </p:cNvPr>
          <p:cNvSpPr/>
          <p:nvPr userDrawn="1"/>
        </p:nvSpPr>
        <p:spPr>
          <a:xfrm>
            <a:off x="0" y="0"/>
            <a:ext cx="5334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water, table, sitting, man&#10;&#10;Description automatically generated">
            <a:extLst>
              <a:ext uri="{FF2B5EF4-FFF2-40B4-BE49-F238E27FC236}">
                <a16:creationId xmlns:a16="http://schemas.microsoft.com/office/drawing/2014/main" id="{E3A98BE1-8AE3-2A4F-9099-9202289B9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E54F78-3800-46D2-8BD3-7D442345FE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0513" y="3602038"/>
            <a:ext cx="41434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spc="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A737-3867-4546-94C5-601B8FBC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0513" y="558943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100" baseline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fld id="{E174D183-476B-4548-B754-4FA32EBD53E5}" type="datetimeFigureOut">
              <a:rPr lang="en-NZ" smtClean="0"/>
              <a:pPr/>
              <a:t>31/05/2021</a:t>
            </a:fld>
            <a:endParaRPr lang="en-NZ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2A4508-3AAB-474A-9BAB-987786C7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13" y="771787"/>
            <a:ext cx="4143487" cy="2412099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66CAB-5657-FC42-A0A4-9318EB744047}"/>
              </a:ext>
            </a:extLst>
          </p:cNvPr>
          <p:cNvSpPr/>
          <p:nvPr userDrawn="1"/>
        </p:nvSpPr>
        <p:spPr>
          <a:xfrm>
            <a:off x="1336638" y="3270405"/>
            <a:ext cx="4997050" cy="1585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E03-C3AA-406B-9D29-AB9F1EC8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12F-0D0F-4D08-95AF-7C8BFBE9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7E5D083-F841-3F49-B970-EB542C4A7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83"/>
          <a:stretch/>
        </p:blipFill>
        <p:spPr>
          <a:xfrm>
            <a:off x="268449" y="5743543"/>
            <a:ext cx="817926" cy="8986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2B61FC-192D-CB41-A219-2FE4AF53B847}"/>
              </a:ext>
            </a:extLst>
          </p:cNvPr>
          <p:cNvSpPr/>
          <p:nvPr userDrawn="1"/>
        </p:nvSpPr>
        <p:spPr>
          <a:xfrm>
            <a:off x="967522" y="1690455"/>
            <a:ext cx="2748801" cy="8448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9E3A8-D059-4E68-B4AD-02B6FB39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93F0-C2F7-4FD2-A465-55FA242D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8525"/>
            <a:ext cx="10515600" cy="413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7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chemeClr val="tx2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Caitlin.Spence@justice.govt.nz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BF95BA-93B6-492A-AAD0-D4D9CB547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z="1800" dirty="0">
                <a:latin typeface="+mn-lt"/>
              </a:rPr>
              <a:t>Caitlin Spence</a:t>
            </a:r>
          </a:p>
          <a:p>
            <a:r>
              <a:rPr lang="en-NZ" sz="1800" u="sng" dirty="0">
                <a:latin typeface="+mn-lt"/>
              </a:rPr>
              <a:t>Caitlin.Spence@justice.govt.nz</a:t>
            </a:r>
          </a:p>
          <a:p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09CE4-B0B3-4D10-898A-592C1293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87" y="2971800"/>
            <a:ext cx="4851141" cy="1630703"/>
          </a:xfrm>
        </p:spPr>
        <p:txBody>
          <a:bodyPr/>
          <a:lstStyle/>
          <a:p>
            <a:r>
              <a:rPr lang="en-NZ" sz="3600" dirty="0"/>
              <a:t>Can behavioural science help stop callers from hanging up?</a:t>
            </a:r>
          </a:p>
        </p:txBody>
      </p:sp>
    </p:spTree>
    <p:extLst>
      <p:ext uri="{BB962C8B-B14F-4D97-AF65-F5344CB8AC3E}">
        <p14:creationId xmlns:p14="http://schemas.microsoft.com/office/powerpoint/2010/main" val="9555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BAB0E-37ED-4C32-A4D9-2CD7DD75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79" y="5182279"/>
            <a:ext cx="3868121" cy="1675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AB980-C622-41D0-A00B-CD0969863FA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8323878" y="0"/>
            <a:ext cx="3868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35AA6-78EC-480F-A667-0C04774467A7}"/>
              </a:ext>
            </a:extLst>
          </p:cNvPr>
          <p:cNvSpPr txBox="1"/>
          <p:nvPr/>
        </p:nvSpPr>
        <p:spPr>
          <a:xfrm>
            <a:off x="4473388" y="598550"/>
            <a:ext cx="2627169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solidFill>
                  <a:schemeClr val="tx2"/>
                </a:solidFill>
              </a:rPr>
              <a:t>2,000-3,000</a:t>
            </a:r>
            <a:r>
              <a:rPr lang="en-NZ" dirty="0">
                <a:solidFill>
                  <a:schemeClr val="tx2"/>
                </a:solidFill>
              </a:rPr>
              <a:t> </a:t>
            </a:r>
            <a:br>
              <a:rPr lang="en-NZ" dirty="0">
                <a:solidFill>
                  <a:schemeClr val="tx2"/>
                </a:solidFill>
              </a:rPr>
            </a:br>
            <a:r>
              <a:rPr lang="en-NZ" dirty="0">
                <a:solidFill>
                  <a:schemeClr val="tx2"/>
                </a:solidFill>
              </a:rPr>
              <a:t>calls per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2FA04-4235-4F82-9261-B5F2A0FAF6E1}"/>
              </a:ext>
            </a:extLst>
          </p:cNvPr>
          <p:cNvSpPr txBox="1"/>
          <p:nvPr/>
        </p:nvSpPr>
        <p:spPr>
          <a:xfrm>
            <a:off x="969266" y="552384"/>
            <a:ext cx="309526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>
                <a:solidFill>
                  <a:schemeClr val="tx2"/>
                </a:solidFill>
              </a:rPr>
              <a:t>Collections Contact Centre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FA86D9-3788-409E-AAA9-97CD772D44E8}"/>
              </a:ext>
            </a:extLst>
          </p:cNvPr>
          <p:cNvGrpSpPr/>
          <p:nvPr/>
        </p:nvGrpSpPr>
        <p:grpSpPr>
          <a:xfrm>
            <a:off x="3026152" y="3522913"/>
            <a:ext cx="1861183" cy="1044477"/>
            <a:chOff x="4373114" y="3671672"/>
            <a:chExt cx="2161351" cy="10444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5AA2E7-561C-48CE-A419-4D0DFC645E34}"/>
                </a:ext>
              </a:extLst>
            </p:cNvPr>
            <p:cNvSpPr/>
            <p:nvPr/>
          </p:nvSpPr>
          <p:spPr>
            <a:xfrm>
              <a:off x="4373114" y="3671672"/>
              <a:ext cx="2161351" cy="104447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>
                  <a:solidFill>
                    <a:schemeClr val="tx2"/>
                  </a:solidFill>
                </a:rPr>
                <a:t>Progress</a:t>
              </a:r>
            </a:p>
            <a:p>
              <a:pPr algn="ctr"/>
              <a:endParaRPr lang="en-NZ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8DF7D2-92A1-4BC1-840F-3E4B00B53BF7}"/>
                </a:ext>
              </a:extLst>
            </p:cNvPr>
            <p:cNvCxnSpPr/>
            <p:nvPr/>
          </p:nvCxnSpPr>
          <p:spPr>
            <a:xfrm>
              <a:off x="4829118" y="4348406"/>
              <a:ext cx="132805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94721C-A0EB-40FD-B127-3D53D69712BF}"/>
              </a:ext>
            </a:extLst>
          </p:cNvPr>
          <p:cNvGrpSpPr/>
          <p:nvPr/>
        </p:nvGrpSpPr>
        <p:grpSpPr>
          <a:xfrm>
            <a:off x="3060043" y="5005628"/>
            <a:ext cx="1861182" cy="1044477"/>
            <a:chOff x="4412472" y="4873583"/>
            <a:chExt cx="2161351" cy="10444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747454-9075-4808-BC80-60C8906522B2}"/>
                </a:ext>
              </a:extLst>
            </p:cNvPr>
            <p:cNvSpPr/>
            <p:nvPr/>
          </p:nvSpPr>
          <p:spPr>
            <a:xfrm>
              <a:off x="4412472" y="4873583"/>
              <a:ext cx="2161351" cy="104447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2"/>
                  </a:solidFill>
                </a:rPr>
                <a:t>Distraction</a:t>
              </a:r>
            </a:p>
            <a:p>
              <a:pPr algn="ctr"/>
              <a:endParaRPr lang="en-NZ" sz="2800" dirty="0">
                <a:solidFill>
                  <a:schemeClr val="tx2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E970621-E6D6-4987-96B6-CE2D163C04BE}"/>
                </a:ext>
              </a:extLst>
            </p:cNvPr>
            <p:cNvSpPr/>
            <p:nvPr/>
          </p:nvSpPr>
          <p:spPr>
            <a:xfrm rot="5400000">
              <a:off x="5944903" y="5495480"/>
              <a:ext cx="217715" cy="2068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6B163B-8957-438F-B8F7-CFB205D44203}"/>
                </a:ext>
              </a:extLst>
            </p:cNvPr>
            <p:cNvSpPr/>
            <p:nvPr/>
          </p:nvSpPr>
          <p:spPr>
            <a:xfrm>
              <a:off x="4949294" y="5382678"/>
              <a:ext cx="1008989" cy="418049"/>
            </a:xfrm>
            <a:custGeom>
              <a:avLst/>
              <a:gdLst>
                <a:gd name="connsiteX0" fmla="*/ 63482 w 1924939"/>
                <a:gd name="connsiteY0" fmla="*/ 272143 h 576943"/>
                <a:gd name="connsiteX1" fmla="*/ 30825 w 1924939"/>
                <a:gd name="connsiteY1" fmla="*/ 544286 h 576943"/>
                <a:gd name="connsiteX2" fmla="*/ 117911 w 1924939"/>
                <a:gd name="connsiteY2" fmla="*/ 576943 h 576943"/>
                <a:gd name="connsiteX3" fmla="*/ 400939 w 1924939"/>
                <a:gd name="connsiteY3" fmla="*/ 446314 h 576943"/>
                <a:gd name="connsiteX4" fmla="*/ 488025 w 1924939"/>
                <a:gd name="connsiteY4" fmla="*/ 381000 h 576943"/>
                <a:gd name="connsiteX5" fmla="*/ 520682 w 1924939"/>
                <a:gd name="connsiteY5" fmla="*/ 315686 h 576943"/>
                <a:gd name="connsiteX6" fmla="*/ 477139 w 1924939"/>
                <a:gd name="connsiteY6" fmla="*/ 76200 h 576943"/>
                <a:gd name="connsiteX7" fmla="*/ 422711 w 1924939"/>
                <a:gd name="connsiteY7" fmla="*/ 97971 h 576943"/>
                <a:gd name="connsiteX8" fmla="*/ 411825 w 1924939"/>
                <a:gd name="connsiteY8" fmla="*/ 130629 h 576943"/>
                <a:gd name="connsiteX9" fmla="*/ 390054 w 1924939"/>
                <a:gd name="connsiteY9" fmla="*/ 163286 h 576943"/>
                <a:gd name="connsiteX10" fmla="*/ 379168 w 1924939"/>
                <a:gd name="connsiteY10" fmla="*/ 239486 h 576943"/>
                <a:gd name="connsiteX11" fmla="*/ 368282 w 1924939"/>
                <a:gd name="connsiteY11" fmla="*/ 283029 h 576943"/>
                <a:gd name="connsiteX12" fmla="*/ 390054 w 1924939"/>
                <a:gd name="connsiteY12" fmla="*/ 478971 h 576943"/>
                <a:gd name="connsiteX13" fmla="*/ 411825 w 1924939"/>
                <a:gd name="connsiteY13" fmla="*/ 511629 h 576943"/>
                <a:gd name="connsiteX14" fmla="*/ 455368 w 1924939"/>
                <a:gd name="connsiteY14" fmla="*/ 522514 h 576943"/>
                <a:gd name="connsiteX15" fmla="*/ 488025 w 1924939"/>
                <a:gd name="connsiteY15" fmla="*/ 533400 h 576943"/>
                <a:gd name="connsiteX16" fmla="*/ 640425 w 1924939"/>
                <a:gd name="connsiteY16" fmla="*/ 500743 h 576943"/>
                <a:gd name="connsiteX17" fmla="*/ 662196 w 1924939"/>
                <a:gd name="connsiteY17" fmla="*/ 478971 h 576943"/>
                <a:gd name="connsiteX18" fmla="*/ 705739 w 1924939"/>
                <a:gd name="connsiteY18" fmla="*/ 348343 h 576943"/>
                <a:gd name="connsiteX19" fmla="*/ 716625 w 1924939"/>
                <a:gd name="connsiteY19" fmla="*/ 76200 h 576943"/>
                <a:gd name="connsiteX20" fmla="*/ 738396 w 1924939"/>
                <a:gd name="connsiteY20" fmla="*/ 43543 h 576943"/>
                <a:gd name="connsiteX21" fmla="*/ 803711 w 1924939"/>
                <a:gd name="connsiteY21" fmla="*/ 10886 h 576943"/>
                <a:gd name="connsiteX22" fmla="*/ 836368 w 1924939"/>
                <a:gd name="connsiteY22" fmla="*/ 0 h 576943"/>
                <a:gd name="connsiteX23" fmla="*/ 923454 w 1924939"/>
                <a:gd name="connsiteY23" fmla="*/ 10886 h 576943"/>
                <a:gd name="connsiteX24" fmla="*/ 988768 w 1924939"/>
                <a:gd name="connsiteY24" fmla="*/ 97971 h 576943"/>
                <a:gd name="connsiteX25" fmla="*/ 1021425 w 1924939"/>
                <a:gd name="connsiteY25" fmla="*/ 163286 h 576943"/>
                <a:gd name="connsiteX26" fmla="*/ 1032311 w 1924939"/>
                <a:gd name="connsiteY26" fmla="*/ 261257 h 576943"/>
                <a:gd name="connsiteX27" fmla="*/ 1043196 w 1924939"/>
                <a:gd name="connsiteY27" fmla="*/ 304800 h 576943"/>
                <a:gd name="connsiteX28" fmla="*/ 1086739 w 1924939"/>
                <a:gd name="connsiteY28" fmla="*/ 391886 h 576943"/>
                <a:gd name="connsiteX29" fmla="*/ 1141168 w 1924939"/>
                <a:gd name="connsiteY29" fmla="*/ 446314 h 576943"/>
                <a:gd name="connsiteX30" fmla="*/ 1260911 w 1924939"/>
                <a:gd name="connsiteY30" fmla="*/ 478971 h 576943"/>
                <a:gd name="connsiteX31" fmla="*/ 1424196 w 1924939"/>
                <a:gd name="connsiteY31" fmla="*/ 435429 h 576943"/>
                <a:gd name="connsiteX32" fmla="*/ 1445968 w 1924939"/>
                <a:gd name="connsiteY32" fmla="*/ 402771 h 576943"/>
                <a:gd name="connsiteX33" fmla="*/ 1456854 w 1924939"/>
                <a:gd name="connsiteY33" fmla="*/ 217714 h 576943"/>
                <a:gd name="connsiteX34" fmla="*/ 1489511 w 1924939"/>
                <a:gd name="connsiteY34" fmla="*/ 206829 h 576943"/>
                <a:gd name="connsiteX35" fmla="*/ 1620139 w 1924939"/>
                <a:gd name="connsiteY35" fmla="*/ 217714 h 576943"/>
                <a:gd name="connsiteX36" fmla="*/ 1718111 w 1924939"/>
                <a:gd name="connsiteY36" fmla="*/ 261257 h 576943"/>
                <a:gd name="connsiteX37" fmla="*/ 1794311 w 1924939"/>
                <a:gd name="connsiteY37" fmla="*/ 293914 h 576943"/>
                <a:gd name="connsiteX38" fmla="*/ 1924939 w 1924939"/>
                <a:gd name="connsiteY38" fmla="*/ 293914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24939" h="576943">
                  <a:moveTo>
                    <a:pt x="63482" y="272143"/>
                  </a:moveTo>
                  <a:cubicBezTo>
                    <a:pt x="-14818" y="370017"/>
                    <a:pt x="-14481" y="344940"/>
                    <a:pt x="30825" y="544286"/>
                  </a:cubicBezTo>
                  <a:cubicBezTo>
                    <a:pt x="34254" y="559373"/>
                    <a:pt x="107946" y="574452"/>
                    <a:pt x="117911" y="576943"/>
                  </a:cubicBezTo>
                  <a:cubicBezTo>
                    <a:pt x="315301" y="560493"/>
                    <a:pt x="210663" y="593345"/>
                    <a:pt x="400939" y="446314"/>
                  </a:cubicBezTo>
                  <a:cubicBezTo>
                    <a:pt x="429651" y="424127"/>
                    <a:pt x="488025" y="381000"/>
                    <a:pt x="488025" y="381000"/>
                  </a:cubicBezTo>
                  <a:cubicBezTo>
                    <a:pt x="498911" y="359229"/>
                    <a:pt x="519746" y="340009"/>
                    <a:pt x="520682" y="315686"/>
                  </a:cubicBezTo>
                  <a:cubicBezTo>
                    <a:pt x="528280" y="118147"/>
                    <a:pt x="546208" y="145265"/>
                    <a:pt x="477139" y="76200"/>
                  </a:cubicBezTo>
                  <a:cubicBezTo>
                    <a:pt x="458996" y="83457"/>
                    <a:pt x="437722" y="85462"/>
                    <a:pt x="422711" y="97971"/>
                  </a:cubicBezTo>
                  <a:cubicBezTo>
                    <a:pt x="413896" y="105317"/>
                    <a:pt x="416957" y="120366"/>
                    <a:pt x="411825" y="130629"/>
                  </a:cubicBezTo>
                  <a:cubicBezTo>
                    <a:pt x="405974" y="142331"/>
                    <a:pt x="397311" y="152400"/>
                    <a:pt x="390054" y="163286"/>
                  </a:cubicBezTo>
                  <a:cubicBezTo>
                    <a:pt x="386425" y="188686"/>
                    <a:pt x="383758" y="214242"/>
                    <a:pt x="379168" y="239486"/>
                  </a:cubicBezTo>
                  <a:cubicBezTo>
                    <a:pt x="376492" y="254206"/>
                    <a:pt x="367603" y="268083"/>
                    <a:pt x="368282" y="283029"/>
                  </a:cubicBezTo>
                  <a:cubicBezTo>
                    <a:pt x="371266" y="348677"/>
                    <a:pt x="377758" y="414416"/>
                    <a:pt x="390054" y="478971"/>
                  </a:cubicBezTo>
                  <a:cubicBezTo>
                    <a:pt x="392502" y="491823"/>
                    <a:pt x="400939" y="504372"/>
                    <a:pt x="411825" y="511629"/>
                  </a:cubicBezTo>
                  <a:cubicBezTo>
                    <a:pt x="424273" y="519928"/>
                    <a:pt x="440983" y="518404"/>
                    <a:pt x="455368" y="522514"/>
                  </a:cubicBezTo>
                  <a:cubicBezTo>
                    <a:pt x="466401" y="525666"/>
                    <a:pt x="477139" y="529771"/>
                    <a:pt x="488025" y="533400"/>
                  </a:cubicBezTo>
                  <a:cubicBezTo>
                    <a:pt x="582770" y="524787"/>
                    <a:pt x="586833" y="543617"/>
                    <a:pt x="640425" y="500743"/>
                  </a:cubicBezTo>
                  <a:cubicBezTo>
                    <a:pt x="648439" y="494332"/>
                    <a:pt x="654939" y="486228"/>
                    <a:pt x="662196" y="478971"/>
                  </a:cubicBezTo>
                  <a:cubicBezTo>
                    <a:pt x="676710" y="435428"/>
                    <a:pt x="703904" y="394204"/>
                    <a:pt x="705739" y="348343"/>
                  </a:cubicBezTo>
                  <a:cubicBezTo>
                    <a:pt x="709368" y="257629"/>
                    <a:pt x="706953" y="166470"/>
                    <a:pt x="716625" y="76200"/>
                  </a:cubicBezTo>
                  <a:cubicBezTo>
                    <a:pt x="718019" y="63192"/>
                    <a:pt x="727930" y="51393"/>
                    <a:pt x="738396" y="43543"/>
                  </a:cubicBezTo>
                  <a:cubicBezTo>
                    <a:pt x="757869" y="28938"/>
                    <a:pt x="781468" y="20772"/>
                    <a:pt x="803711" y="10886"/>
                  </a:cubicBezTo>
                  <a:cubicBezTo>
                    <a:pt x="814197" y="6226"/>
                    <a:pt x="825482" y="3629"/>
                    <a:pt x="836368" y="0"/>
                  </a:cubicBezTo>
                  <a:cubicBezTo>
                    <a:pt x="865397" y="3629"/>
                    <a:pt x="896892" y="-1373"/>
                    <a:pt x="923454" y="10886"/>
                  </a:cubicBezTo>
                  <a:cubicBezTo>
                    <a:pt x="991718" y="42392"/>
                    <a:pt x="967209" y="54853"/>
                    <a:pt x="988768" y="97971"/>
                  </a:cubicBezTo>
                  <a:cubicBezTo>
                    <a:pt x="1030972" y="182381"/>
                    <a:pt x="994063" y="81202"/>
                    <a:pt x="1021425" y="163286"/>
                  </a:cubicBezTo>
                  <a:cubicBezTo>
                    <a:pt x="1025054" y="195943"/>
                    <a:pt x="1027315" y="228781"/>
                    <a:pt x="1032311" y="261257"/>
                  </a:cubicBezTo>
                  <a:cubicBezTo>
                    <a:pt x="1034586" y="276044"/>
                    <a:pt x="1039086" y="290415"/>
                    <a:pt x="1043196" y="304800"/>
                  </a:cubicBezTo>
                  <a:cubicBezTo>
                    <a:pt x="1052993" y="339091"/>
                    <a:pt x="1062524" y="361617"/>
                    <a:pt x="1086739" y="391886"/>
                  </a:cubicBezTo>
                  <a:cubicBezTo>
                    <a:pt x="1102767" y="411921"/>
                    <a:pt x="1116276" y="440091"/>
                    <a:pt x="1141168" y="446314"/>
                  </a:cubicBezTo>
                  <a:cubicBezTo>
                    <a:pt x="1210339" y="463607"/>
                    <a:pt x="1170326" y="453090"/>
                    <a:pt x="1260911" y="478971"/>
                  </a:cubicBezTo>
                  <a:cubicBezTo>
                    <a:pt x="1340657" y="470997"/>
                    <a:pt x="1367603" y="483938"/>
                    <a:pt x="1424196" y="435429"/>
                  </a:cubicBezTo>
                  <a:cubicBezTo>
                    <a:pt x="1434130" y="426914"/>
                    <a:pt x="1438711" y="413657"/>
                    <a:pt x="1445968" y="402771"/>
                  </a:cubicBezTo>
                  <a:cubicBezTo>
                    <a:pt x="1449597" y="341085"/>
                    <a:pt x="1443449" y="278035"/>
                    <a:pt x="1456854" y="217714"/>
                  </a:cubicBezTo>
                  <a:cubicBezTo>
                    <a:pt x="1459343" y="206513"/>
                    <a:pt x="1478037" y="206829"/>
                    <a:pt x="1489511" y="206829"/>
                  </a:cubicBezTo>
                  <a:cubicBezTo>
                    <a:pt x="1533205" y="206829"/>
                    <a:pt x="1576596" y="214086"/>
                    <a:pt x="1620139" y="217714"/>
                  </a:cubicBezTo>
                  <a:cubicBezTo>
                    <a:pt x="1716205" y="281760"/>
                    <a:pt x="1562652" y="183526"/>
                    <a:pt x="1718111" y="261257"/>
                  </a:cubicBezTo>
                  <a:cubicBezTo>
                    <a:pt x="1730101" y="267252"/>
                    <a:pt x="1775827" y="292682"/>
                    <a:pt x="1794311" y="293914"/>
                  </a:cubicBezTo>
                  <a:cubicBezTo>
                    <a:pt x="1837757" y="296810"/>
                    <a:pt x="1881396" y="293914"/>
                    <a:pt x="1924939" y="293914"/>
                  </a:cubicBez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B153D75-4048-4FA0-A409-02626537077F}"/>
              </a:ext>
            </a:extLst>
          </p:cNvPr>
          <p:cNvSpPr/>
          <p:nvPr/>
        </p:nvSpPr>
        <p:spPr>
          <a:xfrm>
            <a:off x="1126165" y="4168670"/>
            <a:ext cx="1816722" cy="10444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2"/>
                </a:solidFill>
              </a:rPr>
              <a:t>Control</a:t>
            </a:r>
            <a:endParaRPr lang="en-NZ" sz="32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59D3-FC94-4E59-BA6F-F613E351B460}"/>
              </a:ext>
            </a:extLst>
          </p:cNvPr>
          <p:cNvSpPr txBox="1"/>
          <p:nvPr/>
        </p:nvSpPr>
        <p:spPr>
          <a:xfrm>
            <a:off x="4887335" y="3622078"/>
            <a:ext cx="328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“The queue behind you has been growing while you’ve been waiting”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“Stay on the line so you don’t lose your place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442A4-28A7-4A73-A905-B25F0E009BAD}"/>
              </a:ext>
            </a:extLst>
          </p:cNvPr>
          <p:cNvSpPr txBox="1"/>
          <p:nvPr/>
        </p:nvSpPr>
        <p:spPr>
          <a:xfrm>
            <a:off x="4875280" y="5034442"/>
            <a:ext cx="3282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“Get your PPN number on your notice of fine. This will save you time on the call”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“Think about how often you can make a payment”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7F8B10-0B34-42EC-A467-CFEB4AE96B45}"/>
              </a:ext>
            </a:extLst>
          </p:cNvPr>
          <p:cNvSpPr/>
          <p:nvPr/>
        </p:nvSpPr>
        <p:spPr>
          <a:xfrm>
            <a:off x="852096" y="1644853"/>
            <a:ext cx="2914361" cy="14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CA489-E776-49D7-8DBC-5705D4811175}"/>
              </a:ext>
            </a:extLst>
          </p:cNvPr>
          <p:cNvSpPr txBox="1"/>
          <p:nvPr/>
        </p:nvSpPr>
        <p:spPr>
          <a:xfrm>
            <a:off x="1293764" y="1729196"/>
            <a:ext cx="2627169" cy="8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tx2"/>
                </a:solidFill>
              </a:rPr>
              <a:t>Variable waiting times</a:t>
            </a:r>
            <a:endParaRPr lang="en-NZ" sz="14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90B7C-5191-432A-9F18-F2BBA57E5008}"/>
              </a:ext>
            </a:extLst>
          </p:cNvPr>
          <p:cNvSpPr txBox="1"/>
          <p:nvPr/>
        </p:nvSpPr>
        <p:spPr>
          <a:xfrm>
            <a:off x="4473387" y="1729196"/>
            <a:ext cx="2627169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solidFill>
                  <a:schemeClr val="tx2"/>
                </a:solidFill>
              </a:rPr>
              <a:t>5-20%</a:t>
            </a:r>
            <a:r>
              <a:rPr lang="en-NZ" dirty="0">
                <a:solidFill>
                  <a:schemeClr val="tx2"/>
                </a:solidFill>
              </a:rPr>
              <a:t> </a:t>
            </a:r>
            <a:br>
              <a:rPr lang="en-NZ" dirty="0">
                <a:solidFill>
                  <a:schemeClr val="tx2"/>
                </a:solidFill>
              </a:rPr>
            </a:br>
            <a:r>
              <a:rPr lang="en-NZ" dirty="0">
                <a:solidFill>
                  <a:schemeClr val="tx2"/>
                </a:solidFill>
              </a:rPr>
              <a:t>abandonment rate</a:t>
            </a:r>
          </a:p>
        </p:txBody>
      </p:sp>
    </p:spTree>
    <p:extLst>
      <p:ext uri="{BB962C8B-B14F-4D97-AF65-F5344CB8AC3E}">
        <p14:creationId xmlns:p14="http://schemas.microsoft.com/office/powerpoint/2010/main" val="107789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E8F4-FE41-4CFE-811C-1B79CF70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test which messages work best?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7FD9C-A4E6-4800-9ACC-6A4E51F40350}"/>
              </a:ext>
            </a:extLst>
          </p:cNvPr>
          <p:cNvSpPr txBox="1"/>
          <p:nvPr/>
        </p:nvSpPr>
        <p:spPr>
          <a:xfrm>
            <a:off x="1930352" y="1936273"/>
            <a:ext cx="3559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dirty="0">
                <a:solidFill>
                  <a:schemeClr val="accent1">
                    <a:lumMod val="75000"/>
                  </a:schemeClr>
                </a:solidFill>
              </a:rPr>
              <a:t>A  B  A</a:t>
            </a:r>
          </a:p>
        </p:txBody>
      </p:sp>
      <p:pic>
        <p:nvPicPr>
          <p:cNvPr id="1026" name="Picture 2" descr="Sample graph for reversal (ABAB) design study. | Download Scientific Diagram">
            <a:extLst>
              <a:ext uri="{FF2B5EF4-FFF2-40B4-BE49-F238E27FC236}">
                <a16:creationId xmlns:a16="http://schemas.microsoft.com/office/drawing/2014/main" id="{F279CCCA-D3CA-4F07-92B1-8E9FDF9B3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2"/>
          <a:stretch/>
        </p:blipFill>
        <p:spPr bwMode="auto">
          <a:xfrm>
            <a:off x="1930352" y="3505933"/>
            <a:ext cx="3283754" cy="21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C23649-BAD8-407D-9B1E-E191121CFE07}"/>
              </a:ext>
            </a:extLst>
          </p:cNvPr>
          <p:cNvSpPr txBox="1"/>
          <p:nvPr/>
        </p:nvSpPr>
        <p:spPr>
          <a:xfrm>
            <a:off x="6923314" y="2525486"/>
            <a:ext cx="4049486" cy="2923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NZ" sz="2000" b="1" dirty="0">
                <a:solidFill>
                  <a:schemeClr val="accent5">
                    <a:lumMod val="75000"/>
                  </a:schemeClr>
                </a:solidFill>
              </a:rPr>
              <a:t>Variable waiting times:</a:t>
            </a:r>
          </a:p>
          <a:p>
            <a:pPr lvl="1"/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Abandonment rates are influenced by waiting time, which will vary between weeks</a:t>
            </a:r>
          </a:p>
          <a:p>
            <a:pPr lvl="1"/>
            <a:endParaRPr lang="en-NZ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1" dirty="0">
                <a:solidFill>
                  <a:schemeClr val="accent5">
                    <a:lumMod val="75000"/>
                  </a:schemeClr>
                </a:solidFill>
              </a:rPr>
              <a:t>Censoring:</a:t>
            </a:r>
          </a:p>
          <a:p>
            <a:pPr lvl="1"/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Most people get picked up, so we don’t observe how long they would wait before abandoning the call</a:t>
            </a:r>
          </a:p>
          <a:p>
            <a:pPr lvl="1"/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A678F-4978-40DB-A349-D2EC81AA93C4}"/>
              </a:ext>
            </a:extLst>
          </p:cNvPr>
          <p:cNvSpPr txBox="1"/>
          <p:nvPr/>
        </p:nvSpPr>
        <p:spPr>
          <a:xfrm>
            <a:off x="3793443" y="5633170"/>
            <a:ext cx="15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(demonstration only)</a:t>
            </a:r>
          </a:p>
        </p:txBody>
      </p:sp>
    </p:spTree>
    <p:extLst>
      <p:ext uri="{BB962C8B-B14F-4D97-AF65-F5344CB8AC3E}">
        <p14:creationId xmlns:p14="http://schemas.microsoft.com/office/powerpoint/2010/main" val="38319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904881-76F1-4350-9BBD-69970578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323878" y="0"/>
            <a:ext cx="386812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D1020-D077-4C91-9861-A19E07805C72}"/>
              </a:ext>
            </a:extLst>
          </p:cNvPr>
          <p:cNvSpPr/>
          <p:nvPr/>
        </p:nvSpPr>
        <p:spPr>
          <a:xfrm>
            <a:off x="751114" y="1524000"/>
            <a:ext cx="3189515" cy="67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E8F4-FE41-4CFE-811C-1B79CF70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290514"/>
            <a:ext cx="10515600" cy="700087"/>
          </a:xfrm>
        </p:spPr>
        <p:txBody>
          <a:bodyPr/>
          <a:lstStyle/>
          <a:p>
            <a:r>
              <a:rPr lang="en-NZ" dirty="0"/>
              <a:t>Results so far: 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Progress v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26DED-41C5-4367-B2FB-759606EF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658" y="2002971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39425-06AA-4030-944E-E679E363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91343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E3E9E9B8-926D-4A38-B70F-5F3A9B32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20" y="1197430"/>
            <a:ext cx="6961867" cy="52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8331E-744E-45DE-804F-4233F12C17B4}"/>
              </a:ext>
            </a:extLst>
          </p:cNvPr>
          <p:cNvSpPr txBox="1"/>
          <p:nvPr/>
        </p:nvSpPr>
        <p:spPr>
          <a:xfrm>
            <a:off x="8752111" y="5644156"/>
            <a:ext cx="330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Contact:</a:t>
            </a:r>
            <a:r>
              <a:rPr lang="en-NZ" dirty="0"/>
              <a:t>             </a:t>
            </a:r>
            <a:r>
              <a:rPr lang="mi-NZ" dirty="0">
                <a:hlinkClick r:id="rId5"/>
              </a:rPr>
              <a:t>Caitlin.Spence@justice.govt.nz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4782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ehavioural Science Aotearoa">
      <a:dk1>
        <a:srgbClr val="000000"/>
      </a:dk1>
      <a:lt1>
        <a:srgbClr val="FFFFFF"/>
      </a:lt1>
      <a:dk2>
        <a:srgbClr val="45388F"/>
      </a:dk2>
      <a:lt2>
        <a:srgbClr val="E9E9E9"/>
      </a:lt2>
      <a:accent1>
        <a:srgbClr val="6DC8BB"/>
      </a:accent1>
      <a:accent2>
        <a:srgbClr val="5D93AE"/>
      </a:accent2>
      <a:accent3>
        <a:srgbClr val="4F679E"/>
      </a:accent3>
      <a:accent4>
        <a:srgbClr val="45388F"/>
      </a:accent4>
      <a:accent5>
        <a:srgbClr val="5F3293"/>
      </a:accent5>
      <a:accent6>
        <a:srgbClr val="B5DFCD"/>
      </a:accent6>
      <a:hlink>
        <a:srgbClr val="4F679E"/>
      </a:hlink>
      <a:folHlink>
        <a:srgbClr val="45388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162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1_Office Theme</vt:lpstr>
      <vt:lpstr>Can behavioural science help stop callers from hanging up?</vt:lpstr>
      <vt:lpstr>PowerPoint Presentation</vt:lpstr>
      <vt:lpstr>How to test which messages work best?</vt:lpstr>
      <vt:lpstr>Results so far: Progress v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</dc:title>
  <dc:creator>Spence, Caitlin</dc:creator>
  <cp:lastModifiedBy>Spence, Caitlin</cp:lastModifiedBy>
  <cp:revision>51</cp:revision>
  <dcterms:created xsi:type="dcterms:W3CDTF">2021-05-13T23:35:13Z</dcterms:created>
  <dcterms:modified xsi:type="dcterms:W3CDTF">2021-05-31T00:12:55Z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-2127043270</vt:i4>
  </property>
  <property fmtid="{D5CDD505-2E9C-101B-9397-08002B2CF9AE}" pid="3" name="_NewReviewCycle">
    <vt:lpwstr/>
  </property>
  <property fmtid="{D5CDD505-2E9C-101B-9397-08002B2CF9AE}" pid="4" name="_EmailSubject">
    <vt:lpwstr>Presentation submissions - Innovations in Applied Data Symposium</vt:lpwstr>
  </property>
  <property fmtid="{D5CDD505-2E9C-101B-9397-08002B2CF9AE}" pid="5" name="_AuthorEmail">
    <vt:lpwstr>Caitlin.Spence@justice.govt.nz</vt:lpwstr>
  </property>
  <property fmtid="{D5CDD505-2E9C-101B-9397-08002B2CF9AE}" pid="6" name="_AuthorEmailDisplayName">
    <vt:lpwstr>Spence, Caitlin</vt:lpwstr>
  </property>
  <property fmtid="{D5CDD505-2E9C-101B-9397-08002B2CF9AE}" pid="7" name="_PreviousAdHocReviewCycleID">
    <vt:i4>888238757</vt:i4>
  </property>
</Properties>
</file>