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9116"/>
  </p:normalViewPr>
  <p:slideViewPr>
    <p:cSldViewPr snapToGrid="0" snapToObjects="1">
      <p:cViewPr varScale="1">
        <p:scale>
          <a:sx n="113" d="100"/>
          <a:sy n="113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C6C07-5E87-DF41-B93F-734006C96374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F4395-BA7F-8F46-B064-9D96A67A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F4395-BA7F-8F46-B064-9D96A67AA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F4395-BA7F-8F46-B064-9D96A67AA7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F4395-BA7F-8F46-B064-9D96A67AA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692A-7E17-9549-B4BC-7E6A3A1345C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384F-3CE7-CB46-8694-5C94E9C3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BBA9E-79CE-2740-A4EC-580CC132A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7" t="6478" r="9360" b="2828"/>
          <a:stretch/>
        </p:blipFill>
        <p:spPr>
          <a:xfrm>
            <a:off x="483478" y="1378445"/>
            <a:ext cx="4934023" cy="413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9367B-5FCD-1044-A4F0-851960EB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7" y="253243"/>
            <a:ext cx="10515600" cy="5702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Contact Matrices and Disease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6E023-568D-B04A-81FE-B93C8DF4AD7A}"/>
              </a:ext>
            </a:extLst>
          </p:cNvPr>
          <p:cNvSpPr txBox="1"/>
          <p:nvPr/>
        </p:nvSpPr>
        <p:spPr>
          <a:xfrm>
            <a:off x="266337" y="5794003"/>
            <a:ext cx="407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Vaccinate this group first to slow spread…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BDEE4B-DF2F-D648-A49D-C806C26E3B72}"/>
              </a:ext>
            </a:extLst>
          </p:cNvPr>
          <p:cNvCxnSpPr>
            <a:cxnSpLocks/>
          </p:cNvCxnSpPr>
          <p:nvPr/>
        </p:nvCxnSpPr>
        <p:spPr>
          <a:xfrm flipV="1">
            <a:off x="1750440" y="5402431"/>
            <a:ext cx="0" cy="4461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47171-583E-AD48-B3A7-A31EEB7E2E6D}"/>
              </a:ext>
            </a:extLst>
          </p:cNvPr>
          <p:cNvSpPr txBox="1"/>
          <p:nvPr/>
        </p:nvSpPr>
        <p:spPr>
          <a:xfrm>
            <a:off x="266337" y="808150"/>
            <a:ext cx="719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What if you don’t want to build a network of the entire population?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93714-FFE4-D14C-90D6-F10092838558}"/>
              </a:ext>
            </a:extLst>
          </p:cNvPr>
          <p:cNvSpPr txBox="1"/>
          <p:nvPr/>
        </p:nvSpPr>
        <p:spPr>
          <a:xfrm>
            <a:off x="5896301" y="1763167"/>
            <a:ext cx="563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Introduce some structure into “well-mixed” models with contact matrices!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7722D-B721-3741-BA11-427D3B8F2412}"/>
              </a:ext>
            </a:extLst>
          </p:cNvPr>
          <p:cNvSpPr txBox="1"/>
          <p:nvPr/>
        </p:nvSpPr>
        <p:spPr>
          <a:xfrm>
            <a:off x="2843325" y="6163335"/>
            <a:ext cx="299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…but this group is most at risk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9AC81D-7341-E94B-9D5B-A9AF8DD9E2FB}"/>
              </a:ext>
            </a:extLst>
          </p:cNvPr>
          <p:cNvCxnSpPr>
            <a:cxnSpLocks/>
          </p:cNvCxnSpPr>
          <p:nvPr/>
        </p:nvCxnSpPr>
        <p:spPr>
          <a:xfrm flipV="1">
            <a:off x="4489568" y="5402431"/>
            <a:ext cx="0" cy="760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5998A6-D342-F545-B688-6C898C5F74FF}"/>
              </a:ext>
            </a:extLst>
          </p:cNvPr>
          <p:cNvSpPr txBox="1"/>
          <p:nvPr/>
        </p:nvSpPr>
        <p:spPr>
          <a:xfrm>
            <a:off x="5896301" y="2937238"/>
            <a:ext cx="581222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Vaccination?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Lockdowns?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Lockdowns and vaccination?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Variation between communities?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48780-CBFE-8144-B3BA-3712EC14808E}"/>
              </a:ext>
            </a:extLst>
          </p:cNvPr>
          <p:cNvSpPr txBox="1"/>
          <p:nvPr/>
        </p:nvSpPr>
        <p:spPr>
          <a:xfrm>
            <a:off x="5896300" y="5171599"/>
            <a:ext cx="563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we need good data….</a:t>
            </a:r>
          </a:p>
        </p:txBody>
      </p:sp>
    </p:spTree>
    <p:extLst>
      <p:ext uri="{BB962C8B-B14F-4D97-AF65-F5344CB8AC3E}">
        <p14:creationId xmlns:p14="http://schemas.microsoft.com/office/powerpoint/2010/main" val="19907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78ECAE-A4DC-8342-B554-9B09BB60A699}"/>
              </a:ext>
            </a:extLst>
          </p:cNvPr>
          <p:cNvSpPr txBox="1">
            <a:spLocks/>
          </p:cNvSpPr>
          <p:nvPr/>
        </p:nvSpPr>
        <p:spPr>
          <a:xfrm>
            <a:off x="300205" y="286560"/>
            <a:ext cx="10515600" cy="57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do we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32FF-17B2-4A4C-8984-B39A642C6DB7}"/>
              </a:ext>
            </a:extLst>
          </p:cNvPr>
          <p:cNvSpPr txBox="1"/>
          <p:nvPr/>
        </p:nvSpPr>
        <p:spPr>
          <a:xfrm>
            <a:off x="449519" y="735889"/>
            <a:ext cx="1073750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Internationally: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POLYMOD, weekly surveys in UK, for different communities!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In New Zealand:</a:t>
            </a:r>
          </a:p>
          <a:p>
            <a:pPr algn="ctr">
              <a:lnSpc>
                <a:spcPct val="150000"/>
              </a:lnSpc>
            </a:pPr>
            <a:r>
              <a:rPr lang="en-US" sz="2800" u="sng" dirty="0"/>
              <a:t>Synthetic</a:t>
            </a:r>
            <a:r>
              <a:rPr lang="en-US" sz="2800" dirty="0"/>
              <a:t> … informed by POLYMOD … fit to census &amp; other data ...  </a:t>
            </a:r>
            <a:endParaRPr lang="en-US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016C3-5EAA-2645-9367-D5786983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1" r="3641"/>
          <a:stretch/>
        </p:blipFill>
        <p:spPr>
          <a:xfrm>
            <a:off x="869978" y="3610236"/>
            <a:ext cx="1953446" cy="1842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DFB71-BF7A-2F4F-B2D9-314011EEC346}"/>
              </a:ext>
            </a:extLst>
          </p:cNvPr>
          <p:cNvSpPr txBox="1"/>
          <p:nvPr/>
        </p:nvSpPr>
        <p:spPr>
          <a:xfrm>
            <a:off x="1084701" y="556124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64D77-EC67-AC4A-A8FE-5805DA91286B}"/>
              </a:ext>
            </a:extLst>
          </p:cNvPr>
          <p:cNvSpPr txBox="1"/>
          <p:nvPr/>
        </p:nvSpPr>
        <p:spPr>
          <a:xfrm>
            <a:off x="3233369" y="5561244"/>
            <a:ext cx="116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School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B1467-8A54-3440-9260-F8A9888A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41" r="3641"/>
          <a:stretch/>
        </p:blipFill>
        <p:spPr>
          <a:xfrm>
            <a:off x="2840048" y="3610236"/>
            <a:ext cx="1953446" cy="1842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79D8DC-91FA-564B-8778-B3D977456A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41" r="3641"/>
          <a:stretch/>
        </p:blipFill>
        <p:spPr>
          <a:xfrm>
            <a:off x="4841550" y="3610236"/>
            <a:ext cx="1953446" cy="1842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08C7F3-ED1E-2848-BF23-B63A7F9792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41" r="3641"/>
          <a:stretch/>
        </p:blipFill>
        <p:spPr>
          <a:xfrm>
            <a:off x="6867854" y="3651134"/>
            <a:ext cx="1866742" cy="1761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5BDBFF-D84A-2943-84DF-B6B1BAA294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641" r="3641"/>
          <a:stretch/>
        </p:blipFill>
        <p:spPr>
          <a:xfrm>
            <a:off x="9197418" y="3591891"/>
            <a:ext cx="1953446" cy="18428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77A251-3FC9-9146-BDB1-E46A49FB1D66}"/>
              </a:ext>
            </a:extLst>
          </p:cNvPr>
          <p:cNvSpPr txBox="1"/>
          <p:nvPr/>
        </p:nvSpPr>
        <p:spPr>
          <a:xfrm>
            <a:off x="5222326" y="5561243"/>
            <a:ext cx="116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CD29-8A97-B94F-BABD-D70B692DF55E}"/>
              </a:ext>
            </a:extLst>
          </p:cNvPr>
          <p:cNvSpPr txBox="1"/>
          <p:nvPr/>
        </p:nvSpPr>
        <p:spPr>
          <a:xfrm>
            <a:off x="7269028" y="5561243"/>
            <a:ext cx="106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06F49-2CD2-4047-AC79-931684D40AC1}"/>
              </a:ext>
            </a:extLst>
          </p:cNvPr>
          <p:cNvSpPr txBox="1"/>
          <p:nvPr/>
        </p:nvSpPr>
        <p:spPr>
          <a:xfrm>
            <a:off x="9412141" y="556124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E7F40-0895-5C45-9450-DBB49DD0EDA4}"/>
              </a:ext>
            </a:extLst>
          </p:cNvPr>
          <p:cNvSpPr txBox="1"/>
          <p:nvPr/>
        </p:nvSpPr>
        <p:spPr>
          <a:xfrm>
            <a:off x="2592895" y="4241592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8D1BE-C216-7D45-8A98-4D567ADBB281}"/>
              </a:ext>
            </a:extLst>
          </p:cNvPr>
          <p:cNvSpPr txBox="1"/>
          <p:nvPr/>
        </p:nvSpPr>
        <p:spPr>
          <a:xfrm>
            <a:off x="4572992" y="4241592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9EE097-5479-8846-BD28-9F1C2EE1F299}"/>
              </a:ext>
            </a:extLst>
          </p:cNvPr>
          <p:cNvSpPr txBox="1"/>
          <p:nvPr/>
        </p:nvSpPr>
        <p:spPr>
          <a:xfrm>
            <a:off x="6575667" y="4259937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F83497-17D5-9D4D-8BE7-3D842F7F65BC}"/>
              </a:ext>
            </a:extLst>
          </p:cNvPr>
          <p:cNvSpPr txBox="1"/>
          <p:nvPr/>
        </p:nvSpPr>
        <p:spPr>
          <a:xfrm>
            <a:off x="8777948" y="4262169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A32E97-3B97-E843-8902-037262FDCC06}"/>
              </a:ext>
            </a:extLst>
          </p:cNvPr>
          <p:cNvSpPr txBox="1"/>
          <p:nvPr/>
        </p:nvSpPr>
        <p:spPr>
          <a:xfrm>
            <a:off x="2627922" y="5561241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23B09-4F7F-6241-B0FF-090A67B5AAC6}"/>
              </a:ext>
            </a:extLst>
          </p:cNvPr>
          <p:cNvSpPr txBox="1"/>
          <p:nvPr/>
        </p:nvSpPr>
        <p:spPr>
          <a:xfrm>
            <a:off x="4636100" y="5561240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2911B-21CD-4C4C-A28A-EDDB3BEC7FE6}"/>
              </a:ext>
            </a:extLst>
          </p:cNvPr>
          <p:cNvSpPr txBox="1"/>
          <p:nvPr/>
        </p:nvSpPr>
        <p:spPr>
          <a:xfrm>
            <a:off x="6644278" y="5561240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63218-1660-CD49-8261-D56065C42048}"/>
              </a:ext>
            </a:extLst>
          </p:cNvPr>
          <p:cNvSpPr txBox="1"/>
          <p:nvPr/>
        </p:nvSpPr>
        <p:spPr>
          <a:xfrm>
            <a:off x="8832887" y="5558689"/>
            <a:ext cx="3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498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FCE3F0-56E0-F74B-81DC-1391AC44F940}"/>
              </a:ext>
            </a:extLst>
          </p:cNvPr>
          <p:cNvSpPr txBox="1">
            <a:spLocks/>
          </p:cNvSpPr>
          <p:nvPr/>
        </p:nvSpPr>
        <p:spPr>
          <a:xfrm>
            <a:off x="356649" y="376871"/>
            <a:ext cx="10515600" cy="57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are we missing?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32A9A-EE2E-C443-B176-FC2913AEBF63}"/>
              </a:ext>
            </a:extLst>
          </p:cNvPr>
          <p:cNvSpPr txBox="1"/>
          <p:nvPr/>
        </p:nvSpPr>
        <p:spPr>
          <a:xfrm>
            <a:off x="861827" y="998216"/>
            <a:ext cx="504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Temporal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DBD37-C1C3-8144-8911-053BF44C95D3}"/>
              </a:ext>
            </a:extLst>
          </p:cNvPr>
          <p:cNvSpPr txBox="1"/>
          <p:nvPr/>
        </p:nvSpPr>
        <p:spPr>
          <a:xfrm>
            <a:off x="755993" y="1563082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School holidays? Christmas? … Lockdowns?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D8678-BB63-A941-B083-052F0CB1184A}"/>
              </a:ext>
            </a:extLst>
          </p:cNvPr>
          <p:cNvSpPr txBox="1"/>
          <p:nvPr/>
        </p:nvSpPr>
        <p:spPr>
          <a:xfrm>
            <a:off x="6389511" y="1013858"/>
            <a:ext cx="504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Spatial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C8F3-E4C0-3A41-A0DA-B783E3FB5F92}"/>
              </a:ext>
            </a:extLst>
          </p:cNvPr>
          <p:cNvSpPr txBox="1"/>
          <p:nvPr/>
        </p:nvSpPr>
        <p:spPr>
          <a:xfrm>
            <a:off x="6445956" y="1560423"/>
            <a:ext cx="493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Household structure? School size?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B1540A-C17A-2640-BCC4-09C8ED129C58}"/>
              </a:ext>
            </a:extLst>
          </p:cNvPr>
          <p:cNvSpPr txBox="1">
            <a:spLocks/>
          </p:cNvSpPr>
          <p:nvPr/>
        </p:nvSpPr>
        <p:spPr>
          <a:xfrm>
            <a:off x="462482" y="2238905"/>
            <a:ext cx="10515600" cy="57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… and it matters!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7CEC1E-C8F9-6244-85DE-005BE1B01A1E}"/>
                  </a:ext>
                </a:extLst>
              </p:cNvPr>
              <p:cNvSpPr txBox="1"/>
              <p:nvPr/>
            </p:nvSpPr>
            <p:spPr>
              <a:xfrm>
                <a:off x="1448986" y="5527022"/>
                <a:ext cx="92940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>
                    <a:solidFill>
                      <a:srgbClr val="7030A0"/>
                    </a:solidFill>
                  </a:rPr>
                  <a:t>If vaccine “herd-immunity” is reached nationally: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AU" sz="2800" b="0" i="1" dirty="0">
                    <a:solidFill>
                      <a:srgbClr val="7030A0"/>
                    </a:solidFill>
                  </a:rPr>
                  <a:t>,</a:t>
                </a:r>
              </a:p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</a:rPr>
                  <a:t>then in a community with 2x average household size: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en-US" sz="2800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7CEC1E-C8F9-6244-85DE-005BE1B0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86" y="5527022"/>
                <a:ext cx="9294026" cy="954107"/>
              </a:xfrm>
              <a:prstGeom prst="rect">
                <a:avLst/>
              </a:prstGeom>
              <a:blipFill>
                <a:blip r:embed="rId3"/>
                <a:stretch>
                  <a:fillRect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37C4871-0706-0140-AEF1-8F058C39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435" y="2837910"/>
            <a:ext cx="8139129" cy="2660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29C491-7EC0-B44A-9ACC-24CD714D946B}"/>
              </a:ext>
            </a:extLst>
          </p:cNvPr>
          <p:cNvSpPr txBox="1"/>
          <p:nvPr/>
        </p:nvSpPr>
        <p:spPr>
          <a:xfrm>
            <a:off x="7952509" y="648112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 seed cases in a town of 20,000 people</a:t>
            </a:r>
          </a:p>
        </p:txBody>
      </p:sp>
    </p:spTree>
    <p:extLst>
      <p:ext uri="{BB962C8B-B14F-4D97-AF65-F5344CB8AC3E}">
        <p14:creationId xmlns:p14="http://schemas.microsoft.com/office/powerpoint/2010/main" val="102306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168664-9130-B944-A9B9-2841490DE389}"/>
              </a:ext>
            </a:extLst>
          </p:cNvPr>
          <p:cNvSpPr txBox="1">
            <a:spLocks/>
          </p:cNvSpPr>
          <p:nvPr/>
        </p:nvSpPr>
        <p:spPr>
          <a:xfrm>
            <a:off x="218104" y="299272"/>
            <a:ext cx="10515600" cy="57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With far-reaching consequences: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4EEBE1-0ADF-914E-B585-5F9C24A8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47" y="2820312"/>
            <a:ext cx="8139129" cy="2660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0C4BF3-A403-0947-90E6-7E61E9D3846E}"/>
              </a:ext>
            </a:extLst>
          </p:cNvPr>
          <p:cNvSpPr txBox="1"/>
          <p:nvPr/>
        </p:nvSpPr>
        <p:spPr>
          <a:xfrm>
            <a:off x="8595522" y="1270422"/>
            <a:ext cx="302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Cases in </a:t>
            </a:r>
            <a:r>
              <a:rPr lang="en-US" sz="2400" dirty="0">
                <a:solidFill>
                  <a:srgbClr val="C00000"/>
                </a:solidFill>
              </a:rPr>
              <a:t>one community </a:t>
            </a:r>
            <a:r>
              <a:rPr lang="en-US" sz="2400" dirty="0"/>
              <a:t>will cause outbreaks in </a:t>
            </a:r>
            <a:r>
              <a:rPr lang="en-US" sz="2400" dirty="0">
                <a:solidFill>
                  <a:srgbClr val="7030A0"/>
                </a:solidFill>
              </a:rPr>
              <a:t>the other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93712-FA35-434F-968F-FEEF77FB430F}"/>
              </a:ext>
            </a:extLst>
          </p:cNvPr>
          <p:cNvSpPr txBox="1"/>
          <p:nvPr/>
        </p:nvSpPr>
        <p:spPr>
          <a:xfrm>
            <a:off x="285422" y="1328843"/>
            <a:ext cx="346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size is correlated with other risk factors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E51F59-970A-DB44-9607-9798A8479757}"/>
              </a:ext>
            </a:extLst>
          </p:cNvPr>
          <p:cNvCxnSpPr/>
          <p:nvPr/>
        </p:nvCxnSpPr>
        <p:spPr>
          <a:xfrm>
            <a:off x="3997234" y="1328843"/>
            <a:ext cx="0" cy="120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AD2D17-5666-6243-9132-CC9FE601D814}"/>
              </a:ext>
            </a:extLst>
          </p:cNvPr>
          <p:cNvCxnSpPr/>
          <p:nvPr/>
        </p:nvCxnSpPr>
        <p:spPr>
          <a:xfrm>
            <a:off x="8313300" y="1328843"/>
            <a:ext cx="0" cy="120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D33988-83A4-7841-82C4-43BCC13771F1}"/>
              </a:ext>
            </a:extLst>
          </p:cNvPr>
          <p:cNvSpPr txBox="1"/>
          <p:nvPr/>
        </p:nvSpPr>
        <p:spPr>
          <a:xfrm>
            <a:off x="4361936" y="1328400"/>
            <a:ext cx="346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Larger household implies more contact with elderly &amp; at-risk</a:t>
            </a:r>
          </a:p>
        </p:txBody>
      </p: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A31B6231-4AB0-D847-B05B-54977530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7" y="5736136"/>
            <a:ext cx="3340843" cy="11218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B53126-5ADA-8B43-A369-68DF8BAF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11" y="5706607"/>
            <a:ext cx="1364585" cy="1138839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C7E9253E-ABC9-B548-A463-FE99C993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11" y="5706607"/>
            <a:ext cx="1206132" cy="11598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342972D-55E4-E741-A5AD-590D3A892720}"/>
              </a:ext>
            </a:extLst>
          </p:cNvPr>
          <p:cNvSpPr txBox="1"/>
          <p:nvPr/>
        </p:nvSpPr>
        <p:spPr>
          <a:xfrm>
            <a:off x="7120363" y="5881568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 Steyn</a:t>
            </a:r>
          </a:p>
          <a:p>
            <a:pPr algn="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nicholas.steyn@auckland.ac.nz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9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222</Words>
  <Application>Microsoft Macintosh PowerPoint</Application>
  <PresentationFormat>Widescreen</PresentationFormat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Contact Matrices and Disease Modelling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it matter?</dc:title>
  <dc:creator>Nicholas Steyn</dc:creator>
  <cp:lastModifiedBy>Nicholas Steyn</cp:lastModifiedBy>
  <cp:revision>69</cp:revision>
  <dcterms:created xsi:type="dcterms:W3CDTF">2021-05-17T21:04:45Z</dcterms:created>
  <dcterms:modified xsi:type="dcterms:W3CDTF">2021-05-31T20:26:15Z</dcterms:modified>
</cp:coreProperties>
</file>