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3.xml" ContentType="application/vnd.openxmlformats-officedocument.them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rawings/drawing2.xml" ContentType="application/vnd.openxmlformats-officedocument.drawingml.chartshapes+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2.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drawings/drawing3.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1"/>
    <p:sldMasterId id="2147483696" r:id="rId2"/>
    <p:sldMasterId id="2147483689" r:id="rId3"/>
    <p:sldMasterId id="2147483693" r:id="rId4"/>
  </p:sldMasterIdLst>
  <p:notesMasterIdLst>
    <p:notesMasterId r:id="rId9"/>
  </p:notesMasterIdLst>
  <p:handoutMasterIdLst>
    <p:handoutMasterId r:id="rId10"/>
  </p:handoutMasterIdLst>
  <p:sldIdLst>
    <p:sldId id="256" r:id="rId5"/>
    <p:sldId id="321" r:id="rId6"/>
    <p:sldId id="325" r:id="rId7"/>
    <p:sldId id="32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94"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42637"/>
    <a:srgbClr val="26567F"/>
    <a:srgbClr val="3A9CAE"/>
    <a:srgbClr val="2C86B4"/>
    <a:srgbClr val="E8731B"/>
    <a:srgbClr val="979AA0"/>
    <a:srgbClr val="2A2A3E"/>
    <a:srgbClr val="262538"/>
    <a:srgbClr val="24253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950" autoAdjust="0"/>
    <p:restoredTop sz="96357" autoAdjust="0"/>
  </p:normalViewPr>
  <p:slideViewPr>
    <p:cSldViewPr snapToGrid="0" snapToObjects="1">
      <p:cViewPr varScale="1">
        <p:scale>
          <a:sx n="49" d="100"/>
          <a:sy n="49" d="100"/>
        </p:scale>
        <p:origin x="62" y="864"/>
      </p:cViewPr>
      <p:guideLst>
        <p:guide orient="horz" pos="1094"/>
        <p:guide pos="3840"/>
      </p:guideLst>
    </p:cSldViewPr>
  </p:slideViewPr>
  <p:outlineViewPr>
    <p:cViewPr>
      <p:scale>
        <a:sx n="33" d="100"/>
        <a:sy n="33" d="100"/>
      </p:scale>
      <p:origin x="0" y="-912"/>
    </p:cViewPr>
  </p:outlineViewPr>
  <p:notesTextViewPr>
    <p:cViewPr>
      <p:scale>
        <a:sx n="1" d="1"/>
        <a:sy n="1" d="1"/>
      </p:scale>
      <p:origin x="0" y="0"/>
    </p:cViewPr>
  </p:notesTextViewPr>
  <p:sorterViewPr>
    <p:cViewPr>
      <p:scale>
        <a:sx n="100" d="100"/>
        <a:sy n="100" d="100"/>
      </p:scale>
      <p:origin x="0" y="0"/>
    </p:cViewPr>
  </p:sorterViewPr>
  <p:notesViewPr>
    <p:cSldViewPr snapToGrid="0" snapToObjects="1" showGuides="1">
      <p:cViewPr varScale="1">
        <p:scale>
          <a:sx n="133" d="100"/>
          <a:sy n="133" d="100"/>
        </p:scale>
        <p:origin x="3808" y="19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handoutMaster" Target="handoutMasters/handoutMaster1.xml"/><Relationship Id="rId4" Type="http://schemas.openxmlformats.org/officeDocument/2006/relationships/slideMaster" Target="slideMasters/slideMaster4.xml"/><Relationship Id="rId9" Type="http://schemas.openxmlformats.org/officeDocument/2006/relationships/notesMaster" Target="notesMasters/notesMaster1.xml"/><Relationship Id="rId14"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orp.ssi.govt.nz\usersr\rkulk002\Desktop\TSI%20-%20Fathers%20Income\Outputs\PPT_Plots.xlsx" TargetMode="Externa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2.xml.rels><?xml version="1.0" encoding="UTF-8" standalone="yes"?>
<Relationships xmlns="http://schemas.openxmlformats.org/package/2006/relationships"><Relationship Id="rId3" Type="http://schemas.openxmlformats.org/officeDocument/2006/relationships/oleObject" Target="file:///\\corp.ssi.govt.nz\usersr\rkulk002\Desktop\TSI%20-%20Fathers%20Income\Outputs\PPT_Plots.xlsx" TargetMode="Externa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chartUserShapes" Target="../drawings/drawing2.xml"/></Relationships>
</file>

<file path=ppt/charts/_rels/chart3.xml.rels><?xml version="1.0" encoding="UTF-8" standalone="yes"?>
<Relationships xmlns="http://schemas.openxmlformats.org/package/2006/relationships"><Relationship Id="rId3" Type="http://schemas.openxmlformats.org/officeDocument/2006/relationships/oleObject" Target="file:///\\corp.ssi.govt.nz\usersr\rkulk002\Desktop\TSI%20-%20Fathers%20Income\Outputs\PPT_Plots.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orp.ssi.govt.nz\usersr\rkulk002\Desktop\TSI%20-%20Fathers%20Income\Outputs\PPT_Plots.xlsx" TargetMode="External"/><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chartUserShapes" Target="../drawings/drawing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6423815428709315E-2"/>
          <c:y val="2.8195505204177379E-2"/>
          <c:w val="0.85934800554125368"/>
          <c:h val="0.87519431893483779"/>
        </c:manualLayout>
      </c:layout>
      <c:lineChart>
        <c:grouping val="standard"/>
        <c:varyColors val="0"/>
        <c:ser>
          <c:idx val="0"/>
          <c:order val="0"/>
          <c:tx>
            <c:strRef>
              <c:f>Finding_1!$D$93</c:f>
              <c:strCache>
                <c:ptCount val="1"/>
                <c:pt idx="0">
                  <c:v>Dipped Below Min Wage</c:v>
                </c:pt>
              </c:strCache>
            </c:strRef>
          </c:tx>
          <c:spPr>
            <a:ln w="28575" cap="rnd">
              <a:solidFill>
                <a:schemeClr val="accent1"/>
              </a:solidFill>
              <a:round/>
            </a:ln>
            <a:effectLst/>
          </c:spPr>
          <c:marker>
            <c:symbol val="none"/>
          </c:marker>
          <c:dLbls>
            <c:dLbl>
              <c:idx val="12"/>
              <c:layout>
                <c:manualLayout>
                  <c:x val="-4.1432169828832938E-3"/>
                  <c:y val="-4.1876037695907968E-2"/>
                </c:manualLayout>
              </c:layout>
              <c:tx>
                <c:rich>
                  <a:bodyPr/>
                  <a:lstStyle/>
                  <a:p>
                    <a:fld id="{EB5F4B59-F782-4C44-A839-C1B6F775A60D}" type="VALUE">
                      <a:rPr lang="en-US" sz="1200" b="1">
                        <a:solidFill>
                          <a:schemeClr val="accent1"/>
                        </a:solidFill>
                      </a:rPr>
                      <a:pPr/>
                      <a:t>[VALUE]</a:t>
                    </a:fld>
                    <a:endParaRPr lang="en-NZ"/>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0-D837-456C-B98D-5DAC705BAD1A}"/>
                </c:ext>
              </c:extLst>
            </c:dLbl>
            <c:dLbl>
              <c:idx val="24"/>
              <c:layout>
                <c:manualLayout>
                  <c:x val="-2.7621446552555293E-3"/>
                  <c:y val="-6.6135782557630113E-2"/>
                </c:manualLayout>
              </c:layout>
              <c:tx>
                <c:rich>
                  <a:bodyPr/>
                  <a:lstStyle/>
                  <a:p>
                    <a:fld id="{9D8BD3C1-5E6D-43F2-99B5-897A823193DC}" type="SERIESNAME">
                      <a:rPr lang="en-US" sz="1100" b="1">
                        <a:solidFill>
                          <a:schemeClr val="accent1"/>
                        </a:solidFill>
                      </a:rPr>
                      <a:pPr/>
                      <a:t>[SERIES NAME]</a:t>
                    </a:fld>
                    <a:endParaRPr lang="en-NZ"/>
                  </a:p>
                </c:rich>
              </c:tx>
              <c:showLegendKey val="0"/>
              <c:showVal val="0"/>
              <c:showCatName val="0"/>
              <c:showSerName val="1"/>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D837-456C-B98D-5DAC705BAD1A}"/>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Finding_1!$C$94:$C$118</c:f>
              <c:numCache>
                <c:formatCode>General</c:formatCode>
                <c:ptCount val="25"/>
                <c:pt idx="0">
                  <c:v>-12</c:v>
                </c:pt>
                <c:pt idx="1">
                  <c:v>-11</c:v>
                </c:pt>
                <c:pt idx="2">
                  <c:v>-10</c:v>
                </c:pt>
                <c:pt idx="3">
                  <c:v>-9</c:v>
                </c:pt>
                <c:pt idx="4">
                  <c:v>-8</c:v>
                </c:pt>
                <c:pt idx="5">
                  <c:v>-7</c:v>
                </c:pt>
                <c:pt idx="6">
                  <c:v>-6</c:v>
                </c:pt>
                <c:pt idx="7">
                  <c:v>-5</c:v>
                </c:pt>
                <c:pt idx="8">
                  <c:v>-4</c:v>
                </c:pt>
                <c:pt idx="9">
                  <c:v>-3</c:v>
                </c:pt>
                <c:pt idx="10">
                  <c:v>-2</c:v>
                </c:pt>
                <c:pt idx="11">
                  <c:v>-1</c:v>
                </c:pt>
                <c:pt idx="12">
                  <c:v>0</c:v>
                </c:pt>
                <c:pt idx="13">
                  <c:v>1</c:v>
                </c:pt>
                <c:pt idx="14">
                  <c:v>2</c:v>
                </c:pt>
                <c:pt idx="15">
                  <c:v>3</c:v>
                </c:pt>
                <c:pt idx="16">
                  <c:v>4</c:v>
                </c:pt>
                <c:pt idx="17">
                  <c:v>5</c:v>
                </c:pt>
                <c:pt idx="18">
                  <c:v>6</c:v>
                </c:pt>
                <c:pt idx="19">
                  <c:v>7</c:v>
                </c:pt>
                <c:pt idx="20">
                  <c:v>8</c:v>
                </c:pt>
                <c:pt idx="21">
                  <c:v>9</c:v>
                </c:pt>
                <c:pt idx="22">
                  <c:v>10</c:v>
                </c:pt>
                <c:pt idx="23">
                  <c:v>11</c:v>
                </c:pt>
                <c:pt idx="24">
                  <c:v>12</c:v>
                </c:pt>
              </c:numCache>
            </c:numRef>
          </c:cat>
          <c:val>
            <c:numRef>
              <c:f>Finding_1!$D$94:$D$118</c:f>
              <c:numCache>
                <c:formatCode>0.0%</c:formatCode>
                <c:ptCount val="25"/>
                <c:pt idx="0">
                  <c:v>0</c:v>
                </c:pt>
                <c:pt idx="1">
                  <c:v>3.0654142527701222E-2</c:v>
                </c:pt>
                <c:pt idx="2">
                  <c:v>3.2062099223759702E-2</c:v>
                </c:pt>
                <c:pt idx="3">
                  <c:v>3.2455844301946223E-2</c:v>
                </c:pt>
                <c:pt idx="4">
                  <c:v>3.0429157995387816E-2</c:v>
                </c:pt>
                <c:pt idx="5">
                  <c:v>2.9866696664604307E-2</c:v>
                </c:pt>
                <c:pt idx="6">
                  <c:v>2.9249634379570254E-2</c:v>
                </c:pt>
                <c:pt idx="7">
                  <c:v>2.9812127348408143E-2</c:v>
                </c:pt>
                <c:pt idx="8">
                  <c:v>2.9079250801507396E-2</c:v>
                </c:pt>
                <c:pt idx="9">
                  <c:v>2.7899651254359319E-2</c:v>
                </c:pt>
                <c:pt idx="10">
                  <c:v>2.9529219866134205E-2</c:v>
                </c:pt>
                <c:pt idx="11">
                  <c:v>2.6605917426032175E-2</c:v>
                </c:pt>
                <c:pt idx="12">
                  <c:v>4.4493193835077063E-2</c:v>
                </c:pt>
                <c:pt idx="13">
                  <c:v>3.7574530318371019E-2</c:v>
                </c:pt>
                <c:pt idx="14">
                  <c:v>2.8516789470723888E-2</c:v>
                </c:pt>
                <c:pt idx="15">
                  <c:v>3.0879127060014624E-2</c:v>
                </c:pt>
                <c:pt idx="16">
                  <c:v>3.0316665729231116E-2</c:v>
                </c:pt>
                <c:pt idx="17">
                  <c:v>3.127284999156308E-2</c:v>
                </c:pt>
                <c:pt idx="18">
                  <c:v>3.0485404128466169E-2</c:v>
                </c:pt>
                <c:pt idx="19">
                  <c:v>3.2007650334702147E-2</c:v>
                </c:pt>
                <c:pt idx="20">
                  <c:v>3.4028910512402269E-2</c:v>
                </c:pt>
                <c:pt idx="21">
                  <c:v>3.3076447094560389E-2</c:v>
                </c:pt>
                <c:pt idx="22">
                  <c:v>3.5493306333670829E-2</c:v>
                </c:pt>
                <c:pt idx="23">
                  <c:v>3.4143323208459891E-2</c:v>
                </c:pt>
                <c:pt idx="24">
                  <c:v>3.4143323208459891E-2</c:v>
                </c:pt>
              </c:numCache>
            </c:numRef>
          </c:val>
          <c:smooth val="0"/>
          <c:extLst>
            <c:ext xmlns:c16="http://schemas.microsoft.com/office/drawing/2014/chart" uri="{C3380CC4-5D6E-409C-BE32-E72D297353CC}">
              <c16:uniqueId val="{00000002-D837-456C-B98D-5DAC705BAD1A}"/>
            </c:ext>
          </c:extLst>
        </c:ser>
        <c:ser>
          <c:idx val="1"/>
          <c:order val="1"/>
          <c:tx>
            <c:strRef>
              <c:f>Finding_1!$E$93</c:f>
              <c:strCache>
                <c:ptCount val="1"/>
                <c:pt idx="0">
                  <c:v>Rise Above Min Wage</c:v>
                </c:pt>
              </c:strCache>
            </c:strRef>
          </c:tx>
          <c:spPr>
            <a:ln w="28575" cap="rnd">
              <a:solidFill>
                <a:schemeClr val="accent2"/>
              </a:solidFill>
              <a:round/>
            </a:ln>
            <a:effectLst/>
          </c:spPr>
          <c:marker>
            <c:symbol val="none"/>
          </c:marker>
          <c:dLbls>
            <c:dLbl>
              <c:idx val="12"/>
              <c:layout>
                <c:manualLayout>
                  <c:x val="1.1048578621022117E-2"/>
                  <c:y val="1.3958679231969287E-2"/>
                </c:manualLayout>
              </c:layout>
              <c:tx>
                <c:rich>
                  <a:bodyPr/>
                  <a:lstStyle/>
                  <a:p>
                    <a:fld id="{F2B01F5F-FF82-4D78-997E-3484130E39A8}" type="VALUE">
                      <a:rPr lang="en-US" sz="1200" b="1">
                        <a:solidFill>
                          <a:schemeClr val="accent2"/>
                        </a:solidFill>
                      </a:rPr>
                      <a:pPr/>
                      <a:t>[VALUE]</a:t>
                    </a:fld>
                    <a:endParaRPr lang="en-NZ"/>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D837-456C-B98D-5DAC705BAD1A}"/>
                </c:ext>
              </c:extLst>
            </c:dLbl>
            <c:dLbl>
              <c:idx val="24"/>
              <c:layout>
                <c:manualLayout>
                  <c:x val="-7.3185552231991486E-4"/>
                  <c:y val="8.1106167388530589E-2"/>
                </c:manualLayout>
              </c:layout>
              <c:tx>
                <c:rich>
                  <a:bodyPr/>
                  <a:lstStyle/>
                  <a:p>
                    <a:fld id="{4E17C752-0C9F-4EED-BF51-FEBC2B65E486}" type="SERIESNAME">
                      <a:rPr lang="en-US" sz="1100" b="1">
                        <a:solidFill>
                          <a:schemeClr val="accent2"/>
                        </a:solidFill>
                      </a:rPr>
                      <a:pPr/>
                      <a:t>[SERIES NAME]</a:t>
                    </a:fld>
                    <a:endParaRPr lang="en-NZ"/>
                  </a:p>
                </c:rich>
              </c:tx>
              <c:showLegendKey val="0"/>
              <c:showVal val="0"/>
              <c:showCatName val="0"/>
              <c:showSerName val="1"/>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4-D837-456C-B98D-5DAC705BAD1A}"/>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Finding_1!$C$94:$C$118</c:f>
              <c:numCache>
                <c:formatCode>General</c:formatCode>
                <c:ptCount val="25"/>
                <c:pt idx="0">
                  <c:v>-12</c:v>
                </c:pt>
                <c:pt idx="1">
                  <c:v>-11</c:v>
                </c:pt>
                <c:pt idx="2">
                  <c:v>-10</c:v>
                </c:pt>
                <c:pt idx="3">
                  <c:v>-9</c:v>
                </c:pt>
                <c:pt idx="4">
                  <c:v>-8</c:v>
                </c:pt>
                <c:pt idx="5">
                  <c:v>-7</c:v>
                </c:pt>
                <c:pt idx="6">
                  <c:v>-6</c:v>
                </c:pt>
                <c:pt idx="7">
                  <c:v>-5</c:v>
                </c:pt>
                <c:pt idx="8">
                  <c:v>-4</c:v>
                </c:pt>
                <c:pt idx="9">
                  <c:v>-3</c:v>
                </c:pt>
                <c:pt idx="10">
                  <c:v>-2</c:v>
                </c:pt>
                <c:pt idx="11">
                  <c:v>-1</c:v>
                </c:pt>
                <c:pt idx="12">
                  <c:v>0</c:v>
                </c:pt>
                <c:pt idx="13">
                  <c:v>1</c:v>
                </c:pt>
                <c:pt idx="14">
                  <c:v>2</c:v>
                </c:pt>
                <c:pt idx="15">
                  <c:v>3</c:v>
                </c:pt>
                <c:pt idx="16">
                  <c:v>4</c:v>
                </c:pt>
                <c:pt idx="17">
                  <c:v>5</c:v>
                </c:pt>
                <c:pt idx="18">
                  <c:v>6</c:v>
                </c:pt>
                <c:pt idx="19">
                  <c:v>7</c:v>
                </c:pt>
                <c:pt idx="20">
                  <c:v>8</c:v>
                </c:pt>
                <c:pt idx="21">
                  <c:v>9</c:v>
                </c:pt>
                <c:pt idx="22">
                  <c:v>10</c:v>
                </c:pt>
                <c:pt idx="23">
                  <c:v>11</c:v>
                </c:pt>
                <c:pt idx="24">
                  <c:v>12</c:v>
                </c:pt>
              </c:numCache>
            </c:numRef>
          </c:cat>
          <c:val>
            <c:numRef>
              <c:f>Finding_1!$E$94:$E$118</c:f>
              <c:numCache>
                <c:formatCode>0.0%</c:formatCode>
                <c:ptCount val="25"/>
                <c:pt idx="0">
                  <c:v>0</c:v>
                </c:pt>
                <c:pt idx="1">
                  <c:v>3.6335001968614659E-2</c:v>
                </c:pt>
                <c:pt idx="2">
                  <c:v>3.588705141185735E-2</c:v>
                </c:pt>
                <c:pt idx="3">
                  <c:v>3.5999550005624929E-2</c:v>
                </c:pt>
                <c:pt idx="4">
                  <c:v>3.470386410934248E-2</c:v>
                </c:pt>
                <c:pt idx="5">
                  <c:v>3.4085156645480626E-2</c:v>
                </c:pt>
                <c:pt idx="6">
                  <c:v>3.4087073911576109E-2</c:v>
                </c:pt>
                <c:pt idx="7">
                  <c:v>3.3468331645854429E-2</c:v>
                </c:pt>
                <c:pt idx="8">
                  <c:v>3.3241464649305358E-2</c:v>
                </c:pt>
                <c:pt idx="9">
                  <c:v>3.3524580942738219E-2</c:v>
                </c:pt>
                <c:pt idx="10">
                  <c:v>3.2510264919286797E-2</c:v>
                </c:pt>
                <c:pt idx="11">
                  <c:v>3.3018337270784112E-2</c:v>
                </c:pt>
                <c:pt idx="12">
                  <c:v>2.5537180785240185E-2</c:v>
                </c:pt>
                <c:pt idx="13">
                  <c:v>3.9993250084373946E-2</c:v>
                </c:pt>
                <c:pt idx="14">
                  <c:v>4.1847123010293044E-2</c:v>
                </c:pt>
                <c:pt idx="15">
                  <c:v>3.0654142527701222E-2</c:v>
                </c:pt>
                <c:pt idx="16">
                  <c:v>2.9810450531525957E-2</c:v>
                </c:pt>
                <c:pt idx="17">
                  <c:v>2.8966758535350693E-2</c:v>
                </c:pt>
                <c:pt idx="18">
                  <c:v>2.9754204398447608E-2</c:v>
                </c:pt>
                <c:pt idx="19">
                  <c:v>2.8351240366766044E-2</c:v>
                </c:pt>
                <c:pt idx="20">
                  <c:v>2.6660667079138309E-2</c:v>
                </c:pt>
                <c:pt idx="21">
                  <c:v>2.8970017438262923E-2</c:v>
                </c:pt>
                <c:pt idx="22">
                  <c:v>2.7168410394870064E-2</c:v>
                </c:pt>
                <c:pt idx="23">
                  <c:v>2.8237147035662054E-2</c:v>
                </c:pt>
                <c:pt idx="24">
                  <c:v>2.683091461356733E-2</c:v>
                </c:pt>
              </c:numCache>
            </c:numRef>
          </c:val>
          <c:smooth val="0"/>
          <c:extLst>
            <c:ext xmlns:c16="http://schemas.microsoft.com/office/drawing/2014/chart" uri="{C3380CC4-5D6E-409C-BE32-E72D297353CC}">
              <c16:uniqueId val="{00000005-D837-456C-B98D-5DAC705BAD1A}"/>
            </c:ext>
          </c:extLst>
        </c:ser>
        <c:ser>
          <c:idx val="2"/>
          <c:order val="2"/>
          <c:tx>
            <c:strRef>
              <c:f>Finding_1!$F$93</c:f>
              <c:strCache>
                <c:ptCount val="1"/>
                <c:pt idx="0">
                  <c:v>Stable Above Min Wage</c:v>
                </c:pt>
              </c:strCache>
            </c:strRef>
          </c:tx>
          <c:spPr>
            <a:ln w="28575" cap="rnd">
              <a:solidFill>
                <a:schemeClr val="accent3"/>
              </a:solidFill>
              <a:round/>
            </a:ln>
            <a:effectLst/>
          </c:spPr>
          <c:marker>
            <c:symbol val="none"/>
          </c:marker>
          <c:dLbls>
            <c:dLbl>
              <c:idx val="12"/>
              <c:layout>
                <c:manualLayout>
                  <c:x val="0"/>
                  <c:y val="-3.0709094310332447E-2"/>
                </c:manualLayout>
              </c:layout>
              <c:tx>
                <c:rich>
                  <a:bodyPr/>
                  <a:lstStyle/>
                  <a:p>
                    <a:fld id="{72320870-A8A6-4501-93CD-B6D078D17CE2}" type="VALUE">
                      <a:rPr lang="en-US" sz="1200" b="1">
                        <a:solidFill>
                          <a:schemeClr val="bg1">
                            <a:lumMod val="50000"/>
                          </a:schemeClr>
                        </a:solidFill>
                      </a:rPr>
                      <a:pPr/>
                      <a:t>[VALUE]</a:t>
                    </a:fld>
                    <a:endParaRPr lang="en-NZ"/>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6-D837-456C-B98D-5DAC705BAD1A}"/>
                </c:ext>
              </c:extLst>
            </c:dLbl>
            <c:dLbl>
              <c:idx val="24"/>
              <c:layout>
                <c:manualLayout>
                  <c:x val="0"/>
                  <c:y val="-3.3500830156726308E-2"/>
                </c:manualLayout>
              </c:layout>
              <c:tx>
                <c:rich>
                  <a:bodyPr/>
                  <a:lstStyle/>
                  <a:p>
                    <a:fld id="{4E31F781-58A0-4591-AC77-6B3402A42DE6}" type="SERIESNAME">
                      <a:rPr lang="en-US" sz="1100" b="1">
                        <a:solidFill>
                          <a:schemeClr val="bg2">
                            <a:lumMod val="50000"/>
                          </a:schemeClr>
                        </a:solidFill>
                      </a:rPr>
                      <a:pPr/>
                      <a:t>[SERIES NAME]</a:t>
                    </a:fld>
                    <a:endParaRPr lang="en-NZ"/>
                  </a:p>
                </c:rich>
              </c:tx>
              <c:showLegendKey val="0"/>
              <c:showVal val="0"/>
              <c:showCatName val="0"/>
              <c:showSerName val="1"/>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7-D837-456C-B98D-5DAC705BAD1A}"/>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Finding_1!$C$94:$C$118</c:f>
              <c:numCache>
                <c:formatCode>General</c:formatCode>
                <c:ptCount val="25"/>
                <c:pt idx="0">
                  <c:v>-12</c:v>
                </c:pt>
                <c:pt idx="1">
                  <c:v>-11</c:v>
                </c:pt>
                <c:pt idx="2">
                  <c:v>-10</c:v>
                </c:pt>
                <c:pt idx="3">
                  <c:v>-9</c:v>
                </c:pt>
                <c:pt idx="4">
                  <c:v>-8</c:v>
                </c:pt>
                <c:pt idx="5">
                  <c:v>-7</c:v>
                </c:pt>
                <c:pt idx="6">
                  <c:v>-6</c:v>
                </c:pt>
                <c:pt idx="7">
                  <c:v>-5</c:v>
                </c:pt>
                <c:pt idx="8">
                  <c:v>-4</c:v>
                </c:pt>
                <c:pt idx="9">
                  <c:v>-3</c:v>
                </c:pt>
                <c:pt idx="10">
                  <c:v>-2</c:v>
                </c:pt>
                <c:pt idx="11">
                  <c:v>-1</c:v>
                </c:pt>
                <c:pt idx="12">
                  <c:v>0</c:v>
                </c:pt>
                <c:pt idx="13">
                  <c:v>1</c:v>
                </c:pt>
                <c:pt idx="14">
                  <c:v>2</c:v>
                </c:pt>
                <c:pt idx="15">
                  <c:v>3</c:v>
                </c:pt>
                <c:pt idx="16">
                  <c:v>4</c:v>
                </c:pt>
                <c:pt idx="17">
                  <c:v>5</c:v>
                </c:pt>
                <c:pt idx="18">
                  <c:v>6</c:v>
                </c:pt>
                <c:pt idx="19">
                  <c:v>7</c:v>
                </c:pt>
                <c:pt idx="20">
                  <c:v>8</c:v>
                </c:pt>
                <c:pt idx="21">
                  <c:v>9</c:v>
                </c:pt>
                <c:pt idx="22">
                  <c:v>10</c:v>
                </c:pt>
                <c:pt idx="23">
                  <c:v>11</c:v>
                </c:pt>
                <c:pt idx="24">
                  <c:v>12</c:v>
                </c:pt>
              </c:numCache>
            </c:numRef>
          </c:cat>
          <c:val>
            <c:numRef>
              <c:f>Finding_1!$F$94:$F$118</c:f>
              <c:numCache>
                <c:formatCode>0.0%</c:formatCode>
                <c:ptCount val="25"/>
                <c:pt idx="0">
                  <c:v>0.71005118398110134</c:v>
                </c:pt>
                <c:pt idx="1">
                  <c:v>0.67939704145340007</c:v>
                </c:pt>
                <c:pt idx="2">
                  <c:v>0.68371020362245472</c:v>
                </c:pt>
                <c:pt idx="3">
                  <c:v>0.6871414107323659</c:v>
                </c:pt>
                <c:pt idx="4">
                  <c:v>0.69267112885989091</c:v>
                </c:pt>
                <c:pt idx="5">
                  <c:v>0.69750829630462907</c:v>
                </c:pt>
                <c:pt idx="6">
                  <c:v>0.70227247159410511</c:v>
                </c:pt>
                <c:pt idx="7">
                  <c:v>0.70649116886038921</c:v>
                </c:pt>
                <c:pt idx="8">
                  <c:v>0.71083862984419821</c:v>
                </c:pt>
                <c:pt idx="9">
                  <c:v>0.71622229722128472</c:v>
                </c:pt>
                <c:pt idx="10">
                  <c:v>0.72023173406828278</c:v>
                </c:pt>
                <c:pt idx="11">
                  <c:v>0.72612217347283159</c:v>
                </c:pt>
                <c:pt idx="12">
                  <c:v>0.71464731690853867</c:v>
                </c:pt>
                <c:pt idx="13">
                  <c:v>0.70260996737540782</c:v>
                </c:pt>
                <c:pt idx="14">
                  <c:v>0.71404465942966422</c:v>
                </c:pt>
                <c:pt idx="15">
                  <c:v>0.72501265537994264</c:v>
                </c:pt>
                <c:pt idx="16">
                  <c:v>0.72535013217841271</c:v>
                </c:pt>
                <c:pt idx="17">
                  <c:v>0.72388773271837559</c:v>
                </c:pt>
                <c:pt idx="18">
                  <c:v>0.72236908712526016</c:v>
                </c:pt>
                <c:pt idx="19">
                  <c:v>0.72020025876132077</c:v>
                </c:pt>
                <c:pt idx="20">
                  <c:v>0.71449462849429102</c:v>
                </c:pt>
                <c:pt idx="21">
                  <c:v>0.70810597963660915</c:v>
                </c:pt>
                <c:pt idx="22">
                  <c:v>0.70159748003149958</c:v>
                </c:pt>
                <c:pt idx="23">
                  <c:v>0.69462256721790983</c:v>
                </c:pt>
                <c:pt idx="24">
                  <c:v>0.68871639104511195</c:v>
                </c:pt>
              </c:numCache>
            </c:numRef>
          </c:val>
          <c:smooth val="0"/>
          <c:extLst>
            <c:ext xmlns:c16="http://schemas.microsoft.com/office/drawing/2014/chart" uri="{C3380CC4-5D6E-409C-BE32-E72D297353CC}">
              <c16:uniqueId val="{00000008-D837-456C-B98D-5DAC705BAD1A}"/>
            </c:ext>
          </c:extLst>
        </c:ser>
        <c:ser>
          <c:idx val="3"/>
          <c:order val="3"/>
          <c:tx>
            <c:strRef>
              <c:f>Finding_1!$G$93</c:f>
              <c:strCache>
                <c:ptCount val="1"/>
                <c:pt idx="0">
                  <c:v>Stable Below Min Wage</c:v>
                </c:pt>
              </c:strCache>
            </c:strRef>
          </c:tx>
          <c:spPr>
            <a:ln w="28575" cap="rnd">
              <a:solidFill>
                <a:schemeClr val="accent4"/>
              </a:solidFill>
              <a:round/>
            </a:ln>
            <a:effectLst/>
          </c:spPr>
          <c:marker>
            <c:symbol val="none"/>
          </c:marker>
          <c:dLbls>
            <c:dLbl>
              <c:idx val="12"/>
              <c:layout>
                <c:manualLayout>
                  <c:x val="-1.3810723276277647E-3"/>
                  <c:y val="-5.0251245235089441E-2"/>
                </c:manualLayout>
              </c:layout>
              <c:tx>
                <c:rich>
                  <a:bodyPr/>
                  <a:lstStyle/>
                  <a:p>
                    <a:fld id="{F7D950E9-871B-4E8C-A666-E12E958ACE72}" type="VALUE">
                      <a:rPr lang="en-US" sz="1200" b="1">
                        <a:solidFill>
                          <a:schemeClr val="accent4">
                            <a:lumMod val="75000"/>
                          </a:schemeClr>
                        </a:solidFill>
                      </a:rPr>
                      <a:pPr/>
                      <a:t>[VALUE]</a:t>
                    </a:fld>
                    <a:endParaRPr lang="en-NZ"/>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9-D837-456C-B98D-5DAC705BAD1A}"/>
                </c:ext>
              </c:extLst>
            </c:dLbl>
            <c:dLbl>
              <c:idx val="24"/>
              <c:layout>
                <c:manualLayout>
                  <c:x val="0"/>
                  <c:y val="-3.6292566003120148E-2"/>
                </c:manualLayout>
              </c:layout>
              <c:tx>
                <c:rich>
                  <a:bodyPr/>
                  <a:lstStyle/>
                  <a:p>
                    <a:fld id="{6E2DC10B-5166-4A81-94AD-A9D99F3BF497}" type="SERIESNAME">
                      <a:rPr lang="en-US" sz="1100" b="1">
                        <a:solidFill>
                          <a:schemeClr val="accent4">
                            <a:lumMod val="75000"/>
                          </a:schemeClr>
                        </a:solidFill>
                      </a:rPr>
                      <a:pPr/>
                      <a:t>[SERIES NAME]</a:t>
                    </a:fld>
                    <a:endParaRPr lang="en-NZ"/>
                  </a:p>
                </c:rich>
              </c:tx>
              <c:showLegendKey val="0"/>
              <c:showVal val="0"/>
              <c:showCatName val="0"/>
              <c:showSerName val="1"/>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A-D837-456C-B98D-5DAC705BAD1A}"/>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Finding_1!$C$94:$C$118</c:f>
              <c:numCache>
                <c:formatCode>General</c:formatCode>
                <c:ptCount val="25"/>
                <c:pt idx="0">
                  <c:v>-12</c:v>
                </c:pt>
                <c:pt idx="1">
                  <c:v>-11</c:v>
                </c:pt>
                <c:pt idx="2">
                  <c:v>-10</c:v>
                </c:pt>
                <c:pt idx="3">
                  <c:v>-9</c:v>
                </c:pt>
                <c:pt idx="4">
                  <c:v>-8</c:v>
                </c:pt>
                <c:pt idx="5">
                  <c:v>-7</c:v>
                </c:pt>
                <c:pt idx="6">
                  <c:v>-6</c:v>
                </c:pt>
                <c:pt idx="7">
                  <c:v>-5</c:v>
                </c:pt>
                <c:pt idx="8">
                  <c:v>-4</c:v>
                </c:pt>
                <c:pt idx="9">
                  <c:v>-3</c:v>
                </c:pt>
                <c:pt idx="10">
                  <c:v>-2</c:v>
                </c:pt>
                <c:pt idx="11">
                  <c:v>-1</c:v>
                </c:pt>
                <c:pt idx="12">
                  <c:v>0</c:v>
                </c:pt>
                <c:pt idx="13">
                  <c:v>1</c:v>
                </c:pt>
                <c:pt idx="14">
                  <c:v>2</c:v>
                </c:pt>
                <c:pt idx="15">
                  <c:v>3</c:v>
                </c:pt>
                <c:pt idx="16">
                  <c:v>4</c:v>
                </c:pt>
                <c:pt idx="17">
                  <c:v>5</c:v>
                </c:pt>
                <c:pt idx="18">
                  <c:v>6</c:v>
                </c:pt>
                <c:pt idx="19">
                  <c:v>7</c:v>
                </c:pt>
                <c:pt idx="20">
                  <c:v>8</c:v>
                </c:pt>
                <c:pt idx="21">
                  <c:v>9</c:v>
                </c:pt>
                <c:pt idx="22">
                  <c:v>10</c:v>
                </c:pt>
                <c:pt idx="23">
                  <c:v>11</c:v>
                </c:pt>
                <c:pt idx="24">
                  <c:v>12</c:v>
                </c:pt>
              </c:numCache>
            </c:numRef>
          </c:cat>
          <c:val>
            <c:numRef>
              <c:f>Finding_1!$G$94:$G$118</c:f>
              <c:numCache>
                <c:formatCode>0.0%</c:formatCode>
                <c:ptCount val="25"/>
                <c:pt idx="0">
                  <c:v>0.28994881601889871</c:v>
                </c:pt>
                <c:pt idx="1">
                  <c:v>0.25361381405028405</c:v>
                </c:pt>
                <c:pt idx="2">
                  <c:v>0.24834064574192821</c:v>
                </c:pt>
                <c:pt idx="3">
                  <c:v>0.24440319496006299</c:v>
                </c:pt>
                <c:pt idx="4">
                  <c:v>0.24219584903537883</c:v>
                </c:pt>
                <c:pt idx="5">
                  <c:v>0.23853985038528602</c:v>
                </c:pt>
                <c:pt idx="6">
                  <c:v>0.23439082011474857</c:v>
                </c:pt>
                <c:pt idx="7">
                  <c:v>0.23022837214534819</c:v>
                </c:pt>
                <c:pt idx="8">
                  <c:v>0.22684065470498904</c:v>
                </c:pt>
                <c:pt idx="9">
                  <c:v>0.22235347058161772</c:v>
                </c:pt>
                <c:pt idx="10">
                  <c:v>0.21772878114629618</c:v>
                </c:pt>
                <c:pt idx="11">
                  <c:v>0.21425357183035212</c:v>
                </c:pt>
                <c:pt idx="12">
                  <c:v>0.21532230847114411</c:v>
                </c:pt>
                <c:pt idx="13">
                  <c:v>0.21982225222184723</c:v>
                </c:pt>
                <c:pt idx="14">
                  <c:v>0.21559142808931886</c:v>
                </c:pt>
                <c:pt idx="15">
                  <c:v>0.21345407503234154</c:v>
                </c:pt>
                <c:pt idx="16">
                  <c:v>0.2145227515608302</c:v>
                </c:pt>
                <c:pt idx="17">
                  <c:v>0.21587265875471062</c:v>
                </c:pt>
                <c:pt idx="18">
                  <c:v>0.21739130434782608</c:v>
                </c:pt>
                <c:pt idx="19">
                  <c:v>0.21944085053721099</c:v>
                </c:pt>
                <c:pt idx="20">
                  <c:v>0.22481579391416839</c:v>
                </c:pt>
                <c:pt idx="21">
                  <c:v>0.2298475558305676</c:v>
                </c:pt>
                <c:pt idx="22">
                  <c:v>0.2357408032399595</c:v>
                </c:pt>
                <c:pt idx="23">
                  <c:v>0.24299696253796826</c:v>
                </c:pt>
                <c:pt idx="24">
                  <c:v>0.25030937113286084</c:v>
                </c:pt>
              </c:numCache>
            </c:numRef>
          </c:val>
          <c:smooth val="0"/>
          <c:extLst>
            <c:ext xmlns:c16="http://schemas.microsoft.com/office/drawing/2014/chart" uri="{C3380CC4-5D6E-409C-BE32-E72D297353CC}">
              <c16:uniqueId val="{0000000B-D837-456C-B98D-5DAC705BAD1A}"/>
            </c:ext>
          </c:extLst>
        </c:ser>
        <c:dLbls>
          <c:showLegendKey val="0"/>
          <c:showVal val="0"/>
          <c:showCatName val="0"/>
          <c:showSerName val="0"/>
          <c:showPercent val="0"/>
          <c:showBubbleSize val="0"/>
        </c:dLbls>
        <c:smooth val="0"/>
        <c:axId val="749939736"/>
        <c:axId val="749942360"/>
      </c:lineChart>
      <c:catAx>
        <c:axId val="749939736"/>
        <c:scaling>
          <c:orientation val="minMax"/>
        </c:scaling>
        <c:delete val="0"/>
        <c:axPos val="b"/>
        <c:minorGridlines>
          <c:spPr>
            <a:ln w="9525" cap="flat" cmpd="sng" algn="ctr">
              <a:solidFill>
                <a:schemeClr val="tx1">
                  <a:lumMod val="5000"/>
                  <a:lumOff val="95000"/>
                </a:schemeClr>
              </a:solidFill>
              <a:round/>
            </a:ln>
            <a:effectLst/>
          </c:spPr>
        </c:minorGridlines>
        <c:title>
          <c:tx>
            <c:rich>
              <a:bodyPr rot="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r>
                  <a:rPr lang="en-NZ" sz="1050" dirty="0"/>
                  <a:t>Month Relative to Birth</a:t>
                </a:r>
              </a:p>
            </c:rich>
          </c:tx>
          <c:overlay val="0"/>
          <c:spPr>
            <a:noFill/>
            <a:ln>
              <a:noFill/>
            </a:ln>
            <a:effectLst/>
          </c:spPr>
          <c:txPr>
            <a:bodyPr rot="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749942360"/>
        <c:crosses val="autoZero"/>
        <c:auto val="1"/>
        <c:lblAlgn val="ctr"/>
        <c:lblOffset val="100"/>
        <c:noMultiLvlLbl val="0"/>
      </c:catAx>
      <c:valAx>
        <c:axId val="749942360"/>
        <c:scaling>
          <c:orientation val="minMax"/>
        </c:scaling>
        <c:delete val="0"/>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74993973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userShapes r:id="rId4"/>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6454980285695811E-2"/>
          <c:y val="2.7169698355688984E-2"/>
          <c:w val="0.89845716643512419"/>
          <c:h val="0.86310700104798266"/>
        </c:manualLayout>
      </c:layout>
      <c:lineChart>
        <c:grouping val="standard"/>
        <c:varyColors val="0"/>
        <c:ser>
          <c:idx val="0"/>
          <c:order val="0"/>
          <c:tx>
            <c:strRef>
              <c:f>[PPT_Plots.xlsx]Finding_1!$B$38</c:f>
              <c:strCache>
                <c:ptCount val="1"/>
                <c:pt idx="0">
                  <c:v>Rest of NZ</c:v>
                </c:pt>
              </c:strCache>
            </c:strRef>
          </c:tx>
          <c:spPr>
            <a:ln w="28575" cap="rnd">
              <a:solidFill>
                <a:schemeClr val="accent1"/>
              </a:solidFill>
              <a:round/>
            </a:ln>
            <a:effectLst/>
          </c:spPr>
          <c:marker>
            <c:symbol val="none"/>
          </c:marker>
          <c:dLbls>
            <c:dLbl>
              <c:idx val="12"/>
              <c:layout>
                <c:manualLayout>
                  <c:x val="8.771964157892484E-3"/>
                  <c:y val="0.10101577230979412"/>
                </c:manualLayout>
              </c:layout>
              <c:tx>
                <c:rich>
                  <a:bodyPr rot="0" spcFirstLastPara="1" vertOverflow="ellipsis" vert="horz" wrap="square" lIns="38100" tIns="19050" rIns="38100" bIns="19050" anchor="ctr" anchorCtr="1">
                    <a:spAutoFit/>
                  </a:bodyPr>
                  <a:lstStyle/>
                  <a:p>
                    <a:pPr>
                      <a:defRPr sz="900" b="0" i="0" u="none" strike="noStrike" kern="1200" baseline="0">
                        <a:solidFill>
                          <a:schemeClr val="accent1"/>
                        </a:solidFill>
                        <a:latin typeface="+mn-lt"/>
                        <a:ea typeface="+mn-ea"/>
                        <a:cs typeface="+mn-cs"/>
                      </a:defRPr>
                    </a:pPr>
                    <a:fld id="{CED72DF6-C127-4DE9-9FDA-4AD9B76082C2}" type="VALUE">
                      <a:rPr lang="en-US" sz="1100" dirty="0">
                        <a:solidFill>
                          <a:schemeClr val="accent1"/>
                        </a:solidFill>
                      </a:rPr>
                      <a:pPr>
                        <a:defRPr>
                          <a:solidFill>
                            <a:schemeClr val="accent1"/>
                          </a:solidFill>
                        </a:defRPr>
                      </a:pPr>
                      <a:t>[VALUE]</a:t>
                    </a:fld>
                    <a:endParaRPr lang="en-NZ"/>
                  </a:p>
                </c:rich>
              </c:tx>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accent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0-1445-4666-BF2F-6CEE023DF699}"/>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[PPT_Plots.xlsx]Finding_1!$A$39:$A$63</c:f>
              <c:numCache>
                <c:formatCode>General</c:formatCode>
                <c:ptCount val="25"/>
                <c:pt idx="0">
                  <c:v>-12</c:v>
                </c:pt>
                <c:pt idx="1">
                  <c:v>-11</c:v>
                </c:pt>
                <c:pt idx="2">
                  <c:v>-10</c:v>
                </c:pt>
                <c:pt idx="3">
                  <c:v>-9</c:v>
                </c:pt>
                <c:pt idx="4">
                  <c:v>-8</c:v>
                </c:pt>
                <c:pt idx="5">
                  <c:v>-7</c:v>
                </c:pt>
                <c:pt idx="6">
                  <c:v>-6</c:v>
                </c:pt>
                <c:pt idx="7">
                  <c:v>-5</c:v>
                </c:pt>
                <c:pt idx="8">
                  <c:v>-4</c:v>
                </c:pt>
                <c:pt idx="9">
                  <c:v>-3</c:v>
                </c:pt>
                <c:pt idx="10">
                  <c:v>-2</c:v>
                </c:pt>
                <c:pt idx="11">
                  <c:v>-1</c:v>
                </c:pt>
                <c:pt idx="12">
                  <c:v>0</c:v>
                </c:pt>
                <c:pt idx="13">
                  <c:v>1</c:v>
                </c:pt>
                <c:pt idx="14">
                  <c:v>2</c:v>
                </c:pt>
                <c:pt idx="15">
                  <c:v>3</c:v>
                </c:pt>
                <c:pt idx="16">
                  <c:v>4</c:v>
                </c:pt>
                <c:pt idx="17">
                  <c:v>5</c:v>
                </c:pt>
                <c:pt idx="18">
                  <c:v>6</c:v>
                </c:pt>
                <c:pt idx="19">
                  <c:v>7</c:v>
                </c:pt>
                <c:pt idx="20">
                  <c:v>8</c:v>
                </c:pt>
                <c:pt idx="21">
                  <c:v>9</c:v>
                </c:pt>
                <c:pt idx="22">
                  <c:v>10</c:v>
                </c:pt>
                <c:pt idx="23">
                  <c:v>11</c:v>
                </c:pt>
                <c:pt idx="24">
                  <c:v>12</c:v>
                </c:pt>
              </c:numCache>
            </c:numRef>
          </c:cat>
          <c:val>
            <c:numRef>
              <c:f>[PPT_Plots.xlsx]Finding_1!$B$39:$B$63</c:f>
              <c:numCache>
                <c:formatCode>0.00%</c:formatCode>
                <c:ptCount val="25"/>
                <c:pt idx="0">
                  <c:v>0.28160386114720626</c:v>
                </c:pt>
                <c:pt idx="1">
                  <c:v>0.2755569306930693</c:v>
                </c:pt>
                <c:pt idx="2">
                  <c:v>0.27202970297029705</c:v>
                </c:pt>
                <c:pt idx="3">
                  <c:v>0.26836210630530288</c:v>
                </c:pt>
                <c:pt idx="4">
                  <c:v>0.26373762376237625</c:v>
                </c:pt>
                <c:pt idx="5">
                  <c:v>0.2595136439576759</c:v>
                </c:pt>
                <c:pt idx="6">
                  <c:v>0.25518222882247388</c:v>
                </c:pt>
                <c:pt idx="7">
                  <c:v>0.25165521935523794</c:v>
                </c:pt>
                <c:pt idx="8">
                  <c:v>0.24814356435643564</c:v>
                </c:pt>
                <c:pt idx="9">
                  <c:v>0.24224986077594207</c:v>
                </c:pt>
                <c:pt idx="10">
                  <c:v>0.23872285130870616</c:v>
                </c:pt>
                <c:pt idx="11">
                  <c:v>0.23204009652868016</c:v>
                </c:pt>
                <c:pt idx="12">
                  <c:v>0.25072705896912317</c:v>
                </c:pt>
                <c:pt idx="13">
                  <c:v>0.24857673267326733</c:v>
                </c:pt>
                <c:pt idx="14">
                  <c:v>0.23550522863684178</c:v>
                </c:pt>
                <c:pt idx="15">
                  <c:v>0.23538147391869316</c:v>
                </c:pt>
                <c:pt idx="16">
                  <c:v>0.23576732673267325</c:v>
                </c:pt>
                <c:pt idx="17">
                  <c:v>0.23810407771796299</c:v>
                </c:pt>
                <c:pt idx="18">
                  <c:v>0.23909411546315204</c:v>
                </c:pt>
                <c:pt idx="19">
                  <c:v>0.24200235133964482</c:v>
                </c:pt>
                <c:pt idx="20">
                  <c:v>0.25030940594059403</c:v>
                </c:pt>
                <c:pt idx="21">
                  <c:v>0.25420792079207921</c:v>
                </c:pt>
                <c:pt idx="22">
                  <c:v>0.26260751191139164</c:v>
                </c:pt>
                <c:pt idx="23">
                  <c:v>0.26904275725512034</c:v>
                </c:pt>
                <c:pt idx="24">
                  <c:v>0.27629950495049505</c:v>
                </c:pt>
              </c:numCache>
            </c:numRef>
          </c:val>
          <c:smooth val="0"/>
          <c:extLst>
            <c:ext xmlns:c16="http://schemas.microsoft.com/office/drawing/2014/chart" uri="{C3380CC4-5D6E-409C-BE32-E72D297353CC}">
              <c16:uniqueId val="{00000001-1445-4666-BF2F-6CEE023DF699}"/>
            </c:ext>
          </c:extLst>
        </c:ser>
        <c:ser>
          <c:idx val="1"/>
          <c:order val="1"/>
          <c:tx>
            <c:strRef>
              <c:f>[PPT_Plots.xlsx]Finding_1!$C$38</c:f>
              <c:strCache>
                <c:ptCount val="1"/>
                <c:pt idx="0">
                  <c:v>South Auckland</c:v>
                </c:pt>
              </c:strCache>
            </c:strRef>
          </c:tx>
          <c:spPr>
            <a:ln w="28575" cap="rnd">
              <a:solidFill>
                <a:schemeClr val="accent2"/>
              </a:solidFill>
              <a:round/>
            </a:ln>
            <a:effectLst/>
          </c:spPr>
          <c:marker>
            <c:symbol val="none"/>
          </c:marker>
          <c:dLbls>
            <c:dLbl>
              <c:idx val="12"/>
              <c:layout>
                <c:manualLayout>
                  <c:x val="5.8479761052617277E-3"/>
                  <c:y val="-5.3478938281655744E-2"/>
                </c:manualLayout>
              </c:layout>
              <c:tx>
                <c:rich>
                  <a:bodyPr rot="0" spcFirstLastPara="1" vertOverflow="ellipsis" vert="horz" wrap="square" lIns="38100" tIns="19050" rIns="38100" bIns="19050" anchor="ctr" anchorCtr="1">
                    <a:spAutoFit/>
                  </a:bodyPr>
                  <a:lstStyle/>
                  <a:p>
                    <a:pPr>
                      <a:defRPr sz="900" b="0" i="0" u="none" strike="noStrike" kern="1200" baseline="0">
                        <a:solidFill>
                          <a:schemeClr val="accent2"/>
                        </a:solidFill>
                        <a:latin typeface="+mn-lt"/>
                        <a:ea typeface="+mn-ea"/>
                        <a:cs typeface="+mn-cs"/>
                      </a:defRPr>
                    </a:pPr>
                    <a:fld id="{108F2140-C8D2-4308-A2A3-8F46FA26287A}" type="VALUE">
                      <a:rPr lang="en-US" sz="1050"/>
                      <a:pPr>
                        <a:defRPr>
                          <a:solidFill>
                            <a:schemeClr val="accent2"/>
                          </a:solidFill>
                        </a:defRPr>
                      </a:pPr>
                      <a:t>[VALUE]</a:t>
                    </a:fld>
                    <a:endParaRPr lang="en-NZ"/>
                  </a:p>
                </c:rich>
              </c:tx>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accent2"/>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2-1445-4666-BF2F-6CEE023DF699}"/>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[PPT_Plots.xlsx]Finding_1!$A$39:$A$63</c:f>
              <c:numCache>
                <c:formatCode>General</c:formatCode>
                <c:ptCount val="25"/>
                <c:pt idx="0">
                  <c:v>-12</c:v>
                </c:pt>
                <c:pt idx="1">
                  <c:v>-11</c:v>
                </c:pt>
                <c:pt idx="2">
                  <c:v>-10</c:v>
                </c:pt>
                <c:pt idx="3">
                  <c:v>-9</c:v>
                </c:pt>
                <c:pt idx="4">
                  <c:v>-8</c:v>
                </c:pt>
                <c:pt idx="5">
                  <c:v>-7</c:v>
                </c:pt>
                <c:pt idx="6">
                  <c:v>-6</c:v>
                </c:pt>
                <c:pt idx="7">
                  <c:v>-5</c:v>
                </c:pt>
                <c:pt idx="8">
                  <c:v>-4</c:v>
                </c:pt>
                <c:pt idx="9">
                  <c:v>-3</c:v>
                </c:pt>
                <c:pt idx="10">
                  <c:v>-2</c:v>
                </c:pt>
                <c:pt idx="11">
                  <c:v>-1</c:v>
                </c:pt>
                <c:pt idx="12">
                  <c:v>0</c:v>
                </c:pt>
                <c:pt idx="13">
                  <c:v>1</c:v>
                </c:pt>
                <c:pt idx="14">
                  <c:v>2</c:v>
                </c:pt>
                <c:pt idx="15">
                  <c:v>3</c:v>
                </c:pt>
                <c:pt idx="16">
                  <c:v>4</c:v>
                </c:pt>
                <c:pt idx="17">
                  <c:v>5</c:v>
                </c:pt>
                <c:pt idx="18">
                  <c:v>6</c:v>
                </c:pt>
                <c:pt idx="19">
                  <c:v>7</c:v>
                </c:pt>
                <c:pt idx="20">
                  <c:v>8</c:v>
                </c:pt>
                <c:pt idx="21">
                  <c:v>9</c:v>
                </c:pt>
                <c:pt idx="22">
                  <c:v>10</c:v>
                </c:pt>
                <c:pt idx="23">
                  <c:v>11</c:v>
                </c:pt>
                <c:pt idx="24">
                  <c:v>12</c:v>
                </c:pt>
              </c:numCache>
            </c:numRef>
          </c:cat>
          <c:val>
            <c:numRef>
              <c:f>[PPT_Plots.xlsx]Finding_1!$C$39:$C$63</c:f>
              <c:numCache>
                <c:formatCode>0.00%</c:formatCode>
                <c:ptCount val="25"/>
                <c:pt idx="0">
                  <c:v>0.37361282367447596</c:v>
                </c:pt>
                <c:pt idx="1">
                  <c:v>0.37137569401603948</c:v>
                </c:pt>
                <c:pt idx="2">
                  <c:v>0.36436498150431568</c:v>
                </c:pt>
                <c:pt idx="3">
                  <c:v>0.36251541307028362</c:v>
                </c:pt>
                <c:pt idx="4">
                  <c:v>0.36128236744759556</c:v>
                </c:pt>
                <c:pt idx="5">
                  <c:v>0.35780382479950645</c:v>
                </c:pt>
                <c:pt idx="6">
                  <c:v>0.34895191122071517</c:v>
                </c:pt>
                <c:pt idx="7">
                  <c:v>0.34423195558297348</c:v>
                </c:pt>
                <c:pt idx="8">
                  <c:v>0.33353884093711467</c:v>
                </c:pt>
                <c:pt idx="9">
                  <c:v>0.33045622688039455</c:v>
                </c:pt>
                <c:pt idx="10">
                  <c:v>0.33292231812577067</c:v>
                </c:pt>
                <c:pt idx="11">
                  <c:v>0.32983970406905055</c:v>
                </c:pt>
                <c:pt idx="12">
                  <c:v>0.35080147965474723</c:v>
                </c:pt>
                <c:pt idx="13">
                  <c:v>0.34608266502159163</c:v>
                </c:pt>
                <c:pt idx="14">
                  <c:v>0.33045622688039455</c:v>
                </c:pt>
                <c:pt idx="15">
                  <c:v>0.3337446020974707</c:v>
                </c:pt>
                <c:pt idx="16">
                  <c:v>0.33538840937114672</c:v>
                </c:pt>
                <c:pt idx="17">
                  <c:v>0.33785450061652283</c:v>
                </c:pt>
                <c:pt idx="18">
                  <c:v>0.33559531153608885</c:v>
                </c:pt>
                <c:pt idx="19">
                  <c:v>0.34608266502159163</c:v>
                </c:pt>
                <c:pt idx="20">
                  <c:v>0.34423195558297348</c:v>
                </c:pt>
                <c:pt idx="21">
                  <c:v>0.35018495684340323</c:v>
                </c:pt>
                <c:pt idx="22">
                  <c:v>0.35780382479950645</c:v>
                </c:pt>
                <c:pt idx="23">
                  <c:v>0.35819975339087545</c:v>
                </c:pt>
                <c:pt idx="24">
                  <c:v>0.36559802712700368</c:v>
                </c:pt>
              </c:numCache>
            </c:numRef>
          </c:val>
          <c:smooth val="0"/>
          <c:extLst>
            <c:ext xmlns:c16="http://schemas.microsoft.com/office/drawing/2014/chart" uri="{C3380CC4-5D6E-409C-BE32-E72D297353CC}">
              <c16:uniqueId val="{00000003-1445-4666-BF2F-6CEE023DF699}"/>
            </c:ext>
          </c:extLst>
        </c:ser>
        <c:ser>
          <c:idx val="2"/>
          <c:order val="2"/>
          <c:tx>
            <c:strRef>
              <c:f>[PPT_Plots.xlsx]Finding_1!$D$38</c:f>
              <c:strCache>
                <c:ptCount val="1"/>
                <c:pt idx="0">
                  <c:v>National Average</c:v>
                </c:pt>
              </c:strCache>
            </c:strRef>
          </c:tx>
          <c:spPr>
            <a:ln w="15875" cap="rnd">
              <a:solidFill>
                <a:srgbClr val="FF0000"/>
              </a:solidFill>
              <a:prstDash val="dash"/>
              <a:round/>
            </a:ln>
            <a:effectLst/>
          </c:spPr>
          <c:marker>
            <c:symbol val="none"/>
          </c:marker>
          <c:dLbls>
            <c:dLbl>
              <c:idx val="12"/>
              <c:layout>
                <c:manualLayout>
                  <c:x val="2.0467916368416047E-2"/>
                  <c:y val="-4.4565781901379782E-2"/>
                </c:manualLayout>
              </c:layout>
              <c:tx>
                <c:rich>
                  <a:bodyPr/>
                  <a:lstStyle/>
                  <a:p>
                    <a:fld id="{C2FADF6E-887E-4FF1-861C-FD0EDACA235E}" type="VALUE">
                      <a:rPr lang="en-US" sz="1100" dirty="0"/>
                      <a:pPr/>
                      <a:t>[VALUE]</a:t>
                    </a:fld>
                    <a:endParaRPr lang="en-NZ"/>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4-1445-4666-BF2F-6CEE023DF699}"/>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rgbClr val="C00000"/>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[PPT_Plots.xlsx]Finding_1!$A$39:$A$63</c:f>
              <c:numCache>
                <c:formatCode>General</c:formatCode>
                <c:ptCount val="25"/>
                <c:pt idx="0">
                  <c:v>-12</c:v>
                </c:pt>
                <c:pt idx="1">
                  <c:v>-11</c:v>
                </c:pt>
                <c:pt idx="2">
                  <c:v>-10</c:v>
                </c:pt>
                <c:pt idx="3">
                  <c:v>-9</c:v>
                </c:pt>
                <c:pt idx="4">
                  <c:v>-8</c:v>
                </c:pt>
                <c:pt idx="5">
                  <c:v>-7</c:v>
                </c:pt>
                <c:pt idx="6">
                  <c:v>-6</c:v>
                </c:pt>
                <c:pt idx="7">
                  <c:v>-5</c:v>
                </c:pt>
                <c:pt idx="8">
                  <c:v>-4</c:v>
                </c:pt>
                <c:pt idx="9">
                  <c:v>-3</c:v>
                </c:pt>
                <c:pt idx="10">
                  <c:v>-2</c:v>
                </c:pt>
                <c:pt idx="11">
                  <c:v>-1</c:v>
                </c:pt>
                <c:pt idx="12">
                  <c:v>0</c:v>
                </c:pt>
                <c:pt idx="13">
                  <c:v>1</c:v>
                </c:pt>
                <c:pt idx="14">
                  <c:v>2</c:v>
                </c:pt>
                <c:pt idx="15">
                  <c:v>3</c:v>
                </c:pt>
                <c:pt idx="16">
                  <c:v>4</c:v>
                </c:pt>
                <c:pt idx="17">
                  <c:v>5</c:v>
                </c:pt>
                <c:pt idx="18">
                  <c:v>6</c:v>
                </c:pt>
                <c:pt idx="19">
                  <c:v>7</c:v>
                </c:pt>
                <c:pt idx="20">
                  <c:v>8</c:v>
                </c:pt>
                <c:pt idx="21">
                  <c:v>9</c:v>
                </c:pt>
                <c:pt idx="22">
                  <c:v>10</c:v>
                </c:pt>
                <c:pt idx="23">
                  <c:v>11</c:v>
                </c:pt>
                <c:pt idx="24">
                  <c:v>12</c:v>
                </c:pt>
              </c:numCache>
            </c:numRef>
          </c:cat>
          <c:val>
            <c:numRef>
              <c:f>[PPT_Plots.xlsx]Finding_1!$D$39:$D$63</c:f>
              <c:numCache>
                <c:formatCode>0.00%</c:formatCode>
                <c:ptCount val="25"/>
                <c:pt idx="0">
                  <c:v>0.28999606365630098</c:v>
                </c:pt>
                <c:pt idx="1">
                  <c:v>0.28429222203475618</c:v>
                </c:pt>
                <c:pt idx="2">
                  <c:v>0.28045214261612866</c:v>
                </c:pt>
                <c:pt idx="3">
                  <c:v>0.27694989596805936</c:v>
                </c:pt>
                <c:pt idx="4">
                  <c:v>0.27263524912833204</c:v>
                </c:pt>
                <c:pt idx="5">
                  <c:v>0.26847373748734676</c:v>
                </c:pt>
                <c:pt idx="6">
                  <c:v>0.26373502783557329</c:v>
                </c:pt>
                <c:pt idx="7">
                  <c:v>0.26009447756157911</c:v>
                </c:pt>
                <c:pt idx="8">
                  <c:v>0.25593296592059384</c:v>
                </c:pt>
                <c:pt idx="9">
                  <c:v>0.25029522577742785</c:v>
                </c:pt>
                <c:pt idx="10">
                  <c:v>0.24731485126244165</c:v>
                </c:pt>
                <c:pt idx="11">
                  <c:v>0.24096046786256536</c:v>
                </c:pt>
                <c:pt idx="12">
                  <c:v>0.25985491761794971</c:v>
                </c:pt>
                <c:pt idx="13">
                  <c:v>0.25746583431752995</c:v>
                </c:pt>
                <c:pt idx="14">
                  <c:v>0.24416577630321093</c:v>
                </c:pt>
                <c:pt idx="15">
                  <c:v>0.24434821729839162</c:v>
                </c:pt>
                <c:pt idx="16">
                  <c:v>0.24485434709256551</c:v>
                </c:pt>
                <c:pt idx="17">
                  <c:v>0.247202384299612</c:v>
                </c:pt>
                <c:pt idx="18">
                  <c:v>0.24789112585760881</c:v>
                </c:pt>
                <c:pt idx="19">
                  <c:v>0.25149027106062311</c:v>
                </c:pt>
                <c:pt idx="20">
                  <c:v>0.25887182948090659</c:v>
                </c:pt>
                <c:pt idx="21">
                  <c:v>0.26296254639523114</c:v>
                </c:pt>
                <c:pt idx="22">
                  <c:v>0.27128556967720169</c:v>
                </c:pt>
                <c:pt idx="23">
                  <c:v>0.27717482989371872</c:v>
                </c:pt>
                <c:pt idx="24">
                  <c:v>0.28444494432572265</c:v>
                </c:pt>
              </c:numCache>
            </c:numRef>
          </c:val>
          <c:smooth val="0"/>
          <c:extLst>
            <c:ext xmlns:c16="http://schemas.microsoft.com/office/drawing/2014/chart" uri="{C3380CC4-5D6E-409C-BE32-E72D297353CC}">
              <c16:uniqueId val="{00000005-1445-4666-BF2F-6CEE023DF699}"/>
            </c:ext>
          </c:extLst>
        </c:ser>
        <c:dLbls>
          <c:showLegendKey val="0"/>
          <c:showVal val="0"/>
          <c:showCatName val="0"/>
          <c:showSerName val="0"/>
          <c:showPercent val="0"/>
          <c:showBubbleSize val="0"/>
        </c:dLbls>
        <c:smooth val="0"/>
        <c:axId val="633737432"/>
        <c:axId val="633738744"/>
      </c:lineChart>
      <c:catAx>
        <c:axId val="633737432"/>
        <c:scaling>
          <c:orientation val="minMax"/>
        </c:scaling>
        <c:delete val="0"/>
        <c:axPos val="b"/>
        <c:minorGridlines>
          <c:spPr>
            <a:ln w="9525" cap="flat" cmpd="sng" algn="ctr">
              <a:solidFill>
                <a:schemeClr val="tx1">
                  <a:lumMod val="5000"/>
                  <a:lumOff val="95000"/>
                </a:schemeClr>
              </a:solidFill>
              <a:round/>
            </a:ln>
            <a:effectLst/>
          </c:spPr>
        </c:minorGridlines>
        <c:title>
          <c:tx>
            <c:rich>
              <a:bodyPr rot="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r>
                  <a:rPr lang="en-US" sz="1050" dirty="0"/>
                  <a:t>Month Relative to Birth</a:t>
                </a:r>
              </a:p>
            </c:rich>
          </c:tx>
          <c:overlay val="0"/>
          <c:spPr>
            <a:noFill/>
            <a:ln>
              <a:noFill/>
            </a:ln>
            <a:effectLst/>
          </c:spPr>
          <c:txPr>
            <a:bodyPr rot="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633738744"/>
        <c:crosses val="autoZero"/>
        <c:auto val="1"/>
        <c:lblAlgn val="ctr"/>
        <c:lblOffset val="100"/>
        <c:noMultiLvlLbl val="0"/>
      </c:catAx>
      <c:valAx>
        <c:axId val="633738744"/>
        <c:scaling>
          <c:orientation val="minMax"/>
          <c:max val="0.8"/>
        </c:scaling>
        <c:delete val="0"/>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633737432"/>
        <c:crosses val="autoZero"/>
        <c:crossBetween val="between"/>
        <c:majorUnit val="0.1"/>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userShapes r:id="rId4"/>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5651662315643872E-2"/>
          <c:y val="4.6420566042383385E-2"/>
          <c:w val="0.84184685805543724"/>
          <c:h val="0.87684459150635363"/>
        </c:manualLayout>
      </c:layout>
      <c:lineChart>
        <c:grouping val="standard"/>
        <c:varyColors val="0"/>
        <c:ser>
          <c:idx val="0"/>
          <c:order val="0"/>
          <c:tx>
            <c:strRef>
              <c:f>'Income Trajectories '!$B$1</c:f>
              <c:strCache>
                <c:ptCount val="1"/>
                <c:pt idx="0">
                  <c:v>Dipped Below Min Wage</c:v>
                </c:pt>
              </c:strCache>
            </c:strRef>
          </c:tx>
          <c:spPr>
            <a:ln w="31750" cap="rnd">
              <a:solidFill>
                <a:schemeClr val="accent1"/>
              </a:solidFill>
              <a:round/>
            </a:ln>
            <a:effectLst/>
          </c:spPr>
          <c:marker>
            <c:symbol val="none"/>
          </c:marker>
          <c:dLbls>
            <c:dLbl>
              <c:idx val="24"/>
              <c:layout>
                <c:manualLayout>
                  <c:x val="-2.5091681142636699E-2"/>
                  <c:y val="-4.3057050592034449E-2"/>
                </c:manualLayout>
              </c:layout>
              <c:tx>
                <c:rich>
                  <a:bodyPr rot="0" spcFirstLastPara="1" vertOverflow="ellipsis" vert="horz" wrap="square" lIns="38100" tIns="19050" rIns="38100" bIns="19050" anchor="ctr" anchorCtr="1">
                    <a:noAutofit/>
                  </a:bodyPr>
                  <a:lstStyle/>
                  <a:p>
                    <a:pPr>
                      <a:defRPr sz="900" b="0" i="0" u="none" strike="noStrike" kern="1200" baseline="0">
                        <a:solidFill>
                          <a:schemeClr val="tx2"/>
                        </a:solidFill>
                        <a:latin typeface="+mn-lt"/>
                        <a:ea typeface="+mn-ea"/>
                        <a:cs typeface="+mn-cs"/>
                      </a:defRPr>
                    </a:pPr>
                    <a:fld id="{31AC9264-E23D-4891-8A84-709C38401A86}" type="SERIESNAME">
                      <a:rPr lang="en-US" b="1">
                        <a:solidFill>
                          <a:schemeClr val="accent1"/>
                        </a:solidFill>
                      </a:rPr>
                      <a:pPr>
                        <a:defRPr/>
                      </a:pPr>
                      <a:t>[SERIES NAME]</a:t>
                    </a:fld>
                    <a:endParaRPr lang="en-NZ"/>
                  </a:p>
                </c:rich>
              </c:tx>
              <c:spPr>
                <a:noFill/>
                <a:ln>
                  <a:noFill/>
                </a:ln>
                <a:effectLst/>
              </c:spPr>
              <c:txPr>
                <a:bodyPr rot="0" spcFirstLastPara="1" vertOverflow="ellipsis" vert="horz" wrap="square" lIns="38100" tIns="19050" rIns="38100" bIns="19050" anchor="ctr" anchorCtr="1">
                  <a:noAutofit/>
                </a:bodyPr>
                <a:lstStyle/>
                <a:p>
                  <a:pPr>
                    <a:defRPr sz="900" b="0" i="0" u="none" strike="noStrike" kern="1200" baseline="0">
                      <a:solidFill>
                        <a:schemeClr val="tx2"/>
                      </a:solidFill>
                      <a:latin typeface="+mn-lt"/>
                      <a:ea typeface="+mn-ea"/>
                      <a:cs typeface="+mn-cs"/>
                    </a:defRPr>
                  </a:pPr>
                  <a:endParaRPr lang="en-US"/>
                </a:p>
              </c:txPr>
              <c:showLegendKey val="0"/>
              <c:showVal val="0"/>
              <c:showCatName val="0"/>
              <c:showSerName val="1"/>
              <c:showPercent val="0"/>
              <c:showBubbleSize val="0"/>
              <c:extLst>
                <c:ext xmlns:c15="http://schemas.microsoft.com/office/drawing/2012/chart" uri="{CE6537A1-D6FC-4f65-9D91-7224C49458BB}">
                  <c15:layout>
                    <c:manualLayout>
                      <c:w val="9.7008755492129783E-2"/>
                      <c:h val="0.17935069741685949"/>
                    </c:manualLayout>
                  </c15:layout>
                  <c15:dlblFieldTable/>
                  <c15:showDataLabelsRange val="0"/>
                </c:ext>
                <c:ext xmlns:c16="http://schemas.microsoft.com/office/drawing/2014/chart" uri="{C3380CC4-5D6E-409C-BE32-E72D297353CC}">
                  <c16:uniqueId val="{00000000-7881-4813-AA89-811E002FDE44}"/>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0"/>
              </c:ext>
            </c:extLst>
          </c:dLbls>
          <c:cat>
            <c:numRef>
              <c:f>'Income Trajectories '!$A$2:$A$26</c:f>
              <c:numCache>
                <c:formatCode>General</c:formatCode>
                <c:ptCount val="25"/>
                <c:pt idx="0">
                  <c:v>-12</c:v>
                </c:pt>
                <c:pt idx="1">
                  <c:v>-11</c:v>
                </c:pt>
                <c:pt idx="2">
                  <c:v>-10</c:v>
                </c:pt>
                <c:pt idx="3">
                  <c:v>-9</c:v>
                </c:pt>
                <c:pt idx="4">
                  <c:v>-8</c:v>
                </c:pt>
                <c:pt idx="5">
                  <c:v>-7</c:v>
                </c:pt>
                <c:pt idx="6">
                  <c:v>-6</c:v>
                </c:pt>
                <c:pt idx="7">
                  <c:v>-5</c:v>
                </c:pt>
                <c:pt idx="8">
                  <c:v>-4</c:v>
                </c:pt>
                <c:pt idx="9">
                  <c:v>-3</c:v>
                </c:pt>
                <c:pt idx="10">
                  <c:v>-2</c:v>
                </c:pt>
                <c:pt idx="11">
                  <c:v>-1</c:v>
                </c:pt>
                <c:pt idx="12">
                  <c:v>0</c:v>
                </c:pt>
                <c:pt idx="13">
                  <c:v>1</c:v>
                </c:pt>
                <c:pt idx="14">
                  <c:v>2</c:v>
                </c:pt>
                <c:pt idx="15">
                  <c:v>3</c:v>
                </c:pt>
                <c:pt idx="16">
                  <c:v>4</c:v>
                </c:pt>
                <c:pt idx="17">
                  <c:v>5</c:v>
                </c:pt>
                <c:pt idx="18">
                  <c:v>6</c:v>
                </c:pt>
                <c:pt idx="19">
                  <c:v>7</c:v>
                </c:pt>
                <c:pt idx="20">
                  <c:v>8</c:v>
                </c:pt>
                <c:pt idx="21">
                  <c:v>9</c:v>
                </c:pt>
                <c:pt idx="22">
                  <c:v>10</c:v>
                </c:pt>
                <c:pt idx="23">
                  <c:v>11</c:v>
                </c:pt>
                <c:pt idx="24">
                  <c:v>12</c:v>
                </c:pt>
              </c:numCache>
            </c:numRef>
          </c:cat>
          <c:val>
            <c:numRef>
              <c:f>'Income Trajectories '!$B$2:$B$26</c:f>
              <c:numCache>
                <c:formatCode>General</c:formatCode>
                <c:ptCount val="25"/>
                <c:pt idx="0">
                  <c:v>2843.4690629526949</c:v>
                </c:pt>
                <c:pt idx="1">
                  <c:v>2978.0689434409401</c:v>
                </c:pt>
                <c:pt idx="2">
                  <c:v>3134.529242689795</c:v>
                </c:pt>
                <c:pt idx="3">
                  <c:v>3016.8620569167501</c:v>
                </c:pt>
                <c:pt idx="4">
                  <c:v>3216.6188928284</c:v>
                </c:pt>
                <c:pt idx="5">
                  <c:v>3284.6865542341047</c:v>
                </c:pt>
                <c:pt idx="6">
                  <c:v>3331.543487302155</c:v>
                </c:pt>
                <c:pt idx="7">
                  <c:v>3437.7479687919149</c:v>
                </c:pt>
                <c:pt idx="8">
                  <c:v>3511.2074079853351</c:v>
                </c:pt>
                <c:pt idx="9">
                  <c:v>3619.2847884288649</c:v>
                </c:pt>
                <c:pt idx="10">
                  <c:v>3713.5184146919451</c:v>
                </c:pt>
                <c:pt idx="11">
                  <c:v>4448.4826243405196</c:v>
                </c:pt>
                <c:pt idx="12">
                  <c:v>1864.01159478673</c:v>
                </c:pt>
                <c:pt idx="13">
                  <c:v>2801.4510279442002</c:v>
                </c:pt>
                <c:pt idx="14">
                  <c:v>3006.7245680944252</c:v>
                </c:pt>
                <c:pt idx="15">
                  <c:v>3010.31961946705</c:v>
                </c:pt>
                <c:pt idx="16">
                  <c:v>3274.4789845300902</c:v>
                </c:pt>
                <c:pt idx="17">
                  <c:v>3144.5664691943148</c:v>
                </c:pt>
                <c:pt idx="18">
                  <c:v>3208.4531504515753</c:v>
                </c:pt>
                <c:pt idx="19">
                  <c:v>3220.5920677367449</c:v>
                </c:pt>
                <c:pt idx="20">
                  <c:v>3230.0434864973649</c:v>
                </c:pt>
                <c:pt idx="21">
                  <c:v>3251.7526178574599</c:v>
                </c:pt>
                <c:pt idx="22">
                  <c:v>3338.6143478941249</c:v>
                </c:pt>
                <c:pt idx="23">
                  <c:v>3449.1236794688348</c:v>
                </c:pt>
                <c:pt idx="24">
                  <c:v>3182.3226985603151</c:v>
                </c:pt>
              </c:numCache>
            </c:numRef>
          </c:val>
          <c:smooth val="0"/>
          <c:extLst>
            <c:ext xmlns:c16="http://schemas.microsoft.com/office/drawing/2014/chart" uri="{C3380CC4-5D6E-409C-BE32-E72D297353CC}">
              <c16:uniqueId val="{00000001-7881-4813-AA89-811E002FDE44}"/>
            </c:ext>
          </c:extLst>
        </c:ser>
        <c:ser>
          <c:idx val="1"/>
          <c:order val="1"/>
          <c:tx>
            <c:strRef>
              <c:f>'Income Trajectories '!$C$1</c:f>
              <c:strCache>
                <c:ptCount val="1"/>
                <c:pt idx="0">
                  <c:v>Stable Above Min Wage</c:v>
                </c:pt>
              </c:strCache>
            </c:strRef>
          </c:tx>
          <c:spPr>
            <a:ln w="31750" cap="rnd">
              <a:solidFill>
                <a:schemeClr val="accent2"/>
              </a:solidFill>
              <a:round/>
            </a:ln>
            <a:effectLst/>
          </c:spPr>
          <c:marker>
            <c:symbol val="none"/>
          </c:marker>
          <c:dLbls>
            <c:dLbl>
              <c:idx val="24"/>
              <c:tx>
                <c:rich>
                  <a:bodyPr rot="0" spcFirstLastPara="1" vertOverflow="ellipsis" vert="horz" wrap="square" lIns="38100" tIns="19050" rIns="38100" bIns="19050" anchor="ctr" anchorCtr="1">
                    <a:noAutofit/>
                  </a:bodyPr>
                  <a:lstStyle/>
                  <a:p>
                    <a:pPr>
                      <a:defRPr sz="900" b="0" i="0" u="none" strike="noStrike" kern="1200" baseline="0">
                        <a:solidFill>
                          <a:schemeClr val="tx2"/>
                        </a:solidFill>
                        <a:latin typeface="+mn-lt"/>
                        <a:ea typeface="+mn-ea"/>
                        <a:cs typeface="+mn-cs"/>
                      </a:defRPr>
                    </a:pPr>
                    <a:fld id="{2E252813-7A0F-4173-B808-EBC9CC628AA5}" type="SERIESNAME">
                      <a:rPr lang="en-US" sz="900" b="1">
                        <a:solidFill>
                          <a:schemeClr val="accent2"/>
                        </a:solidFill>
                      </a:rPr>
                      <a:pPr>
                        <a:defRPr/>
                      </a:pPr>
                      <a:t>[SERIES NAME]</a:t>
                    </a:fld>
                    <a:endParaRPr lang="en-NZ"/>
                  </a:p>
                </c:rich>
              </c:tx>
              <c:spPr>
                <a:noFill/>
                <a:ln>
                  <a:noFill/>
                </a:ln>
                <a:effectLst/>
              </c:spPr>
              <c:txPr>
                <a:bodyPr rot="0" spcFirstLastPara="1" vertOverflow="ellipsis" vert="horz" wrap="square" lIns="38100" tIns="19050" rIns="38100" bIns="19050" anchor="ctr" anchorCtr="1">
                  <a:noAutofit/>
                </a:bodyPr>
                <a:lstStyle/>
                <a:p>
                  <a:pPr>
                    <a:defRPr sz="900" b="0" i="0" u="none" strike="noStrike" kern="1200" baseline="0">
                      <a:solidFill>
                        <a:schemeClr val="tx2"/>
                      </a:solidFill>
                      <a:latin typeface="+mn-lt"/>
                      <a:ea typeface="+mn-ea"/>
                      <a:cs typeface="+mn-cs"/>
                    </a:defRPr>
                  </a:pPr>
                  <a:endParaRPr lang="en-US"/>
                </a:p>
              </c:txPr>
              <c:showLegendKey val="0"/>
              <c:showVal val="0"/>
              <c:showCatName val="0"/>
              <c:showSerName val="1"/>
              <c:showPercent val="0"/>
              <c:showBubbleSize val="0"/>
              <c:extLst>
                <c:ext xmlns:c15="http://schemas.microsoft.com/office/drawing/2012/chart" uri="{CE6537A1-D6FC-4f65-9D91-7224C49458BB}">
                  <c15:layout>
                    <c:manualLayout>
                      <c:w val="0.10922601814321557"/>
                      <c:h val="0.13270555927548883"/>
                    </c:manualLayout>
                  </c15:layout>
                  <c15:dlblFieldTable/>
                  <c15:showDataLabelsRange val="0"/>
                </c:ext>
                <c:ext xmlns:c16="http://schemas.microsoft.com/office/drawing/2014/chart" uri="{C3380CC4-5D6E-409C-BE32-E72D297353CC}">
                  <c16:uniqueId val="{00000002-7881-4813-AA89-811E002FDE44}"/>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numRef>
              <c:f>'Income Trajectories '!$A$2:$A$26</c:f>
              <c:numCache>
                <c:formatCode>General</c:formatCode>
                <c:ptCount val="25"/>
                <c:pt idx="0">
                  <c:v>-12</c:v>
                </c:pt>
                <c:pt idx="1">
                  <c:v>-11</c:v>
                </c:pt>
                <c:pt idx="2">
                  <c:v>-10</c:v>
                </c:pt>
                <c:pt idx="3">
                  <c:v>-9</c:v>
                </c:pt>
                <c:pt idx="4">
                  <c:v>-8</c:v>
                </c:pt>
                <c:pt idx="5">
                  <c:v>-7</c:v>
                </c:pt>
                <c:pt idx="6">
                  <c:v>-6</c:v>
                </c:pt>
                <c:pt idx="7">
                  <c:v>-5</c:v>
                </c:pt>
                <c:pt idx="8">
                  <c:v>-4</c:v>
                </c:pt>
                <c:pt idx="9">
                  <c:v>-3</c:v>
                </c:pt>
                <c:pt idx="10">
                  <c:v>-2</c:v>
                </c:pt>
                <c:pt idx="11">
                  <c:v>-1</c:v>
                </c:pt>
                <c:pt idx="12">
                  <c:v>0</c:v>
                </c:pt>
                <c:pt idx="13">
                  <c:v>1</c:v>
                </c:pt>
                <c:pt idx="14">
                  <c:v>2</c:v>
                </c:pt>
                <c:pt idx="15">
                  <c:v>3</c:v>
                </c:pt>
                <c:pt idx="16">
                  <c:v>4</c:v>
                </c:pt>
                <c:pt idx="17">
                  <c:v>5</c:v>
                </c:pt>
                <c:pt idx="18">
                  <c:v>6</c:v>
                </c:pt>
                <c:pt idx="19">
                  <c:v>7</c:v>
                </c:pt>
                <c:pt idx="20">
                  <c:v>8</c:v>
                </c:pt>
                <c:pt idx="21">
                  <c:v>9</c:v>
                </c:pt>
                <c:pt idx="22">
                  <c:v>10</c:v>
                </c:pt>
                <c:pt idx="23">
                  <c:v>11</c:v>
                </c:pt>
                <c:pt idx="24">
                  <c:v>12</c:v>
                </c:pt>
              </c:numCache>
            </c:numRef>
          </c:cat>
          <c:val>
            <c:numRef>
              <c:f>'Income Trajectories '!$C$2:$C$26</c:f>
              <c:numCache>
                <c:formatCode>General</c:formatCode>
                <c:ptCount val="25"/>
                <c:pt idx="0">
                  <c:v>5391.4739272685092</c:v>
                </c:pt>
                <c:pt idx="1">
                  <c:v>5417.7892599356946</c:v>
                </c:pt>
                <c:pt idx="2">
                  <c:v>5500.0879885668801</c:v>
                </c:pt>
                <c:pt idx="3">
                  <c:v>5573.3300798385753</c:v>
                </c:pt>
                <c:pt idx="4">
                  <c:v>5619.9266786017397</c:v>
                </c:pt>
                <c:pt idx="5">
                  <c:v>5689.315140968155</c:v>
                </c:pt>
                <c:pt idx="6">
                  <c:v>5792.6397209423449</c:v>
                </c:pt>
                <c:pt idx="7">
                  <c:v>5850.5393915499899</c:v>
                </c:pt>
                <c:pt idx="8">
                  <c:v>5968.8562132495099</c:v>
                </c:pt>
                <c:pt idx="9">
                  <c:v>6079.6756938237304</c:v>
                </c:pt>
                <c:pt idx="10">
                  <c:v>6131.7800933662256</c:v>
                </c:pt>
                <c:pt idx="11">
                  <c:v>6288.9146855334448</c:v>
                </c:pt>
                <c:pt idx="12">
                  <c:v>6200.0023119818397</c:v>
                </c:pt>
                <c:pt idx="13">
                  <c:v>6083.7253530901053</c:v>
                </c:pt>
                <c:pt idx="14">
                  <c:v>6244.0636272957545</c:v>
                </c:pt>
                <c:pt idx="15">
                  <c:v>6211.8644371327246</c:v>
                </c:pt>
                <c:pt idx="16">
                  <c:v>6217.3740523236156</c:v>
                </c:pt>
                <c:pt idx="17">
                  <c:v>6215.7233408980846</c:v>
                </c:pt>
                <c:pt idx="18">
                  <c:v>6227.7198953709949</c:v>
                </c:pt>
                <c:pt idx="19">
                  <c:v>6231.7721756509054</c:v>
                </c:pt>
                <c:pt idx="20">
                  <c:v>6200.4345230926147</c:v>
                </c:pt>
                <c:pt idx="21">
                  <c:v>6163.8999803445604</c:v>
                </c:pt>
                <c:pt idx="22">
                  <c:v>6094.1118734603297</c:v>
                </c:pt>
                <c:pt idx="23">
                  <c:v>6083.627683261685</c:v>
                </c:pt>
                <c:pt idx="24">
                  <c:v>6026.2435367426997</c:v>
                </c:pt>
              </c:numCache>
            </c:numRef>
          </c:val>
          <c:smooth val="0"/>
          <c:extLst>
            <c:ext xmlns:c16="http://schemas.microsoft.com/office/drawing/2014/chart" uri="{C3380CC4-5D6E-409C-BE32-E72D297353CC}">
              <c16:uniqueId val="{00000003-7881-4813-AA89-811E002FDE44}"/>
            </c:ext>
          </c:extLst>
        </c:ser>
        <c:ser>
          <c:idx val="2"/>
          <c:order val="2"/>
          <c:tx>
            <c:strRef>
              <c:f>'Income Trajectories '!$D$1</c:f>
              <c:strCache>
                <c:ptCount val="1"/>
                <c:pt idx="0">
                  <c:v>Stable Below Min Wage</c:v>
                </c:pt>
              </c:strCache>
            </c:strRef>
          </c:tx>
          <c:spPr>
            <a:ln w="31750" cap="rnd">
              <a:solidFill>
                <a:schemeClr val="accent3"/>
              </a:solidFill>
              <a:round/>
            </a:ln>
            <a:effectLst/>
          </c:spPr>
          <c:marker>
            <c:symbol val="none"/>
          </c:marker>
          <c:dLbls>
            <c:dLbl>
              <c:idx val="0"/>
              <c:delete val="1"/>
              <c:extLst>
                <c:ext xmlns:c15="http://schemas.microsoft.com/office/drawing/2012/chart" uri="{CE6537A1-D6FC-4f65-9D91-7224C49458BB}"/>
                <c:ext xmlns:c16="http://schemas.microsoft.com/office/drawing/2014/chart" uri="{C3380CC4-5D6E-409C-BE32-E72D297353CC}">
                  <c16:uniqueId val="{00000004-7881-4813-AA89-811E002FDE44}"/>
                </c:ext>
              </c:extLst>
            </c:dLbl>
            <c:dLbl>
              <c:idx val="1"/>
              <c:delete val="1"/>
              <c:extLst>
                <c:ext xmlns:c15="http://schemas.microsoft.com/office/drawing/2012/chart" uri="{CE6537A1-D6FC-4f65-9D91-7224C49458BB}"/>
                <c:ext xmlns:c16="http://schemas.microsoft.com/office/drawing/2014/chart" uri="{C3380CC4-5D6E-409C-BE32-E72D297353CC}">
                  <c16:uniqueId val="{00000005-7881-4813-AA89-811E002FDE44}"/>
                </c:ext>
              </c:extLst>
            </c:dLbl>
            <c:dLbl>
              <c:idx val="2"/>
              <c:delete val="1"/>
              <c:extLst>
                <c:ext xmlns:c15="http://schemas.microsoft.com/office/drawing/2012/chart" uri="{CE6537A1-D6FC-4f65-9D91-7224C49458BB}"/>
                <c:ext xmlns:c16="http://schemas.microsoft.com/office/drawing/2014/chart" uri="{C3380CC4-5D6E-409C-BE32-E72D297353CC}">
                  <c16:uniqueId val="{00000006-7881-4813-AA89-811E002FDE44}"/>
                </c:ext>
              </c:extLst>
            </c:dLbl>
            <c:dLbl>
              <c:idx val="3"/>
              <c:delete val="1"/>
              <c:extLst>
                <c:ext xmlns:c15="http://schemas.microsoft.com/office/drawing/2012/chart" uri="{CE6537A1-D6FC-4f65-9D91-7224C49458BB}"/>
                <c:ext xmlns:c16="http://schemas.microsoft.com/office/drawing/2014/chart" uri="{C3380CC4-5D6E-409C-BE32-E72D297353CC}">
                  <c16:uniqueId val="{00000007-7881-4813-AA89-811E002FDE44}"/>
                </c:ext>
              </c:extLst>
            </c:dLbl>
            <c:dLbl>
              <c:idx val="4"/>
              <c:delete val="1"/>
              <c:extLst>
                <c:ext xmlns:c15="http://schemas.microsoft.com/office/drawing/2012/chart" uri="{CE6537A1-D6FC-4f65-9D91-7224C49458BB}"/>
                <c:ext xmlns:c16="http://schemas.microsoft.com/office/drawing/2014/chart" uri="{C3380CC4-5D6E-409C-BE32-E72D297353CC}">
                  <c16:uniqueId val="{00000008-7881-4813-AA89-811E002FDE44}"/>
                </c:ext>
              </c:extLst>
            </c:dLbl>
            <c:dLbl>
              <c:idx val="5"/>
              <c:delete val="1"/>
              <c:extLst>
                <c:ext xmlns:c15="http://schemas.microsoft.com/office/drawing/2012/chart" uri="{CE6537A1-D6FC-4f65-9D91-7224C49458BB}"/>
                <c:ext xmlns:c16="http://schemas.microsoft.com/office/drawing/2014/chart" uri="{C3380CC4-5D6E-409C-BE32-E72D297353CC}">
                  <c16:uniqueId val="{00000009-7881-4813-AA89-811E002FDE44}"/>
                </c:ext>
              </c:extLst>
            </c:dLbl>
            <c:dLbl>
              <c:idx val="6"/>
              <c:delete val="1"/>
              <c:extLst>
                <c:ext xmlns:c15="http://schemas.microsoft.com/office/drawing/2012/chart" uri="{CE6537A1-D6FC-4f65-9D91-7224C49458BB}"/>
                <c:ext xmlns:c16="http://schemas.microsoft.com/office/drawing/2014/chart" uri="{C3380CC4-5D6E-409C-BE32-E72D297353CC}">
                  <c16:uniqueId val="{0000000A-7881-4813-AA89-811E002FDE44}"/>
                </c:ext>
              </c:extLst>
            </c:dLbl>
            <c:dLbl>
              <c:idx val="7"/>
              <c:delete val="1"/>
              <c:extLst>
                <c:ext xmlns:c15="http://schemas.microsoft.com/office/drawing/2012/chart" uri="{CE6537A1-D6FC-4f65-9D91-7224C49458BB}"/>
                <c:ext xmlns:c16="http://schemas.microsoft.com/office/drawing/2014/chart" uri="{C3380CC4-5D6E-409C-BE32-E72D297353CC}">
                  <c16:uniqueId val="{0000000B-7881-4813-AA89-811E002FDE44}"/>
                </c:ext>
              </c:extLst>
            </c:dLbl>
            <c:dLbl>
              <c:idx val="8"/>
              <c:delete val="1"/>
              <c:extLst>
                <c:ext xmlns:c15="http://schemas.microsoft.com/office/drawing/2012/chart" uri="{CE6537A1-D6FC-4f65-9D91-7224C49458BB}"/>
                <c:ext xmlns:c16="http://schemas.microsoft.com/office/drawing/2014/chart" uri="{C3380CC4-5D6E-409C-BE32-E72D297353CC}">
                  <c16:uniqueId val="{0000000C-7881-4813-AA89-811E002FDE44}"/>
                </c:ext>
              </c:extLst>
            </c:dLbl>
            <c:dLbl>
              <c:idx val="9"/>
              <c:delete val="1"/>
              <c:extLst>
                <c:ext xmlns:c15="http://schemas.microsoft.com/office/drawing/2012/chart" uri="{CE6537A1-D6FC-4f65-9D91-7224C49458BB}"/>
                <c:ext xmlns:c16="http://schemas.microsoft.com/office/drawing/2014/chart" uri="{C3380CC4-5D6E-409C-BE32-E72D297353CC}">
                  <c16:uniqueId val="{0000000D-7881-4813-AA89-811E002FDE44}"/>
                </c:ext>
              </c:extLst>
            </c:dLbl>
            <c:dLbl>
              <c:idx val="10"/>
              <c:delete val="1"/>
              <c:extLst>
                <c:ext xmlns:c15="http://schemas.microsoft.com/office/drawing/2012/chart" uri="{CE6537A1-D6FC-4f65-9D91-7224C49458BB}"/>
                <c:ext xmlns:c16="http://schemas.microsoft.com/office/drawing/2014/chart" uri="{C3380CC4-5D6E-409C-BE32-E72D297353CC}">
                  <c16:uniqueId val="{0000000E-7881-4813-AA89-811E002FDE44}"/>
                </c:ext>
              </c:extLst>
            </c:dLbl>
            <c:dLbl>
              <c:idx val="11"/>
              <c:delete val="1"/>
              <c:extLst>
                <c:ext xmlns:c15="http://schemas.microsoft.com/office/drawing/2012/chart" uri="{CE6537A1-D6FC-4f65-9D91-7224C49458BB}"/>
                <c:ext xmlns:c16="http://schemas.microsoft.com/office/drawing/2014/chart" uri="{C3380CC4-5D6E-409C-BE32-E72D297353CC}">
                  <c16:uniqueId val="{0000000F-7881-4813-AA89-811E002FDE44}"/>
                </c:ext>
              </c:extLst>
            </c:dLbl>
            <c:dLbl>
              <c:idx val="12"/>
              <c:delete val="1"/>
              <c:extLst>
                <c:ext xmlns:c15="http://schemas.microsoft.com/office/drawing/2012/chart" uri="{CE6537A1-D6FC-4f65-9D91-7224C49458BB}"/>
                <c:ext xmlns:c16="http://schemas.microsoft.com/office/drawing/2014/chart" uri="{C3380CC4-5D6E-409C-BE32-E72D297353CC}">
                  <c16:uniqueId val="{00000010-7881-4813-AA89-811E002FDE44}"/>
                </c:ext>
              </c:extLst>
            </c:dLbl>
            <c:dLbl>
              <c:idx val="13"/>
              <c:delete val="1"/>
              <c:extLst>
                <c:ext xmlns:c15="http://schemas.microsoft.com/office/drawing/2012/chart" uri="{CE6537A1-D6FC-4f65-9D91-7224C49458BB}"/>
                <c:ext xmlns:c16="http://schemas.microsoft.com/office/drawing/2014/chart" uri="{C3380CC4-5D6E-409C-BE32-E72D297353CC}">
                  <c16:uniqueId val="{00000011-7881-4813-AA89-811E002FDE44}"/>
                </c:ext>
              </c:extLst>
            </c:dLbl>
            <c:dLbl>
              <c:idx val="14"/>
              <c:delete val="1"/>
              <c:extLst>
                <c:ext xmlns:c15="http://schemas.microsoft.com/office/drawing/2012/chart" uri="{CE6537A1-D6FC-4f65-9D91-7224C49458BB}"/>
                <c:ext xmlns:c16="http://schemas.microsoft.com/office/drawing/2014/chart" uri="{C3380CC4-5D6E-409C-BE32-E72D297353CC}">
                  <c16:uniqueId val="{00000012-7881-4813-AA89-811E002FDE44}"/>
                </c:ext>
              </c:extLst>
            </c:dLbl>
            <c:dLbl>
              <c:idx val="15"/>
              <c:delete val="1"/>
              <c:extLst>
                <c:ext xmlns:c15="http://schemas.microsoft.com/office/drawing/2012/chart" uri="{CE6537A1-D6FC-4f65-9D91-7224C49458BB}"/>
                <c:ext xmlns:c16="http://schemas.microsoft.com/office/drawing/2014/chart" uri="{C3380CC4-5D6E-409C-BE32-E72D297353CC}">
                  <c16:uniqueId val="{00000013-7881-4813-AA89-811E002FDE44}"/>
                </c:ext>
              </c:extLst>
            </c:dLbl>
            <c:dLbl>
              <c:idx val="16"/>
              <c:delete val="1"/>
              <c:extLst>
                <c:ext xmlns:c15="http://schemas.microsoft.com/office/drawing/2012/chart" uri="{CE6537A1-D6FC-4f65-9D91-7224C49458BB}"/>
                <c:ext xmlns:c16="http://schemas.microsoft.com/office/drawing/2014/chart" uri="{C3380CC4-5D6E-409C-BE32-E72D297353CC}">
                  <c16:uniqueId val="{00000014-7881-4813-AA89-811E002FDE44}"/>
                </c:ext>
              </c:extLst>
            </c:dLbl>
            <c:dLbl>
              <c:idx val="17"/>
              <c:delete val="1"/>
              <c:extLst>
                <c:ext xmlns:c15="http://schemas.microsoft.com/office/drawing/2012/chart" uri="{CE6537A1-D6FC-4f65-9D91-7224C49458BB}"/>
                <c:ext xmlns:c16="http://schemas.microsoft.com/office/drawing/2014/chart" uri="{C3380CC4-5D6E-409C-BE32-E72D297353CC}">
                  <c16:uniqueId val="{00000015-7881-4813-AA89-811E002FDE44}"/>
                </c:ext>
              </c:extLst>
            </c:dLbl>
            <c:dLbl>
              <c:idx val="18"/>
              <c:delete val="1"/>
              <c:extLst>
                <c:ext xmlns:c15="http://schemas.microsoft.com/office/drawing/2012/chart" uri="{CE6537A1-D6FC-4f65-9D91-7224C49458BB}"/>
                <c:ext xmlns:c16="http://schemas.microsoft.com/office/drawing/2014/chart" uri="{C3380CC4-5D6E-409C-BE32-E72D297353CC}">
                  <c16:uniqueId val="{00000016-7881-4813-AA89-811E002FDE44}"/>
                </c:ext>
              </c:extLst>
            </c:dLbl>
            <c:dLbl>
              <c:idx val="19"/>
              <c:delete val="1"/>
              <c:extLst>
                <c:ext xmlns:c15="http://schemas.microsoft.com/office/drawing/2012/chart" uri="{CE6537A1-D6FC-4f65-9D91-7224C49458BB}"/>
                <c:ext xmlns:c16="http://schemas.microsoft.com/office/drawing/2014/chart" uri="{C3380CC4-5D6E-409C-BE32-E72D297353CC}">
                  <c16:uniqueId val="{00000017-7881-4813-AA89-811E002FDE44}"/>
                </c:ext>
              </c:extLst>
            </c:dLbl>
            <c:dLbl>
              <c:idx val="20"/>
              <c:delete val="1"/>
              <c:extLst>
                <c:ext xmlns:c15="http://schemas.microsoft.com/office/drawing/2012/chart" uri="{CE6537A1-D6FC-4f65-9D91-7224C49458BB}"/>
                <c:ext xmlns:c16="http://schemas.microsoft.com/office/drawing/2014/chart" uri="{C3380CC4-5D6E-409C-BE32-E72D297353CC}">
                  <c16:uniqueId val="{00000018-7881-4813-AA89-811E002FDE44}"/>
                </c:ext>
              </c:extLst>
            </c:dLbl>
            <c:dLbl>
              <c:idx val="21"/>
              <c:delete val="1"/>
              <c:extLst>
                <c:ext xmlns:c15="http://schemas.microsoft.com/office/drawing/2012/chart" uri="{CE6537A1-D6FC-4f65-9D91-7224C49458BB}"/>
                <c:ext xmlns:c16="http://schemas.microsoft.com/office/drawing/2014/chart" uri="{C3380CC4-5D6E-409C-BE32-E72D297353CC}">
                  <c16:uniqueId val="{00000019-7881-4813-AA89-811E002FDE44}"/>
                </c:ext>
              </c:extLst>
            </c:dLbl>
            <c:dLbl>
              <c:idx val="22"/>
              <c:delete val="1"/>
              <c:extLst>
                <c:ext xmlns:c15="http://schemas.microsoft.com/office/drawing/2012/chart" uri="{CE6537A1-D6FC-4f65-9D91-7224C49458BB}"/>
                <c:ext xmlns:c16="http://schemas.microsoft.com/office/drawing/2014/chart" uri="{C3380CC4-5D6E-409C-BE32-E72D297353CC}">
                  <c16:uniqueId val="{0000001A-7881-4813-AA89-811E002FDE44}"/>
                </c:ext>
              </c:extLst>
            </c:dLbl>
            <c:dLbl>
              <c:idx val="23"/>
              <c:layout>
                <c:manualLayout>
                  <c:x val="2.3161627813315461E-2"/>
                  <c:y val="3.5882288126254163E-3"/>
                </c:manualLayout>
              </c:layout>
              <c:tx>
                <c:rich>
                  <a:bodyPr rot="0" spcFirstLastPara="1" vertOverflow="ellipsis" vert="horz" wrap="square" lIns="38100" tIns="19050" rIns="38100" bIns="19050" anchor="ctr" anchorCtr="1">
                    <a:noAutofit/>
                  </a:bodyPr>
                  <a:lstStyle/>
                  <a:p>
                    <a:pPr>
                      <a:defRPr sz="900" b="0" i="0" u="none" strike="noStrike" kern="1200" baseline="0">
                        <a:solidFill>
                          <a:schemeClr val="tx2"/>
                        </a:solidFill>
                        <a:latin typeface="+mn-lt"/>
                        <a:ea typeface="+mn-ea"/>
                        <a:cs typeface="+mn-cs"/>
                      </a:defRPr>
                    </a:pPr>
                    <a:fld id="{9523688A-DD12-4AA2-A741-E57872EDDC39}" type="SERIESNAME">
                      <a:rPr lang="en-US" b="1">
                        <a:solidFill>
                          <a:schemeClr val="bg2">
                            <a:lumMod val="50000"/>
                          </a:schemeClr>
                        </a:solidFill>
                      </a:rPr>
                      <a:pPr>
                        <a:defRPr/>
                      </a:pPr>
                      <a:t>[SERIES NAME]</a:t>
                    </a:fld>
                    <a:endParaRPr lang="en-NZ"/>
                  </a:p>
                </c:rich>
              </c:tx>
              <c:spPr>
                <a:noFill/>
                <a:ln>
                  <a:noFill/>
                </a:ln>
                <a:effectLst/>
              </c:spPr>
              <c:txPr>
                <a:bodyPr rot="0" spcFirstLastPara="1" vertOverflow="ellipsis" vert="horz" wrap="square" lIns="38100" tIns="19050" rIns="38100" bIns="19050" anchor="ctr" anchorCtr="1">
                  <a:noAutofit/>
                </a:bodyPr>
                <a:lstStyle/>
                <a:p>
                  <a:pPr>
                    <a:defRPr sz="900" b="0" i="0" u="none" strike="noStrike" kern="1200" baseline="0">
                      <a:solidFill>
                        <a:schemeClr val="tx2"/>
                      </a:solidFill>
                      <a:latin typeface="+mn-lt"/>
                      <a:ea typeface="+mn-ea"/>
                      <a:cs typeface="+mn-cs"/>
                    </a:defRPr>
                  </a:pPr>
                  <a:endParaRPr lang="en-US"/>
                </a:p>
              </c:txPr>
              <c:showLegendKey val="0"/>
              <c:showVal val="0"/>
              <c:showCatName val="0"/>
              <c:showSerName val="1"/>
              <c:showPercent val="0"/>
              <c:showBubbleSize val="0"/>
              <c:extLst>
                <c:ext xmlns:c15="http://schemas.microsoft.com/office/drawing/2012/chart" uri="{CE6537A1-D6FC-4f65-9D91-7224C49458BB}">
                  <c15:layout>
                    <c:manualLayout>
                      <c:w val="0.10611850994016597"/>
                      <c:h val="0.14346982192349744"/>
                    </c:manualLayout>
                  </c15:layout>
                  <c15:dlblFieldTable/>
                  <c15:showDataLabelsRange val="0"/>
                </c:ext>
                <c:ext xmlns:c16="http://schemas.microsoft.com/office/drawing/2014/chart" uri="{C3380CC4-5D6E-409C-BE32-E72D297353CC}">
                  <c16:uniqueId val="{0000001B-7881-4813-AA89-811E002FDE44}"/>
                </c:ext>
              </c:extLst>
            </c:dLbl>
            <c:dLbl>
              <c:idx val="24"/>
              <c:delete val="1"/>
              <c:extLst>
                <c:ext xmlns:c15="http://schemas.microsoft.com/office/drawing/2012/chart" uri="{CE6537A1-D6FC-4f65-9D91-7224C49458BB}"/>
                <c:ext xmlns:c16="http://schemas.microsoft.com/office/drawing/2014/chart" uri="{C3380CC4-5D6E-409C-BE32-E72D297353CC}">
                  <c16:uniqueId val="{0000001C-7881-4813-AA89-811E002FDE44}"/>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numRef>
              <c:f>'Income Trajectories '!$A$2:$A$26</c:f>
              <c:numCache>
                <c:formatCode>General</c:formatCode>
                <c:ptCount val="25"/>
                <c:pt idx="0">
                  <c:v>-12</c:v>
                </c:pt>
                <c:pt idx="1">
                  <c:v>-11</c:v>
                </c:pt>
                <c:pt idx="2">
                  <c:v>-10</c:v>
                </c:pt>
                <c:pt idx="3">
                  <c:v>-9</c:v>
                </c:pt>
                <c:pt idx="4">
                  <c:v>-8</c:v>
                </c:pt>
                <c:pt idx="5">
                  <c:v>-7</c:v>
                </c:pt>
                <c:pt idx="6">
                  <c:v>-6</c:v>
                </c:pt>
                <c:pt idx="7">
                  <c:v>-5</c:v>
                </c:pt>
                <c:pt idx="8">
                  <c:v>-4</c:v>
                </c:pt>
                <c:pt idx="9">
                  <c:v>-3</c:v>
                </c:pt>
                <c:pt idx="10">
                  <c:v>-2</c:v>
                </c:pt>
                <c:pt idx="11">
                  <c:v>-1</c:v>
                </c:pt>
                <c:pt idx="12">
                  <c:v>0</c:v>
                </c:pt>
                <c:pt idx="13">
                  <c:v>1</c:v>
                </c:pt>
                <c:pt idx="14">
                  <c:v>2</c:v>
                </c:pt>
                <c:pt idx="15">
                  <c:v>3</c:v>
                </c:pt>
                <c:pt idx="16">
                  <c:v>4</c:v>
                </c:pt>
                <c:pt idx="17">
                  <c:v>5</c:v>
                </c:pt>
                <c:pt idx="18">
                  <c:v>6</c:v>
                </c:pt>
                <c:pt idx="19">
                  <c:v>7</c:v>
                </c:pt>
                <c:pt idx="20">
                  <c:v>8</c:v>
                </c:pt>
                <c:pt idx="21">
                  <c:v>9</c:v>
                </c:pt>
                <c:pt idx="22">
                  <c:v>10</c:v>
                </c:pt>
                <c:pt idx="23">
                  <c:v>11</c:v>
                </c:pt>
                <c:pt idx="24">
                  <c:v>12</c:v>
                </c:pt>
              </c:numCache>
            </c:numRef>
          </c:cat>
          <c:val>
            <c:numRef>
              <c:f>'Income Trajectories '!$D$2:$D$26</c:f>
              <c:numCache>
                <c:formatCode>General</c:formatCode>
                <c:ptCount val="25"/>
                <c:pt idx="0">
                  <c:v>1602.7601534072651</c:v>
                </c:pt>
                <c:pt idx="1">
                  <c:v>1615.2242309470601</c:v>
                </c:pt>
                <c:pt idx="2">
                  <c:v>1594.889945501945</c:v>
                </c:pt>
                <c:pt idx="3">
                  <c:v>1543.3086794625851</c:v>
                </c:pt>
                <c:pt idx="4">
                  <c:v>1523.44285518893</c:v>
                </c:pt>
                <c:pt idx="5">
                  <c:v>1470.5476500966702</c:v>
                </c:pt>
                <c:pt idx="6">
                  <c:v>1394.463904439225</c:v>
                </c:pt>
                <c:pt idx="7">
                  <c:v>1389.0316660575149</c:v>
                </c:pt>
                <c:pt idx="8">
                  <c:v>1305.7355541424049</c:v>
                </c:pt>
                <c:pt idx="9">
                  <c:v>1231.4739116014598</c:v>
                </c:pt>
                <c:pt idx="10">
                  <c:v>1156.64626270606</c:v>
                </c:pt>
                <c:pt idx="11">
                  <c:v>930.97628867625394</c:v>
                </c:pt>
                <c:pt idx="12">
                  <c:v>932.03330834118401</c:v>
                </c:pt>
                <c:pt idx="13">
                  <c:v>1187.4939987760249</c:v>
                </c:pt>
                <c:pt idx="14">
                  <c:v>1376.7936687419401</c:v>
                </c:pt>
                <c:pt idx="15">
                  <c:v>1419.54478110729</c:v>
                </c:pt>
                <c:pt idx="16">
                  <c:v>1501.7198474213301</c:v>
                </c:pt>
                <c:pt idx="17">
                  <c:v>1578.3394649852651</c:v>
                </c:pt>
                <c:pt idx="18">
                  <c:v>1690.1272631884599</c:v>
                </c:pt>
                <c:pt idx="19">
                  <c:v>1662.2912108072951</c:v>
                </c:pt>
                <c:pt idx="20">
                  <c:v>1727.71877683</c:v>
                </c:pt>
                <c:pt idx="21">
                  <c:v>1758.4585861246351</c:v>
                </c:pt>
                <c:pt idx="22">
                  <c:v>1770.8052152151149</c:v>
                </c:pt>
                <c:pt idx="23">
                  <c:v>1818.9660417494349</c:v>
                </c:pt>
                <c:pt idx="24">
                  <c:v>1828.5134175983649</c:v>
                </c:pt>
              </c:numCache>
            </c:numRef>
          </c:val>
          <c:smooth val="0"/>
          <c:extLst>
            <c:ext xmlns:c16="http://schemas.microsoft.com/office/drawing/2014/chart" uri="{C3380CC4-5D6E-409C-BE32-E72D297353CC}">
              <c16:uniqueId val="{0000001D-7881-4813-AA89-811E002FDE44}"/>
            </c:ext>
          </c:extLst>
        </c:ser>
        <c:ser>
          <c:idx val="3"/>
          <c:order val="3"/>
          <c:tx>
            <c:strRef>
              <c:f>'Income Trajectories '!$E$1</c:f>
              <c:strCache>
                <c:ptCount val="1"/>
                <c:pt idx="0">
                  <c:v>Minimum Wage Income</c:v>
                </c:pt>
              </c:strCache>
            </c:strRef>
          </c:tx>
          <c:spPr>
            <a:ln w="12700" cap="rnd">
              <a:solidFill>
                <a:srgbClr val="C00000"/>
              </a:solidFill>
              <a:prstDash val="dash"/>
              <a:round/>
            </a:ln>
            <a:effectLst/>
          </c:spPr>
          <c:marker>
            <c:symbol val="none"/>
          </c:marker>
          <c:dLbls>
            <c:dLbl>
              <c:idx val="24"/>
              <c:tx>
                <c:rich>
                  <a:bodyPr rot="0" spcFirstLastPara="1" vertOverflow="ellipsis" vert="horz" wrap="square" lIns="38100" tIns="19050" rIns="38100" bIns="19050" anchor="ctr" anchorCtr="1">
                    <a:noAutofit/>
                  </a:bodyPr>
                  <a:lstStyle/>
                  <a:p>
                    <a:pPr>
                      <a:defRPr sz="900" b="0" i="0" u="none" strike="noStrike" kern="1200" baseline="0">
                        <a:solidFill>
                          <a:schemeClr val="tx2"/>
                        </a:solidFill>
                        <a:latin typeface="+mn-lt"/>
                        <a:ea typeface="+mn-ea"/>
                        <a:cs typeface="+mn-cs"/>
                      </a:defRPr>
                    </a:pPr>
                    <a:fld id="{109B519E-2442-4868-AE31-B2B340CF87FA}" type="SERIESNAME">
                      <a:rPr lang="en-US" b="1">
                        <a:solidFill>
                          <a:srgbClr val="C00000"/>
                        </a:solidFill>
                      </a:rPr>
                      <a:pPr>
                        <a:defRPr/>
                      </a:pPr>
                      <a:t>[SERIES NAME]</a:t>
                    </a:fld>
                    <a:endParaRPr lang="en-NZ"/>
                  </a:p>
                </c:rich>
              </c:tx>
              <c:spPr>
                <a:noFill/>
                <a:ln>
                  <a:noFill/>
                </a:ln>
                <a:effectLst/>
              </c:spPr>
              <c:txPr>
                <a:bodyPr rot="0" spcFirstLastPara="1" vertOverflow="ellipsis" vert="horz" wrap="square" lIns="38100" tIns="19050" rIns="38100" bIns="19050" anchor="ctr" anchorCtr="1">
                  <a:noAutofit/>
                </a:bodyPr>
                <a:lstStyle/>
                <a:p>
                  <a:pPr>
                    <a:defRPr sz="900" b="0" i="0" u="none" strike="noStrike" kern="1200" baseline="0">
                      <a:solidFill>
                        <a:schemeClr val="tx2"/>
                      </a:solidFill>
                      <a:latin typeface="+mn-lt"/>
                      <a:ea typeface="+mn-ea"/>
                      <a:cs typeface="+mn-cs"/>
                    </a:defRPr>
                  </a:pPr>
                  <a:endParaRPr lang="en-US"/>
                </a:p>
              </c:txPr>
              <c:showLegendKey val="0"/>
              <c:showVal val="0"/>
              <c:showCatName val="0"/>
              <c:showSerName val="1"/>
              <c:showPercent val="0"/>
              <c:showBubbleSize val="0"/>
              <c:extLst>
                <c:ext xmlns:c15="http://schemas.microsoft.com/office/drawing/2012/chart" uri="{CE6537A1-D6FC-4f65-9D91-7224C49458BB}">
                  <c15:layout>
                    <c:manualLayout>
                      <c:w val="0.13985818055549698"/>
                      <c:h val="0.14492513253361575"/>
                    </c:manualLayout>
                  </c15:layout>
                  <c15:dlblFieldTable/>
                  <c15:showDataLabelsRange val="0"/>
                </c:ext>
                <c:ext xmlns:c16="http://schemas.microsoft.com/office/drawing/2014/chart" uri="{C3380CC4-5D6E-409C-BE32-E72D297353CC}">
                  <c16:uniqueId val="{0000001E-7881-4813-AA89-811E002FDE44}"/>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numRef>
              <c:f>'Income Trajectories '!$A$2:$A$26</c:f>
              <c:numCache>
                <c:formatCode>General</c:formatCode>
                <c:ptCount val="25"/>
                <c:pt idx="0">
                  <c:v>-12</c:v>
                </c:pt>
                <c:pt idx="1">
                  <c:v>-11</c:v>
                </c:pt>
                <c:pt idx="2">
                  <c:v>-10</c:v>
                </c:pt>
                <c:pt idx="3">
                  <c:v>-9</c:v>
                </c:pt>
                <c:pt idx="4">
                  <c:v>-8</c:v>
                </c:pt>
                <c:pt idx="5">
                  <c:v>-7</c:v>
                </c:pt>
                <c:pt idx="6">
                  <c:v>-6</c:v>
                </c:pt>
                <c:pt idx="7">
                  <c:v>-5</c:v>
                </c:pt>
                <c:pt idx="8">
                  <c:v>-4</c:v>
                </c:pt>
                <c:pt idx="9">
                  <c:v>-3</c:v>
                </c:pt>
                <c:pt idx="10">
                  <c:v>-2</c:v>
                </c:pt>
                <c:pt idx="11">
                  <c:v>-1</c:v>
                </c:pt>
                <c:pt idx="12">
                  <c:v>0</c:v>
                </c:pt>
                <c:pt idx="13">
                  <c:v>1</c:v>
                </c:pt>
                <c:pt idx="14">
                  <c:v>2</c:v>
                </c:pt>
                <c:pt idx="15">
                  <c:v>3</c:v>
                </c:pt>
                <c:pt idx="16">
                  <c:v>4</c:v>
                </c:pt>
                <c:pt idx="17">
                  <c:v>5</c:v>
                </c:pt>
                <c:pt idx="18">
                  <c:v>6</c:v>
                </c:pt>
                <c:pt idx="19">
                  <c:v>7</c:v>
                </c:pt>
                <c:pt idx="20">
                  <c:v>8</c:v>
                </c:pt>
                <c:pt idx="21">
                  <c:v>9</c:v>
                </c:pt>
                <c:pt idx="22">
                  <c:v>10</c:v>
                </c:pt>
                <c:pt idx="23">
                  <c:v>11</c:v>
                </c:pt>
                <c:pt idx="24">
                  <c:v>12</c:v>
                </c:pt>
              </c:numCache>
            </c:numRef>
          </c:cat>
          <c:val>
            <c:numRef>
              <c:f>'Income Trajectories '!$E$2:$E$26</c:f>
              <c:numCache>
                <c:formatCode>General</c:formatCode>
                <c:ptCount val="25"/>
                <c:pt idx="0">
                  <c:v>2640</c:v>
                </c:pt>
                <c:pt idx="1">
                  <c:v>2640</c:v>
                </c:pt>
                <c:pt idx="2">
                  <c:v>2640</c:v>
                </c:pt>
                <c:pt idx="3">
                  <c:v>2640</c:v>
                </c:pt>
                <c:pt idx="4">
                  <c:v>2640</c:v>
                </c:pt>
                <c:pt idx="5">
                  <c:v>2640</c:v>
                </c:pt>
                <c:pt idx="6">
                  <c:v>2640</c:v>
                </c:pt>
                <c:pt idx="7">
                  <c:v>2640</c:v>
                </c:pt>
                <c:pt idx="8">
                  <c:v>2640</c:v>
                </c:pt>
                <c:pt idx="9">
                  <c:v>2640</c:v>
                </c:pt>
                <c:pt idx="10">
                  <c:v>2640</c:v>
                </c:pt>
                <c:pt idx="11">
                  <c:v>2640</c:v>
                </c:pt>
                <c:pt idx="12">
                  <c:v>2640</c:v>
                </c:pt>
                <c:pt idx="13">
                  <c:v>2640</c:v>
                </c:pt>
                <c:pt idx="14">
                  <c:v>2640</c:v>
                </c:pt>
                <c:pt idx="15">
                  <c:v>2640</c:v>
                </c:pt>
                <c:pt idx="16">
                  <c:v>2640</c:v>
                </c:pt>
                <c:pt idx="17">
                  <c:v>2640</c:v>
                </c:pt>
                <c:pt idx="18">
                  <c:v>2640</c:v>
                </c:pt>
                <c:pt idx="19">
                  <c:v>2640</c:v>
                </c:pt>
                <c:pt idx="20">
                  <c:v>2640</c:v>
                </c:pt>
                <c:pt idx="21">
                  <c:v>2640</c:v>
                </c:pt>
                <c:pt idx="22">
                  <c:v>2640</c:v>
                </c:pt>
                <c:pt idx="23">
                  <c:v>2640</c:v>
                </c:pt>
                <c:pt idx="24">
                  <c:v>2640</c:v>
                </c:pt>
              </c:numCache>
            </c:numRef>
          </c:val>
          <c:smooth val="0"/>
          <c:extLst>
            <c:ext xmlns:c16="http://schemas.microsoft.com/office/drawing/2014/chart" uri="{C3380CC4-5D6E-409C-BE32-E72D297353CC}">
              <c16:uniqueId val="{0000001F-7881-4813-AA89-811E002FDE44}"/>
            </c:ext>
          </c:extLst>
        </c:ser>
        <c:dLbls>
          <c:showLegendKey val="0"/>
          <c:showVal val="0"/>
          <c:showCatName val="0"/>
          <c:showSerName val="0"/>
          <c:showPercent val="0"/>
          <c:showBubbleSize val="0"/>
        </c:dLbls>
        <c:smooth val="0"/>
        <c:axId val="749956792"/>
        <c:axId val="749951872"/>
      </c:lineChart>
      <c:catAx>
        <c:axId val="749956792"/>
        <c:scaling>
          <c:orientation val="minMax"/>
        </c:scaling>
        <c:delete val="0"/>
        <c:axPos val="b"/>
        <c:minorGridlines>
          <c:spPr>
            <a:ln>
              <a:solidFill>
                <a:schemeClr val="tx2">
                  <a:lumMod val="5000"/>
                  <a:lumOff val="95000"/>
                </a:schemeClr>
              </a:solidFill>
            </a:ln>
            <a:effectLst/>
          </c:spPr>
        </c:minorGridlines>
        <c:title>
          <c:tx>
            <c:rich>
              <a:bodyPr rot="0" spcFirstLastPara="1" vertOverflow="ellipsis" vert="horz" wrap="square" anchor="ctr" anchorCtr="1"/>
              <a:lstStyle/>
              <a:p>
                <a:pPr>
                  <a:defRPr sz="900" b="1" i="0" u="none" strike="noStrike" kern="1200" baseline="0">
                    <a:solidFill>
                      <a:schemeClr val="tx2"/>
                    </a:solidFill>
                    <a:latin typeface="+mn-lt"/>
                    <a:ea typeface="+mn-ea"/>
                    <a:cs typeface="+mn-cs"/>
                  </a:defRPr>
                </a:pPr>
                <a:r>
                  <a:rPr lang="en-NZ" sz="1050" b="0" dirty="0"/>
                  <a:t>Month Relative to Birth</a:t>
                </a:r>
              </a:p>
            </c:rich>
          </c:tx>
          <c:layout>
            <c:manualLayout>
              <c:xMode val="edge"/>
              <c:yMode val="edge"/>
              <c:x val="0.42959830866807613"/>
              <c:y val="0.95369192261563318"/>
            </c:manualLayout>
          </c:layout>
          <c:overlay val="0"/>
          <c:spPr>
            <a:noFill/>
            <a:ln>
              <a:noFill/>
            </a:ln>
            <a:effectLst/>
          </c:spPr>
          <c:txPr>
            <a:bodyPr rot="0" spcFirstLastPara="1" vertOverflow="ellipsis" vert="horz" wrap="square" anchor="ctr" anchorCtr="1"/>
            <a:lstStyle/>
            <a:p>
              <a:pPr>
                <a:defRPr sz="900" b="1" i="0" u="none" strike="noStrike" kern="1200" baseline="0">
                  <a:solidFill>
                    <a:schemeClr val="tx2"/>
                  </a:solidFill>
                  <a:latin typeface="+mn-lt"/>
                  <a:ea typeface="+mn-ea"/>
                  <a:cs typeface="+mn-cs"/>
                </a:defRPr>
              </a:pPr>
              <a:endParaRPr lang="en-US"/>
            </a:p>
          </c:txPr>
        </c:title>
        <c:numFmt formatCode="General" sourceLinked="1"/>
        <c:majorTickMark val="out"/>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en-US"/>
          </a:p>
        </c:txPr>
        <c:crossAx val="749951872"/>
        <c:crosses val="autoZero"/>
        <c:auto val="1"/>
        <c:lblAlgn val="ctr"/>
        <c:lblOffset val="100"/>
        <c:noMultiLvlLbl val="0"/>
      </c:catAx>
      <c:valAx>
        <c:axId val="749951872"/>
        <c:scaling>
          <c:orientation val="minMax"/>
        </c:scaling>
        <c:delete val="0"/>
        <c:axPos val="l"/>
        <c:majorGridlines>
          <c:spPr>
            <a:ln w="9525" cap="flat" cmpd="sng" algn="ctr">
              <a:solidFill>
                <a:schemeClr val="tx2">
                  <a:lumMod val="15000"/>
                  <a:lumOff val="85000"/>
                </a:schemeClr>
              </a:solidFill>
              <a:round/>
            </a:ln>
            <a:effectLst/>
          </c:spPr>
        </c:majorGridlines>
        <c:minorGridlines>
          <c:spPr>
            <a:ln>
              <a:solidFill>
                <a:schemeClr val="tx2">
                  <a:lumMod val="5000"/>
                  <a:lumOff val="95000"/>
                </a:schemeClr>
              </a:solidFill>
            </a:ln>
            <a:effectLst/>
          </c:spPr>
        </c:minorGridlines>
        <c:title>
          <c:tx>
            <c:rich>
              <a:bodyPr rot="-5400000" spcFirstLastPara="1" vertOverflow="ellipsis" vert="horz" wrap="square" anchor="ctr" anchorCtr="1"/>
              <a:lstStyle/>
              <a:p>
                <a:pPr>
                  <a:defRPr sz="900" b="1" i="0" u="none" strike="noStrike" kern="1200" baseline="0">
                    <a:solidFill>
                      <a:schemeClr val="tx2"/>
                    </a:solidFill>
                    <a:latin typeface="+mn-lt"/>
                    <a:ea typeface="+mn-ea"/>
                    <a:cs typeface="+mn-cs"/>
                  </a:defRPr>
                </a:pPr>
                <a:r>
                  <a:rPr lang="en-NZ" sz="1050" b="0" dirty="0"/>
                  <a:t>Monthly Income (NZD)</a:t>
                </a:r>
              </a:p>
            </c:rich>
          </c:tx>
          <c:overlay val="0"/>
          <c:spPr>
            <a:noFill/>
            <a:ln>
              <a:noFill/>
            </a:ln>
            <a:effectLst/>
          </c:spPr>
          <c:txPr>
            <a:bodyPr rot="-5400000" spcFirstLastPara="1" vertOverflow="ellipsis" vert="horz" wrap="square" anchor="ctr" anchorCtr="1"/>
            <a:lstStyle/>
            <a:p>
              <a:pPr>
                <a:defRPr sz="900" b="1" i="0" u="none" strike="noStrike" kern="1200" baseline="0">
                  <a:solidFill>
                    <a:schemeClr val="tx2"/>
                  </a:solidFill>
                  <a:latin typeface="+mn-lt"/>
                  <a:ea typeface="+mn-ea"/>
                  <a:cs typeface="+mn-cs"/>
                </a:defRPr>
              </a:pPr>
              <a:endParaRPr lang="en-US"/>
            </a:p>
          </c:txPr>
        </c:title>
        <c:numFmt formatCode="&quot;$&quot;#,##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en-US"/>
          </a:p>
        </c:txPr>
        <c:crossAx val="74995679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barChart>
        <c:barDir val="bar"/>
        <c:grouping val="percentStacked"/>
        <c:varyColors val="0"/>
        <c:ser>
          <c:idx val="0"/>
          <c:order val="0"/>
          <c:tx>
            <c:strRef>
              <c:f>'Eligibility for PPL'!$B$12</c:f>
              <c:strCache>
                <c:ptCount val="1"/>
                <c:pt idx="0">
                  <c:v>Two Weeks Leave</c:v>
                </c:pt>
              </c:strCache>
            </c:strRef>
          </c:tx>
          <c:spPr>
            <a:solidFill>
              <a:schemeClr val="accent2">
                <a:shade val="58000"/>
              </a:schemeClr>
            </a:solidFill>
            <a:ln>
              <a:noFill/>
            </a:ln>
            <a:effectLst/>
          </c:spPr>
          <c:invertIfNegative val="0"/>
          <c:dPt>
            <c:idx val="0"/>
            <c:invertIfNegative val="0"/>
            <c:bubble3D val="0"/>
            <c:spPr>
              <a:solidFill>
                <a:schemeClr val="accent5">
                  <a:lumMod val="75000"/>
                </a:schemeClr>
              </a:solidFill>
              <a:ln>
                <a:noFill/>
              </a:ln>
              <a:effectLst/>
            </c:spPr>
            <c:extLst>
              <c:ext xmlns:c16="http://schemas.microsoft.com/office/drawing/2014/chart" uri="{C3380CC4-5D6E-409C-BE32-E72D297353CC}">
                <c16:uniqueId val="{00000001-9DA0-43E3-8D7E-DF8A0BE7847D}"/>
              </c:ext>
            </c:extLst>
          </c:dPt>
          <c:dLbls>
            <c:dLbl>
              <c:idx val="1"/>
              <c:tx>
                <c:rich>
                  <a:bodyPr/>
                  <a:lstStyle/>
                  <a:p>
                    <a:r>
                      <a:rPr lang="en-US" baseline="0" dirty="0"/>
                      <a:t> </a:t>
                    </a:r>
                    <a:fld id="{9D60E081-B9ED-48FD-93CB-53B899521BC9}" type="VALUE">
                      <a:rPr lang="en-US" baseline="0"/>
                      <a:pPr/>
                      <a:t>[VALUE]</a:t>
                    </a:fld>
                    <a:endParaRPr lang="en-US" baseline="0" dirty="0"/>
                  </a:p>
                </c:rich>
              </c:tx>
              <c:dLblPos val="ctr"/>
              <c:showLegendKey val="0"/>
              <c:showVal val="1"/>
              <c:showCatName val="1"/>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2-9DA0-43E3-8D7E-DF8A0BE7847D}"/>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lumMod val="9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'Eligibility for PPL'!$A$13:$A$14</c:f>
              <c:strCache>
                <c:ptCount val="2"/>
                <c:pt idx="0">
                  <c:v>Rest of NZ</c:v>
                </c:pt>
                <c:pt idx="1">
                  <c:v>South Auckland</c:v>
                </c:pt>
              </c:strCache>
            </c:strRef>
          </c:cat>
          <c:val>
            <c:numRef>
              <c:f>'Eligibility for PPL'!$B$13:$B$14</c:f>
              <c:numCache>
                <c:formatCode>0.00%</c:formatCode>
                <c:ptCount val="2"/>
                <c:pt idx="0">
                  <c:v>0.48657178217821784</c:v>
                </c:pt>
                <c:pt idx="1">
                  <c:v>0.42909987669543775</c:v>
                </c:pt>
              </c:numCache>
            </c:numRef>
          </c:val>
          <c:extLst>
            <c:ext xmlns:c16="http://schemas.microsoft.com/office/drawing/2014/chart" uri="{C3380CC4-5D6E-409C-BE32-E72D297353CC}">
              <c16:uniqueId val="{00000003-9DA0-43E3-8D7E-DF8A0BE7847D}"/>
            </c:ext>
          </c:extLst>
        </c:ser>
        <c:ser>
          <c:idx val="1"/>
          <c:order val="1"/>
          <c:tx>
            <c:strRef>
              <c:f>'Eligibility for PPL'!$C$12</c:f>
              <c:strCache>
                <c:ptCount val="1"/>
                <c:pt idx="0">
                  <c:v>One Week Leave</c:v>
                </c:pt>
              </c:strCache>
            </c:strRef>
          </c:tx>
          <c:spPr>
            <a:solidFill>
              <a:schemeClr val="accent2">
                <a:shade val="86000"/>
              </a:schemeClr>
            </a:solidFill>
            <a:ln>
              <a:noFill/>
            </a:ln>
            <a:effectLst/>
          </c:spPr>
          <c:invertIfNegative val="0"/>
          <c:dPt>
            <c:idx val="0"/>
            <c:invertIfNegative val="0"/>
            <c:bubble3D val="0"/>
            <c:spPr>
              <a:solidFill>
                <a:schemeClr val="accent1">
                  <a:lumMod val="60000"/>
                  <a:lumOff val="40000"/>
                </a:schemeClr>
              </a:solidFill>
              <a:ln>
                <a:noFill/>
              </a:ln>
              <a:effectLst/>
            </c:spPr>
            <c:extLst>
              <c:ext xmlns:c16="http://schemas.microsoft.com/office/drawing/2014/chart" uri="{C3380CC4-5D6E-409C-BE32-E72D297353CC}">
                <c16:uniqueId val="{00000005-9DA0-43E3-8D7E-DF8A0BE7847D}"/>
              </c:ext>
            </c:extLst>
          </c:dPt>
          <c:dLbls>
            <c:dLbl>
              <c:idx val="1"/>
              <c:tx>
                <c:rich>
                  <a:bodyPr rot="0" spcFirstLastPara="1" vertOverflow="ellipsis" vert="horz" wrap="square" lIns="38100" tIns="19050" rIns="38100" bIns="19050" anchor="ctr" anchorCtr="1">
                    <a:noAutofit/>
                  </a:bodyPr>
                  <a:lstStyle/>
                  <a:p>
                    <a:pPr>
                      <a:defRPr sz="1000" b="0" i="0" u="none" strike="noStrike" kern="1200" baseline="0">
                        <a:solidFill>
                          <a:schemeClr val="tx1">
                            <a:lumMod val="75000"/>
                            <a:lumOff val="25000"/>
                          </a:schemeClr>
                        </a:solidFill>
                        <a:latin typeface="+mn-lt"/>
                        <a:ea typeface="+mn-ea"/>
                        <a:cs typeface="+mn-cs"/>
                      </a:defRPr>
                    </a:pPr>
                    <a:fld id="{65675AEB-035D-4F2C-A1CD-5AB78946C438}" type="VALUE">
                      <a:rPr lang="en-US" sz="1000" baseline="0" smtClean="0"/>
                      <a:pPr>
                        <a:defRPr sz="1000"/>
                      </a:pPr>
                      <a:t>[VALUE]</a:t>
                    </a:fld>
                    <a:endParaRPr lang="en-NZ"/>
                  </a:p>
                </c:rich>
              </c:tx>
              <c:numFmt formatCode="0%" sourceLinked="0"/>
              <c:spPr>
                <a:noFill/>
                <a:ln>
                  <a:noFill/>
                </a:ln>
                <a:effectLst/>
              </c:spPr>
              <c:txPr>
                <a:bodyPr rot="0" spcFirstLastPara="1" vertOverflow="ellipsis" vert="horz" wrap="square" lIns="38100" tIns="19050" rIns="38100" bIns="19050" anchor="ctr" anchorCtr="1">
                  <a:noAutofit/>
                </a:bodyPr>
                <a:lstStyle/>
                <a:p>
                  <a:pPr>
                    <a:defRPr sz="10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1"/>
              <c:showPercent val="0"/>
              <c:showBubbleSize val="0"/>
              <c:extLst>
                <c:ext xmlns:c15="http://schemas.microsoft.com/office/drawing/2012/chart" uri="{CE6537A1-D6FC-4f65-9D91-7224C49458BB}">
                  <c15:layout>
                    <c:manualLayout>
                      <c:w val="0.12498013846328455"/>
                      <c:h val="0.11714790807307013"/>
                    </c:manualLayout>
                  </c15:layout>
                  <c15:dlblFieldTable/>
                  <c15:showDataLabelsRange val="0"/>
                </c:ext>
                <c:ext xmlns:c16="http://schemas.microsoft.com/office/drawing/2014/chart" uri="{C3380CC4-5D6E-409C-BE32-E72D297353CC}">
                  <c16:uniqueId val="{00000006-9DA0-43E3-8D7E-DF8A0BE7847D}"/>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'Eligibility for PPL'!$A$13:$A$14</c:f>
              <c:strCache>
                <c:ptCount val="2"/>
                <c:pt idx="0">
                  <c:v>Rest of NZ</c:v>
                </c:pt>
                <c:pt idx="1">
                  <c:v>South Auckland</c:v>
                </c:pt>
              </c:strCache>
            </c:strRef>
          </c:cat>
          <c:val>
            <c:numRef>
              <c:f>'Eligibility for PPL'!$C$13:$C$14</c:f>
              <c:numCache>
                <c:formatCode>0.00%</c:formatCode>
                <c:ptCount val="2"/>
                <c:pt idx="0">
                  <c:v>0.10853960396039604</c:v>
                </c:pt>
                <c:pt idx="1">
                  <c:v>0.11220715166461159</c:v>
                </c:pt>
              </c:numCache>
            </c:numRef>
          </c:val>
          <c:extLst>
            <c:ext xmlns:c16="http://schemas.microsoft.com/office/drawing/2014/chart" uri="{C3380CC4-5D6E-409C-BE32-E72D297353CC}">
              <c16:uniqueId val="{00000007-9DA0-43E3-8D7E-DF8A0BE7847D}"/>
            </c:ext>
          </c:extLst>
        </c:ser>
        <c:ser>
          <c:idx val="2"/>
          <c:order val="2"/>
          <c:tx>
            <c:strRef>
              <c:f>'Eligibility for PPL'!$D$12</c:f>
              <c:strCache>
                <c:ptCount val="1"/>
                <c:pt idx="0">
                  <c:v>No Leave available</c:v>
                </c:pt>
              </c:strCache>
            </c:strRef>
          </c:tx>
          <c:spPr>
            <a:solidFill>
              <a:schemeClr val="accent2">
                <a:tint val="86000"/>
              </a:schemeClr>
            </a:solidFill>
            <a:ln>
              <a:noFill/>
            </a:ln>
            <a:effectLst/>
          </c:spPr>
          <c:invertIfNegative val="0"/>
          <c:dPt>
            <c:idx val="0"/>
            <c:invertIfNegative val="0"/>
            <c:bubble3D val="0"/>
            <c:spPr>
              <a:solidFill>
                <a:schemeClr val="accent1">
                  <a:lumMod val="40000"/>
                  <a:lumOff val="60000"/>
                </a:schemeClr>
              </a:solidFill>
              <a:ln>
                <a:noFill/>
              </a:ln>
              <a:effectLst/>
            </c:spPr>
            <c:extLst>
              <c:ext xmlns:c16="http://schemas.microsoft.com/office/drawing/2014/chart" uri="{C3380CC4-5D6E-409C-BE32-E72D297353CC}">
                <c16:uniqueId val="{00000009-9DA0-43E3-8D7E-DF8A0BE7847D}"/>
              </c:ext>
            </c:extLst>
          </c:dPt>
          <c:dLbls>
            <c:dLbl>
              <c:idx val="1"/>
              <c:numFmt formatCode="0%" sourceLinked="0"/>
              <c:spPr>
                <a:noFill/>
                <a:ln>
                  <a:noFill/>
                </a:ln>
                <a:effectLst/>
              </c:spPr>
              <c:txPr>
                <a:bodyPr rot="0" spcFirstLastPara="1" vertOverflow="ellipsis" vert="horz" wrap="square" lIns="38100" tIns="19050" rIns="38100" bIns="19050" anchor="ctr" anchorCtr="1">
                  <a:noAutofit/>
                </a:bodyPr>
                <a:lstStyle/>
                <a:p>
                  <a:pPr>
                    <a:defRPr sz="10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layout>
                    <c:manualLayout>
                      <c:w val="0.17854954034729315"/>
                      <c:h val="0.15250441956393637"/>
                    </c:manualLayout>
                  </c15:layout>
                </c:ext>
                <c:ext xmlns:c16="http://schemas.microsoft.com/office/drawing/2014/chart" uri="{C3380CC4-5D6E-409C-BE32-E72D297353CC}">
                  <c16:uniqueId val="{0000000A-9DA0-43E3-8D7E-DF8A0BE7847D}"/>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'Eligibility for PPL'!$A$13:$A$14</c:f>
              <c:strCache>
                <c:ptCount val="2"/>
                <c:pt idx="0">
                  <c:v>Rest of NZ</c:v>
                </c:pt>
                <c:pt idx="1">
                  <c:v>South Auckland</c:v>
                </c:pt>
              </c:strCache>
            </c:strRef>
          </c:cat>
          <c:val>
            <c:numRef>
              <c:f>'Eligibility for PPL'!$D$13:$D$14</c:f>
              <c:numCache>
                <c:formatCode>0.00%</c:formatCode>
                <c:ptCount val="2"/>
                <c:pt idx="0">
                  <c:v>0.1224009900990099</c:v>
                </c:pt>
                <c:pt idx="1">
                  <c:v>0.15474722564734894</c:v>
                </c:pt>
              </c:numCache>
            </c:numRef>
          </c:val>
          <c:extLst>
            <c:ext xmlns:c16="http://schemas.microsoft.com/office/drawing/2014/chart" uri="{C3380CC4-5D6E-409C-BE32-E72D297353CC}">
              <c16:uniqueId val="{0000000B-9DA0-43E3-8D7E-DF8A0BE7847D}"/>
            </c:ext>
          </c:extLst>
        </c:ser>
        <c:ser>
          <c:idx val="3"/>
          <c:order val="3"/>
          <c:tx>
            <c:strRef>
              <c:f>'Eligibility for PPL'!$E$12</c:f>
              <c:strCache>
                <c:ptCount val="1"/>
                <c:pt idx="0">
                  <c:v>Not earning wages</c:v>
                </c:pt>
              </c:strCache>
            </c:strRef>
          </c:tx>
          <c:spPr>
            <a:solidFill>
              <a:schemeClr val="accent2">
                <a:tint val="58000"/>
              </a:schemeClr>
            </a:solidFill>
            <a:ln>
              <a:noFill/>
            </a:ln>
            <a:effectLst/>
          </c:spPr>
          <c:invertIfNegative val="0"/>
          <c:dPt>
            <c:idx val="0"/>
            <c:invertIfNegative val="0"/>
            <c:bubble3D val="0"/>
            <c:spPr>
              <a:solidFill>
                <a:schemeClr val="accent1">
                  <a:lumMod val="20000"/>
                  <a:lumOff val="80000"/>
                </a:schemeClr>
              </a:solidFill>
              <a:ln>
                <a:noFill/>
              </a:ln>
              <a:effectLst/>
            </c:spPr>
            <c:extLst>
              <c:ext xmlns:c16="http://schemas.microsoft.com/office/drawing/2014/chart" uri="{C3380CC4-5D6E-409C-BE32-E72D297353CC}">
                <c16:uniqueId val="{0000000D-9DA0-43E3-8D7E-DF8A0BE7847D}"/>
              </c:ext>
            </c:extLst>
          </c:dPt>
          <c:dLbls>
            <c:dLbl>
              <c:idx val="1"/>
              <c:numFmt formatCode="0%" sourceLinked="0"/>
              <c:spPr>
                <a:noFill/>
                <a:ln>
                  <a:noFill/>
                </a:ln>
                <a:effectLst/>
              </c:spPr>
              <c:txPr>
                <a:bodyPr rot="0" spcFirstLastPara="1" vertOverflow="ellipsis" vert="horz" wrap="square" lIns="38100" tIns="19050" rIns="38100" bIns="19050" anchor="ctr" anchorCtr="1">
                  <a:noAutofit/>
                </a:bodyPr>
                <a:lstStyle/>
                <a:p>
                  <a:pPr>
                    <a:defRPr sz="10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layout>
                    <c:manualLayout>
                      <c:w val="0.20076050248570815"/>
                      <c:h val="0.10143390296601847"/>
                    </c:manualLayout>
                  </c15:layout>
                </c:ext>
                <c:ext xmlns:c16="http://schemas.microsoft.com/office/drawing/2014/chart" uri="{C3380CC4-5D6E-409C-BE32-E72D297353CC}">
                  <c16:uniqueId val="{0000000E-9DA0-43E3-8D7E-DF8A0BE7847D}"/>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'Eligibility for PPL'!$A$13:$A$14</c:f>
              <c:strCache>
                <c:ptCount val="2"/>
                <c:pt idx="0">
                  <c:v>Rest of NZ</c:v>
                </c:pt>
                <c:pt idx="1">
                  <c:v>South Auckland</c:v>
                </c:pt>
              </c:strCache>
            </c:strRef>
          </c:cat>
          <c:val>
            <c:numRef>
              <c:f>'Eligibility for PPL'!$E$13:$E$14</c:f>
              <c:numCache>
                <c:formatCode>0.00%</c:formatCode>
                <c:ptCount val="2"/>
                <c:pt idx="0">
                  <c:v>0.28248762376237624</c:v>
                </c:pt>
                <c:pt idx="1">
                  <c:v>0.30394574599260171</c:v>
                </c:pt>
              </c:numCache>
            </c:numRef>
          </c:val>
          <c:extLst>
            <c:ext xmlns:c16="http://schemas.microsoft.com/office/drawing/2014/chart" uri="{C3380CC4-5D6E-409C-BE32-E72D297353CC}">
              <c16:uniqueId val="{0000000F-9DA0-43E3-8D7E-DF8A0BE7847D}"/>
            </c:ext>
          </c:extLst>
        </c:ser>
        <c:dLbls>
          <c:showLegendKey val="0"/>
          <c:showVal val="1"/>
          <c:showCatName val="0"/>
          <c:showSerName val="0"/>
          <c:showPercent val="0"/>
          <c:showBubbleSize val="0"/>
        </c:dLbls>
        <c:gapWidth val="150"/>
        <c:overlap val="100"/>
        <c:axId val="749937112"/>
        <c:axId val="749943016"/>
      </c:barChart>
      <c:catAx>
        <c:axId val="749937112"/>
        <c:scaling>
          <c:orientation val="minMax"/>
        </c:scaling>
        <c:delete val="0"/>
        <c:axPos val="l"/>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749943016"/>
        <c:crosses val="autoZero"/>
        <c:auto val="1"/>
        <c:lblAlgn val="ctr"/>
        <c:lblOffset val="100"/>
        <c:noMultiLvlLbl val="0"/>
      </c:catAx>
      <c:valAx>
        <c:axId val="749943016"/>
        <c:scaling>
          <c:orientation val="minMax"/>
        </c:scaling>
        <c:delete val="1"/>
        <c:axPos val="b"/>
        <c:numFmt formatCode="0%" sourceLinked="1"/>
        <c:majorTickMark val="none"/>
        <c:minorTickMark val="none"/>
        <c:tickLblPos val="nextTo"/>
        <c:crossAx val="74993711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withinLinear" id="15">
  <a:schemeClr val="accent2"/>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31">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900" kern="1200"/>
  </cs:valueAxis>
  <cs:wall>
    <cs:lnRef idx="0"/>
    <cs:fillRef idx="0"/>
    <cs:effectRef idx="0"/>
    <cs:fontRef idx="minor">
      <a:schemeClr val="tx2"/>
    </cs:fontRef>
  </cs:wall>
</cs:chartStyle>
</file>

<file path=ppt/charts/style4.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0.49458</cdr:x>
      <cdr:y>0.03354</cdr:y>
    </cdr:from>
    <cdr:to>
      <cdr:x>0.49458</cdr:x>
      <cdr:y>0.90455</cdr:y>
    </cdr:to>
    <cdr:cxnSp macro="">
      <cdr:nvCxnSpPr>
        <cdr:cNvPr id="2" name="Straight Connector 1" descr="Month of Birth&#10;">
          <a:extLst xmlns:a="http://schemas.openxmlformats.org/drawingml/2006/main">
            <a:ext uri="{FF2B5EF4-FFF2-40B4-BE49-F238E27FC236}">
              <a16:creationId xmlns:a16="http://schemas.microsoft.com/office/drawing/2014/main" id="{2425FC9F-48D4-44FE-8FA5-094C0312E6EC}"/>
            </a:ext>
            <a:ext uri="{C183D7F6-B498-43B3-948B-1728B52AA6E4}">
              <adec:decorative xmlns:adec="http://schemas.microsoft.com/office/drawing/2017/decorative" val="0"/>
            </a:ext>
          </a:extLst>
        </cdr:cNvPr>
        <cdr:cNvCxnSpPr/>
      </cdr:nvCxnSpPr>
      <cdr:spPr>
        <a:xfrm xmlns:a="http://schemas.openxmlformats.org/drawingml/2006/main" flipV="1">
          <a:off x="4548032" y="160656"/>
          <a:ext cx="0" cy="4171951"/>
        </a:xfrm>
        <a:prstGeom xmlns:a="http://schemas.openxmlformats.org/drawingml/2006/main" prst="line">
          <a:avLst/>
        </a:prstGeom>
        <a:ln xmlns:a="http://schemas.openxmlformats.org/drawingml/2006/main" w="22225">
          <a:solidFill>
            <a:schemeClr val="accent2"/>
          </a:solidFill>
          <a:prstDash val="dash"/>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userShapes>
</file>

<file path=ppt/drawings/drawing2.xml><?xml version="1.0" encoding="utf-8"?>
<c:userShapes xmlns:c="http://schemas.openxmlformats.org/drawingml/2006/chart">
  <cdr:relSizeAnchor xmlns:cdr="http://schemas.openxmlformats.org/drawingml/2006/chartDrawing">
    <cdr:from>
      <cdr:x>0.51228</cdr:x>
      <cdr:y>0.04007</cdr:y>
    </cdr:from>
    <cdr:to>
      <cdr:x>0.51228</cdr:x>
      <cdr:y>0.88766</cdr:y>
    </cdr:to>
    <cdr:cxnSp macro="">
      <cdr:nvCxnSpPr>
        <cdr:cNvPr id="2" name="Straight Connector 1" descr="Month of Birth&#10;">
          <a:extLst xmlns:a="http://schemas.openxmlformats.org/drawingml/2006/main">
            <a:ext uri="{FF2B5EF4-FFF2-40B4-BE49-F238E27FC236}">
              <a16:creationId xmlns:a16="http://schemas.microsoft.com/office/drawing/2014/main" id="{6BB61D26-EBA9-40C1-A306-78872E3E517D}"/>
            </a:ext>
            <a:ext uri="{C183D7F6-B498-43B3-948B-1728B52AA6E4}">
              <adec:decorative xmlns:adec="http://schemas.microsoft.com/office/drawing/2017/decorative" val="0"/>
            </a:ext>
          </a:extLst>
        </cdr:cNvPr>
        <cdr:cNvCxnSpPr/>
      </cdr:nvCxnSpPr>
      <cdr:spPr>
        <a:xfrm xmlns:a="http://schemas.openxmlformats.org/drawingml/2006/main" flipV="1">
          <a:off x="4450035" y="171301"/>
          <a:ext cx="0" cy="3623053"/>
        </a:xfrm>
        <a:prstGeom xmlns:a="http://schemas.openxmlformats.org/drawingml/2006/main" prst="line">
          <a:avLst/>
        </a:prstGeom>
        <a:ln xmlns:a="http://schemas.openxmlformats.org/drawingml/2006/main" w="22225">
          <a:solidFill>
            <a:schemeClr val="accent2"/>
          </a:solidFill>
          <a:prstDash val="dash"/>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userShapes>
</file>

<file path=ppt/drawings/drawing3.xml><?xml version="1.0" encoding="utf-8"?>
<c:userShapes xmlns:c="http://schemas.openxmlformats.org/drawingml/2006/chart">
  <cdr:relSizeAnchor xmlns:cdr="http://schemas.openxmlformats.org/drawingml/2006/chartDrawing">
    <cdr:from>
      <cdr:x>0.53471</cdr:x>
      <cdr:y>0.63117</cdr:y>
    </cdr:from>
    <cdr:to>
      <cdr:x>0.74066</cdr:x>
      <cdr:y>0.83041</cdr:y>
    </cdr:to>
    <cdr:sp macro="" textlink="">
      <cdr:nvSpPr>
        <cdr:cNvPr id="2" name="Rectangle 1">
          <a:extLst xmlns:a="http://schemas.openxmlformats.org/drawingml/2006/main">
            <a:ext uri="{FF2B5EF4-FFF2-40B4-BE49-F238E27FC236}">
              <a16:creationId xmlns:a16="http://schemas.microsoft.com/office/drawing/2014/main" id="{1292207B-B332-4608-A275-161C3A723F1B}"/>
            </a:ext>
          </a:extLst>
        </cdr:cNvPr>
        <cdr:cNvSpPr/>
      </cdr:nvSpPr>
      <cdr:spPr>
        <a:xfrm xmlns:a="http://schemas.openxmlformats.org/drawingml/2006/main">
          <a:off x="5621087" y="2420789"/>
          <a:ext cx="2165046" cy="764166"/>
        </a:xfrm>
        <a:prstGeom xmlns:a="http://schemas.openxmlformats.org/drawingml/2006/main" prst="rect">
          <a:avLst/>
        </a:prstGeom>
        <a:noFill xmlns:a="http://schemas.openxmlformats.org/drawingml/2006/main"/>
        <a:ln xmlns:a="http://schemas.openxmlformats.org/drawingml/2006/main" w="28575">
          <a:solidFill>
            <a:schemeClr val="accent1">
              <a:lumMod val="75000"/>
            </a:schemeClr>
          </a:solidFill>
          <a:prstDash val="dash"/>
        </a:ln>
      </cdr:spPr>
      <cdr:style>
        <a:lnRef xmlns:a="http://schemas.openxmlformats.org/drawingml/2006/main" idx="2">
          <a:schemeClr val="dk1"/>
        </a:lnRef>
        <a:fillRef xmlns:a="http://schemas.openxmlformats.org/drawingml/2006/main" idx="1">
          <a:schemeClr val="lt1"/>
        </a:fillRef>
        <a:effectRef xmlns:a="http://schemas.openxmlformats.org/drawingml/2006/main" idx="0">
          <a:schemeClr val="dk1"/>
        </a:effectRef>
        <a:fontRef xmlns:a="http://schemas.openxmlformats.org/drawingml/2006/main" idx="minor">
          <a:schemeClr val="dk1"/>
        </a:fontRef>
      </cdr:style>
      <cdr:txBody>
        <a:bodyPr xmlns:a="http://schemas.openxmlformats.org/drawingml/2006/main" rtlCol="0" anchor="ctr"/>
        <a:lstStyle xmlns:a="http://schemas.openxmlformats.org/drawingml/2006/main">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xmlns:a="http://schemas.openxmlformats.org/drawingml/2006/main">
          <a:pPr algn="ctr"/>
          <a:endParaRPr lang="en-NZ" dirty="0">
            <a:solidFill>
              <a:srgbClr val="002060"/>
            </a:solidFill>
            <a:highlight>
              <a:srgbClr val="000080"/>
            </a:highlight>
          </a:endParaRPr>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BD96942-EFDF-E44F-9440-B3364B18C4B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C4B9FD66-5938-6647-8514-A15E428D1A2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7A00EF6-8E33-EE4A-9910-BCB703D26C10}" type="datetimeFigureOut">
              <a:rPr lang="en-US" smtClean="0"/>
              <a:t>5/31/2021</a:t>
            </a:fld>
            <a:endParaRPr lang="en-US"/>
          </a:p>
        </p:txBody>
      </p:sp>
      <p:sp>
        <p:nvSpPr>
          <p:cNvPr id="4" name="Footer Placeholder 3">
            <a:extLst>
              <a:ext uri="{FF2B5EF4-FFF2-40B4-BE49-F238E27FC236}">
                <a16:creationId xmlns:a16="http://schemas.microsoft.com/office/drawing/2014/main" id="{1CF18C5C-8B07-0D42-B0EF-4D82F12CE63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2251F0F4-B62B-6D4E-A32C-ACD44808A8E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73FEE18-147D-1A4A-9EA7-99A3EA7C2BFF}" type="slidenum">
              <a:rPr lang="en-US" smtClean="0"/>
              <a:t>‹#›</a:t>
            </a:fld>
            <a:endParaRPr lang="en-US"/>
          </a:p>
        </p:txBody>
      </p:sp>
    </p:spTree>
    <p:extLst>
      <p:ext uri="{BB962C8B-B14F-4D97-AF65-F5344CB8AC3E}">
        <p14:creationId xmlns:p14="http://schemas.microsoft.com/office/powerpoint/2010/main" val="409937403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6B1CC9-1DB3-FC4C-9684-1EA67E5C0E17}" type="datetimeFigureOut">
              <a:rPr lang="en-US" smtClean="0"/>
              <a:t>5/31/2021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0E1C8E-471C-D34D-BF9E-F4CCC3BF81CD}" type="slidenum">
              <a:rPr lang="en-US" smtClean="0"/>
              <a:t>‹#›</a:t>
            </a:fld>
            <a:endParaRPr lang="en-US"/>
          </a:p>
        </p:txBody>
      </p:sp>
    </p:spTree>
    <p:extLst>
      <p:ext uri="{BB962C8B-B14F-4D97-AF65-F5344CB8AC3E}">
        <p14:creationId xmlns:p14="http://schemas.microsoft.com/office/powerpoint/2010/main" val="36047190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Pattern persists over time</a:t>
            </a:r>
          </a:p>
        </p:txBody>
      </p:sp>
      <p:sp>
        <p:nvSpPr>
          <p:cNvPr id="4" name="Slide Number Placeholder 3"/>
          <p:cNvSpPr>
            <a:spLocks noGrp="1"/>
          </p:cNvSpPr>
          <p:nvPr>
            <p:ph type="sldNum" sz="quarter" idx="5"/>
          </p:nvPr>
        </p:nvSpPr>
        <p:spPr/>
        <p:txBody>
          <a:bodyPr/>
          <a:lstStyle/>
          <a:p>
            <a:fld id="{AD0E1C8E-471C-D34D-BF9E-F4CCC3BF81CD}" type="slidenum">
              <a:rPr lang="en-US" smtClean="0"/>
              <a:t>2</a:t>
            </a:fld>
            <a:endParaRPr lang="en-US"/>
          </a:p>
        </p:txBody>
      </p:sp>
    </p:spTree>
    <p:extLst>
      <p:ext uri="{BB962C8B-B14F-4D97-AF65-F5344CB8AC3E}">
        <p14:creationId xmlns:p14="http://schemas.microsoft.com/office/powerpoint/2010/main" val="31738978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5"/>
          </p:nvPr>
        </p:nvSpPr>
        <p:spPr/>
        <p:txBody>
          <a:bodyPr/>
          <a:lstStyle/>
          <a:p>
            <a:fld id="{AD0E1C8E-471C-D34D-BF9E-F4CCC3BF81CD}" type="slidenum">
              <a:rPr lang="en-US" smtClean="0"/>
              <a:t>4</a:t>
            </a:fld>
            <a:endParaRPr lang="en-US"/>
          </a:p>
        </p:txBody>
      </p:sp>
    </p:spTree>
    <p:extLst>
      <p:ext uri="{BB962C8B-B14F-4D97-AF65-F5344CB8AC3E}">
        <p14:creationId xmlns:p14="http://schemas.microsoft.com/office/powerpoint/2010/main" val="296052691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blipFill dpi="0" rotWithShape="1">
          <a:blip r:embed="rId2"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1170E721-4838-504A-AA97-BF2B9F11E338}"/>
              </a:ext>
            </a:extLst>
          </p:cNvPr>
          <p:cNvSpPr>
            <a:spLocks noGrp="1"/>
          </p:cNvSpPr>
          <p:nvPr>
            <p:ph type="body" sz="quarter" idx="12" hasCustomPrompt="1"/>
          </p:nvPr>
        </p:nvSpPr>
        <p:spPr>
          <a:xfrm>
            <a:off x="752700" y="3158173"/>
            <a:ext cx="6257925" cy="341863"/>
          </a:xfrm>
          <a:prstGeom prst="rect">
            <a:avLst/>
          </a:prstGeom>
        </p:spPr>
        <p:txBody>
          <a:bodyPr>
            <a:noAutofit/>
          </a:bodyPr>
          <a:lstStyle>
            <a:lvl1pPr marL="0" indent="0">
              <a:buNone/>
              <a:defRPr sz="2400" b="0" i="0">
                <a:solidFill>
                  <a:srgbClr val="E8731B"/>
                </a:solidFill>
                <a:latin typeface="Arial" panose="020B0604020202020204" pitchFamily="34" charset="0"/>
                <a:cs typeface="Arial" panose="020B0604020202020204" pitchFamily="34" charset="0"/>
              </a:defRPr>
            </a:lvl1pPr>
          </a:lstStyle>
          <a:p>
            <a:pPr lvl="0"/>
            <a:r>
              <a:rPr lang="en-GB" dirty="0"/>
              <a:t>Click to add your subtitle here</a:t>
            </a:r>
          </a:p>
        </p:txBody>
      </p:sp>
      <p:sp>
        <p:nvSpPr>
          <p:cNvPr id="9" name="Text Placeholder 11">
            <a:extLst>
              <a:ext uri="{FF2B5EF4-FFF2-40B4-BE49-F238E27FC236}">
                <a16:creationId xmlns:a16="http://schemas.microsoft.com/office/drawing/2014/main" id="{D13DC35A-F2B9-0749-A56F-F7E04A63EE95}"/>
              </a:ext>
            </a:extLst>
          </p:cNvPr>
          <p:cNvSpPr>
            <a:spLocks noGrp="1"/>
          </p:cNvSpPr>
          <p:nvPr>
            <p:ph type="body" sz="quarter" idx="13" hasCustomPrompt="1"/>
          </p:nvPr>
        </p:nvSpPr>
        <p:spPr>
          <a:xfrm>
            <a:off x="752700" y="1062983"/>
            <a:ext cx="6257925" cy="1268325"/>
          </a:xfrm>
          <a:prstGeom prst="rect">
            <a:avLst/>
          </a:prstGeom>
        </p:spPr>
        <p:txBody>
          <a:bodyPr>
            <a:noAutofit/>
          </a:bodyPr>
          <a:lstStyle>
            <a:lvl1pPr marL="0" indent="0">
              <a:lnSpc>
                <a:spcPct val="80000"/>
              </a:lnSpc>
              <a:buNone/>
              <a:defRPr sz="5400" b="1" i="0">
                <a:solidFill>
                  <a:schemeClr val="bg1"/>
                </a:solidFill>
                <a:latin typeface="Arial" panose="020B0604020202020204" pitchFamily="34" charset="0"/>
                <a:cs typeface="Arial" panose="020B0604020202020204" pitchFamily="34" charset="0"/>
              </a:defRPr>
            </a:lvl1pPr>
          </a:lstStyle>
          <a:p>
            <a:pPr lvl="0"/>
            <a:r>
              <a:rPr lang="en-GB" dirty="0"/>
              <a:t>Click to add your report title here</a:t>
            </a:r>
          </a:p>
        </p:txBody>
      </p:sp>
      <p:sp>
        <p:nvSpPr>
          <p:cNvPr id="10" name="Text Placeholder 7">
            <a:extLst>
              <a:ext uri="{FF2B5EF4-FFF2-40B4-BE49-F238E27FC236}">
                <a16:creationId xmlns:a16="http://schemas.microsoft.com/office/drawing/2014/main" id="{99B1B28E-85BA-A543-A309-0C8E7C8207C1}"/>
              </a:ext>
            </a:extLst>
          </p:cNvPr>
          <p:cNvSpPr>
            <a:spLocks noGrp="1"/>
          </p:cNvSpPr>
          <p:nvPr>
            <p:ph type="body" sz="quarter" idx="14" hasCustomPrompt="1"/>
          </p:nvPr>
        </p:nvSpPr>
        <p:spPr>
          <a:xfrm>
            <a:off x="752700" y="4073029"/>
            <a:ext cx="7904458" cy="238382"/>
          </a:xfrm>
          <a:prstGeom prst="rect">
            <a:avLst/>
          </a:prstGeom>
        </p:spPr>
        <p:txBody>
          <a:bodyPr>
            <a:noAutofit/>
          </a:bodyPr>
          <a:lstStyle>
            <a:lvl1pPr marL="0" indent="0">
              <a:buNone/>
              <a:defRPr sz="1187" b="0" i="0">
                <a:solidFill>
                  <a:schemeClr val="bg1"/>
                </a:solidFill>
                <a:latin typeface="Calibri" panose="020F0502020204030204" pitchFamily="34" charset="0"/>
                <a:cs typeface="Calibri" panose="020F0502020204030204" pitchFamily="34" charset="0"/>
              </a:defRPr>
            </a:lvl1pPr>
          </a:lstStyle>
          <a:p>
            <a:pPr lvl="0"/>
            <a:r>
              <a:rPr lang="en-GB" dirty="0"/>
              <a:t>Click to add your date here</a:t>
            </a:r>
          </a:p>
        </p:txBody>
      </p:sp>
      <p:pic>
        <p:nvPicPr>
          <p:cNvPr id="6" name="Picture 5">
            <a:extLst>
              <a:ext uri="{FF2B5EF4-FFF2-40B4-BE49-F238E27FC236}">
                <a16:creationId xmlns:a16="http://schemas.microsoft.com/office/drawing/2014/main" id="{E63550DE-33F9-3D44-B77E-53476E96D818}"/>
              </a:ext>
            </a:extLst>
          </p:cNvPr>
          <p:cNvPicPr>
            <a:picLocks noChangeAspect="1"/>
          </p:cNvPicPr>
          <p:nvPr userDrawn="1"/>
        </p:nvPicPr>
        <p:blipFill>
          <a:blip r:embed="rId3" cstate="print">
            <a:extLst>
              <a:ext uri="{28A0092B-C50C-407E-A947-70E740481C1C}">
                <a14:useLocalDpi xmlns:a14="http://schemas.microsoft.com/office/drawing/2010/main"/>
              </a:ext>
            </a:extLst>
          </a:blip>
          <a:srcRect/>
          <a:stretch/>
        </p:blipFill>
        <p:spPr>
          <a:xfrm>
            <a:off x="839789" y="5582078"/>
            <a:ext cx="2346756" cy="508464"/>
          </a:xfrm>
          <a:prstGeom prst="rect">
            <a:avLst/>
          </a:prstGeom>
        </p:spPr>
      </p:pic>
    </p:spTree>
    <p:extLst>
      <p:ext uri="{BB962C8B-B14F-4D97-AF65-F5344CB8AC3E}">
        <p14:creationId xmlns:p14="http://schemas.microsoft.com/office/powerpoint/2010/main" val="30295885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3 2/3 Colum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F951AAF-0E2B-5C47-BD8C-D36A4A52ACFD}"/>
              </a:ext>
            </a:extLst>
          </p:cNvPr>
          <p:cNvSpPr>
            <a:spLocks noGrp="1"/>
          </p:cNvSpPr>
          <p:nvPr>
            <p:ph idx="1"/>
          </p:nvPr>
        </p:nvSpPr>
        <p:spPr>
          <a:xfrm>
            <a:off x="839787" y="1825626"/>
            <a:ext cx="3328801" cy="3835400"/>
          </a:xfrm>
          <a:prstGeom prst="rect">
            <a:avLst/>
          </a:prstGeo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9" name="Title 8">
            <a:extLst>
              <a:ext uri="{FF2B5EF4-FFF2-40B4-BE49-F238E27FC236}">
                <a16:creationId xmlns:a16="http://schemas.microsoft.com/office/drawing/2014/main" id="{D5144A79-D2F7-414F-9DA8-BB11E2DFDF24}"/>
              </a:ext>
            </a:extLst>
          </p:cNvPr>
          <p:cNvSpPr>
            <a:spLocks noGrp="1"/>
          </p:cNvSpPr>
          <p:nvPr>
            <p:ph type="title"/>
          </p:nvPr>
        </p:nvSpPr>
        <p:spPr/>
        <p:txBody>
          <a:bodyPr/>
          <a:lstStyle/>
          <a:p>
            <a:r>
              <a:rPr lang="en-GB"/>
              <a:t>Click to edit Master title style</a:t>
            </a:r>
            <a:endParaRPr lang="en-US"/>
          </a:p>
        </p:txBody>
      </p:sp>
      <p:sp>
        <p:nvSpPr>
          <p:cNvPr id="15" name="Content Placeholder 2">
            <a:extLst>
              <a:ext uri="{FF2B5EF4-FFF2-40B4-BE49-F238E27FC236}">
                <a16:creationId xmlns:a16="http://schemas.microsoft.com/office/drawing/2014/main" id="{9225FEC7-9BA1-DD4C-B3C9-3356C8E999F7}"/>
              </a:ext>
            </a:extLst>
          </p:cNvPr>
          <p:cNvSpPr>
            <a:spLocks noGrp="1"/>
          </p:cNvSpPr>
          <p:nvPr>
            <p:ph idx="12"/>
          </p:nvPr>
        </p:nvSpPr>
        <p:spPr>
          <a:xfrm>
            <a:off x="4430152" y="1825626"/>
            <a:ext cx="6922060" cy="3835400"/>
          </a:xfrm>
          <a:prstGeom prst="rect">
            <a:avLst/>
          </a:prstGeo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Tree>
    <p:extLst>
      <p:ext uri="{BB962C8B-B14F-4D97-AF65-F5344CB8AC3E}">
        <p14:creationId xmlns:p14="http://schemas.microsoft.com/office/powerpoint/2010/main" val="2757739636"/>
      </p:ext>
    </p:extLst>
  </p:cSld>
  <p:clrMapOvr>
    <a:masterClrMapping/>
  </p:clrMapOvr>
  <p:extLst>
    <p:ext uri="{DCECCB84-F9BA-43D5-87BE-67443E8EF086}">
      <p15:sldGuideLst xmlns:p15="http://schemas.microsoft.com/office/powerpoint/2012/main">
        <p15:guide id="1" pos="2615" userDrawn="1">
          <p15:clr>
            <a:srgbClr val="FBAE40"/>
          </p15:clr>
        </p15:guide>
        <p15:guide id="2" pos="2797" userDrawn="1">
          <p15:clr>
            <a:srgbClr val="FBAE40"/>
          </p15:clr>
        </p15:guide>
        <p15:guide id="3" pos="5042" userDrawn="1">
          <p15:clr>
            <a:srgbClr val="FBAE40"/>
          </p15:clr>
        </p15:guide>
        <p15:guide id="4" pos="4883"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3 1/3 Colum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F951AAF-0E2B-5C47-BD8C-D36A4A52ACFD}"/>
              </a:ext>
            </a:extLst>
          </p:cNvPr>
          <p:cNvSpPr>
            <a:spLocks noGrp="1"/>
          </p:cNvSpPr>
          <p:nvPr>
            <p:ph idx="1"/>
          </p:nvPr>
        </p:nvSpPr>
        <p:spPr>
          <a:xfrm>
            <a:off x="8004175" y="1825626"/>
            <a:ext cx="3328801" cy="3835400"/>
          </a:xfrm>
          <a:prstGeom prst="rect">
            <a:avLst/>
          </a:prstGeo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9" name="Title 8">
            <a:extLst>
              <a:ext uri="{FF2B5EF4-FFF2-40B4-BE49-F238E27FC236}">
                <a16:creationId xmlns:a16="http://schemas.microsoft.com/office/drawing/2014/main" id="{D5144A79-D2F7-414F-9DA8-BB11E2DFDF24}"/>
              </a:ext>
            </a:extLst>
          </p:cNvPr>
          <p:cNvSpPr>
            <a:spLocks noGrp="1"/>
          </p:cNvSpPr>
          <p:nvPr>
            <p:ph type="title"/>
          </p:nvPr>
        </p:nvSpPr>
        <p:spPr/>
        <p:txBody>
          <a:bodyPr/>
          <a:lstStyle/>
          <a:p>
            <a:r>
              <a:rPr lang="en-GB"/>
              <a:t>Click to edit Master title style</a:t>
            </a:r>
            <a:endParaRPr lang="en-US"/>
          </a:p>
        </p:txBody>
      </p:sp>
      <p:sp>
        <p:nvSpPr>
          <p:cNvPr id="15" name="Content Placeholder 2">
            <a:extLst>
              <a:ext uri="{FF2B5EF4-FFF2-40B4-BE49-F238E27FC236}">
                <a16:creationId xmlns:a16="http://schemas.microsoft.com/office/drawing/2014/main" id="{9225FEC7-9BA1-DD4C-B3C9-3356C8E999F7}"/>
              </a:ext>
            </a:extLst>
          </p:cNvPr>
          <p:cNvSpPr>
            <a:spLocks noGrp="1"/>
          </p:cNvSpPr>
          <p:nvPr>
            <p:ph idx="12"/>
          </p:nvPr>
        </p:nvSpPr>
        <p:spPr>
          <a:xfrm>
            <a:off x="839788" y="1825626"/>
            <a:ext cx="6911975" cy="3835400"/>
          </a:xfrm>
          <a:prstGeom prst="rect">
            <a:avLst/>
          </a:prstGeo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Tree>
    <p:extLst>
      <p:ext uri="{BB962C8B-B14F-4D97-AF65-F5344CB8AC3E}">
        <p14:creationId xmlns:p14="http://schemas.microsoft.com/office/powerpoint/2010/main" val="3611339771"/>
      </p:ext>
    </p:extLst>
  </p:cSld>
  <p:clrMapOvr>
    <a:masterClrMapping/>
  </p:clrMapOvr>
  <p:extLst>
    <p:ext uri="{DCECCB84-F9BA-43D5-87BE-67443E8EF086}">
      <p15:sldGuideLst xmlns:p15="http://schemas.microsoft.com/office/powerpoint/2012/main">
        <p15:guide id="1" pos="2615">
          <p15:clr>
            <a:srgbClr val="FBAE40"/>
          </p15:clr>
        </p15:guide>
        <p15:guide id="2" pos="2797">
          <p15:clr>
            <a:srgbClr val="FBAE40"/>
          </p15:clr>
        </p15:guide>
        <p15:guide id="3" pos="5042">
          <p15:clr>
            <a:srgbClr val="FBAE40"/>
          </p15:clr>
        </p15:guide>
        <p15:guide id="4" pos="4883"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 + large image">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D746821F-C002-4345-ADDF-7919EADBFE99}"/>
              </a:ext>
            </a:extLst>
          </p:cNvPr>
          <p:cNvSpPr>
            <a:spLocks noGrp="1"/>
          </p:cNvSpPr>
          <p:nvPr>
            <p:ph type="pic" sz="quarter" idx="13"/>
          </p:nvPr>
        </p:nvSpPr>
        <p:spPr>
          <a:xfrm>
            <a:off x="8004175" y="0"/>
            <a:ext cx="4187825" cy="6144016"/>
          </a:xfrm>
        </p:spPr>
        <p:txBody>
          <a:bodyPr/>
          <a:lstStyle/>
          <a:p>
            <a:pPr lvl="1"/>
            <a:endParaRPr lang="en-US" dirty="0"/>
          </a:p>
        </p:txBody>
      </p:sp>
      <p:sp>
        <p:nvSpPr>
          <p:cNvPr id="15" name="Content Placeholder 2">
            <a:extLst>
              <a:ext uri="{FF2B5EF4-FFF2-40B4-BE49-F238E27FC236}">
                <a16:creationId xmlns:a16="http://schemas.microsoft.com/office/drawing/2014/main" id="{9225FEC7-9BA1-DD4C-B3C9-3356C8E999F7}"/>
              </a:ext>
            </a:extLst>
          </p:cNvPr>
          <p:cNvSpPr>
            <a:spLocks noGrp="1"/>
          </p:cNvSpPr>
          <p:nvPr>
            <p:ph idx="12"/>
          </p:nvPr>
        </p:nvSpPr>
        <p:spPr>
          <a:xfrm>
            <a:off x="839788" y="1825626"/>
            <a:ext cx="6911975" cy="3835400"/>
          </a:xfrm>
          <a:prstGeom prst="rect">
            <a:avLst/>
          </a:prstGeo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3" name="Title 2">
            <a:extLst>
              <a:ext uri="{FF2B5EF4-FFF2-40B4-BE49-F238E27FC236}">
                <a16:creationId xmlns:a16="http://schemas.microsoft.com/office/drawing/2014/main" id="{3DC0EA3D-A89A-2748-B26C-85051FB9DEB6}"/>
              </a:ext>
            </a:extLst>
          </p:cNvPr>
          <p:cNvSpPr>
            <a:spLocks noGrp="1"/>
          </p:cNvSpPr>
          <p:nvPr>
            <p:ph type="title"/>
          </p:nvPr>
        </p:nvSpPr>
        <p:spPr>
          <a:xfrm>
            <a:off x="839788" y="452882"/>
            <a:ext cx="6911976" cy="1096413"/>
          </a:xfrm>
        </p:spPr>
        <p:txBody>
          <a:bodyPr/>
          <a:lstStyle/>
          <a:p>
            <a:r>
              <a:rPr lang="en-GB"/>
              <a:t>Click to edit Master title style</a:t>
            </a:r>
            <a:endParaRPr lang="en-US"/>
          </a:p>
        </p:txBody>
      </p:sp>
    </p:spTree>
    <p:extLst>
      <p:ext uri="{BB962C8B-B14F-4D97-AF65-F5344CB8AC3E}">
        <p14:creationId xmlns:p14="http://schemas.microsoft.com/office/powerpoint/2010/main" val="1359665323"/>
      </p:ext>
    </p:extLst>
  </p:cSld>
  <p:clrMapOvr>
    <a:masterClrMapping/>
  </p:clrMapOvr>
  <p:extLst>
    <p:ext uri="{DCECCB84-F9BA-43D5-87BE-67443E8EF086}">
      <p15:sldGuideLst xmlns:p15="http://schemas.microsoft.com/office/powerpoint/2012/main">
        <p15:guide id="1" pos="2615">
          <p15:clr>
            <a:srgbClr val="FBAE40"/>
          </p15:clr>
        </p15:guide>
        <p15:guide id="2" pos="2797">
          <p15:clr>
            <a:srgbClr val="FBAE40"/>
          </p15:clr>
        </p15:guide>
        <p15:guide id="3" pos="5042">
          <p15:clr>
            <a:srgbClr val="FBAE40"/>
          </p15:clr>
        </p15:guide>
        <p15:guide id="4" pos="4883">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2 Colum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F2534AC-FA8F-1542-A0FC-B186C5CF2548}"/>
              </a:ext>
            </a:extLst>
          </p:cNvPr>
          <p:cNvSpPr>
            <a:spLocks noGrp="1"/>
          </p:cNvSpPr>
          <p:nvPr>
            <p:ph sz="half" idx="1"/>
          </p:nvPr>
        </p:nvSpPr>
        <p:spPr>
          <a:xfrm>
            <a:off x="838199" y="1825625"/>
            <a:ext cx="4140000" cy="4232275"/>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9" name="Slide Number Placeholder 8">
            <a:extLst>
              <a:ext uri="{FF2B5EF4-FFF2-40B4-BE49-F238E27FC236}">
                <a16:creationId xmlns:a16="http://schemas.microsoft.com/office/drawing/2014/main" id="{AE65B681-4971-2D48-81A5-42B1D2398B2E}"/>
              </a:ext>
            </a:extLst>
          </p:cNvPr>
          <p:cNvSpPr>
            <a:spLocks noGrp="1"/>
          </p:cNvSpPr>
          <p:nvPr>
            <p:ph type="sldNum" sz="quarter" idx="11"/>
          </p:nvPr>
        </p:nvSpPr>
        <p:spPr>
          <a:xfrm>
            <a:off x="10119360" y="6356350"/>
            <a:ext cx="2072640" cy="365125"/>
          </a:xfrm>
          <a:prstGeom prst="rect">
            <a:avLst/>
          </a:prstGeom>
        </p:spPr>
        <p:txBody>
          <a:bodyPr/>
          <a:lstStyle/>
          <a:p>
            <a:pPr algn="ctr"/>
            <a:fld id="{68AC0D5A-D3DC-524E-9B5E-95B24B14D2CD}" type="slidenum">
              <a:rPr lang="en-US" smtClean="0"/>
              <a:pPr algn="ctr"/>
              <a:t>‹#›</a:t>
            </a:fld>
            <a:endParaRPr lang="en-US" dirty="0"/>
          </a:p>
        </p:txBody>
      </p:sp>
      <p:sp>
        <p:nvSpPr>
          <p:cNvPr id="12" name="Content Placeholder 2">
            <a:extLst>
              <a:ext uri="{FF2B5EF4-FFF2-40B4-BE49-F238E27FC236}">
                <a16:creationId xmlns:a16="http://schemas.microsoft.com/office/drawing/2014/main" id="{CA8EAE89-0D59-A04A-A21A-AEA06F4215B3}"/>
              </a:ext>
            </a:extLst>
          </p:cNvPr>
          <p:cNvSpPr>
            <a:spLocks noGrp="1"/>
          </p:cNvSpPr>
          <p:nvPr>
            <p:ph sz="half" idx="12"/>
          </p:nvPr>
        </p:nvSpPr>
        <p:spPr>
          <a:xfrm>
            <a:off x="5203371" y="1825625"/>
            <a:ext cx="4140000" cy="4232275"/>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2" name="Title 1">
            <a:extLst>
              <a:ext uri="{FF2B5EF4-FFF2-40B4-BE49-F238E27FC236}">
                <a16:creationId xmlns:a16="http://schemas.microsoft.com/office/drawing/2014/main" id="{39303F21-566D-2444-A4FC-CA30670705D0}"/>
              </a:ext>
            </a:extLst>
          </p:cNvPr>
          <p:cNvSpPr>
            <a:spLocks noGrp="1"/>
          </p:cNvSpPr>
          <p:nvPr>
            <p:ph type="title"/>
          </p:nvPr>
        </p:nvSpPr>
        <p:spPr/>
        <p:txBody>
          <a:bodyPr/>
          <a:lstStyle/>
          <a:p>
            <a:r>
              <a:rPr lang="en-GB"/>
              <a:t>Click to edit Master title style</a:t>
            </a:r>
            <a:endParaRPr lang="en-US"/>
          </a:p>
        </p:txBody>
      </p:sp>
    </p:spTree>
    <p:extLst>
      <p:ext uri="{BB962C8B-B14F-4D97-AF65-F5344CB8AC3E}">
        <p14:creationId xmlns:p14="http://schemas.microsoft.com/office/powerpoint/2010/main" val="30185196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 Colum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F951AAF-0E2B-5C47-BD8C-D36A4A52ACFD}"/>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2" name="Title 1">
            <a:extLst>
              <a:ext uri="{FF2B5EF4-FFF2-40B4-BE49-F238E27FC236}">
                <a16:creationId xmlns:a16="http://schemas.microsoft.com/office/drawing/2014/main" id="{B7CFDCEE-F18E-C147-94E7-BE164970FB1D}"/>
              </a:ext>
            </a:extLst>
          </p:cNvPr>
          <p:cNvSpPr>
            <a:spLocks noGrp="1"/>
          </p:cNvSpPr>
          <p:nvPr>
            <p:ph type="title"/>
          </p:nvPr>
        </p:nvSpPr>
        <p:spPr>
          <a:xfrm>
            <a:off x="839787" y="452882"/>
            <a:ext cx="8496301" cy="1096413"/>
          </a:xfrm>
        </p:spPr>
        <p:txBody>
          <a:bodyPr/>
          <a:lstStyle/>
          <a:p>
            <a:r>
              <a:rPr lang="en-GB"/>
              <a:t>Click to edit Master title style</a:t>
            </a:r>
            <a:endParaRPr lang="en-US"/>
          </a:p>
        </p:txBody>
      </p:sp>
    </p:spTree>
    <p:extLst>
      <p:ext uri="{BB962C8B-B14F-4D97-AF65-F5344CB8AC3E}">
        <p14:creationId xmlns:p14="http://schemas.microsoft.com/office/powerpoint/2010/main" val="26714193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 Colum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F2534AC-FA8F-1542-A0FC-B186C5CF2548}"/>
              </a:ext>
            </a:extLst>
          </p:cNvPr>
          <p:cNvSpPr>
            <a:spLocks noGrp="1"/>
          </p:cNvSpPr>
          <p:nvPr>
            <p:ph sz="half" idx="1"/>
          </p:nvPr>
        </p:nvSpPr>
        <p:spPr>
          <a:xfrm>
            <a:off x="838199" y="1825625"/>
            <a:ext cx="4140000" cy="4232275"/>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9" name="Slide Number Placeholder 8">
            <a:extLst>
              <a:ext uri="{FF2B5EF4-FFF2-40B4-BE49-F238E27FC236}">
                <a16:creationId xmlns:a16="http://schemas.microsoft.com/office/drawing/2014/main" id="{AE65B681-4971-2D48-81A5-42B1D2398B2E}"/>
              </a:ext>
            </a:extLst>
          </p:cNvPr>
          <p:cNvSpPr>
            <a:spLocks noGrp="1"/>
          </p:cNvSpPr>
          <p:nvPr>
            <p:ph type="sldNum" sz="quarter" idx="11"/>
          </p:nvPr>
        </p:nvSpPr>
        <p:spPr>
          <a:xfrm>
            <a:off x="10119360" y="6356350"/>
            <a:ext cx="2072640" cy="365125"/>
          </a:xfrm>
          <a:prstGeom prst="rect">
            <a:avLst/>
          </a:prstGeom>
        </p:spPr>
        <p:txBody>
          <a:bodyPr/>
          <a:lstStyle/>
          <a:p>
            <a:pPr algn="ctr"/>
            <a:fld id="{68AC0D5A-D3DC-524E-9B5E-95B24B14D2CD}" type="slidenum">
              <a:rPr lang="en-US" smtClean="0"/>
              <a:pPr algn="ctr"/>
              <a:t>‹#›</a:t>
            </a:fld>
            <a:endParaRPr lang="en-US" dirty="0"/>
          </a:p>
        </p:txBody>
      </p:sp>
      <p:sp>
        <p:nvSpPr>
          <p:cNvPr id="12" name="Content Placeholder 2">
            <a:extLst>
              <a:ext uri="{FF2B5EF4-FFF2-40B4-BE49-F238E27FC236}">
                <a16:creationId xmlns:a16="http://schemas.microsoft.com/office/drawing/2014/main" id="{CA8EAE89-0D59-A04A-A21A-AEA06F4215B3}"/>
              </a:ext>
            </a:extLst>
          </p:cNvPr>
          <p:cNvSpPr>
            <a:spLocks noGrp="1"/>
          </p:cNvSpPr>
          <p:nvPr>
            <p:ph sz="half" idx="12"/>
          </p:nvPr>
        </p:nvSpPr>
        <p:spPr>
          <a:xfrm>
            <a:off x="5203371" y="1825625"/>
            <a:ext cx="4140000" cy="4232275"/>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2" name="Title 1">
            <a:extLst>
              <a:ext uri="{FF2B5EF4-FFF2-40B4-BE49-F238E27FC236}">
                <a16:creationId xmlns:a16="http://schemas.microsoft.com/office/drawing/2014/main" id="{39303F21-566D-2444-A4FC-CA30670705D0}"/>
              </a:ext>
            </a:extLst>
          </p:cNvPr>
          <p:cNvSpPr>
            <a:spLocks noGrp="1"/>
          </p:cNvSpPr>
          <p:nvPr>
            <p:ph type="title"/>
          </p:nvPr>
        </p:nvSpPr>
        <p:spPr/>
        <p:txBody>
          <a:bodyPr/>
          <a:lstStyle/>
          <a:p>
            <a:r>
              <a:rPr lang="en-GB"/>
              <a:t>Click to edit Master title style</a:t>
            </a:r>
            <a:endParaRPr lang="en-US"/>
          </a:p>
        </p:txBody>
      </p:sp>
    </p:spTree>
    <p:extLst>
      <p:ext uri="{BB962C8B-B14F-4D97-AF65-F5344CB8AC3E}">
        <p14:creationId xmlns:p14="http://schemas.microsoft.com/office/powerpoint/2010/main" val="14848140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 Colum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F951AAF-0E2B-5C47-BD8C-D36A4A52ACFD}"/>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itle 3">
            <a:extLst>
              <a:ext uri="{FF2B5EF4-FFF2-40B4-BE49-F238E27FC236}">
                <a16:creationId xmlns:a16="http://schemas.microsoft.com/office/drawing/2014/main" id="{B1DFF404-7931-0544-A9FE-035303499CD9}"/>
              </a:ext>
            </a:extLst>
          </p:cNvPr>
          <p:cNvSpPr>
            <a:spLocks noGrp="1"/>
          </p:cNvSpPr>
          <p:nvPr>
            <p:ph type="title"/>
          </p:nvPr>
        </p:nvSpPr>
        <p:spPr/>
        <p:txBody>
          <a:bodyPr/>
          <a:lstStyle/>
          <a:p>
            <a:r>
              <a:rPr lang="en-GB"/>
              <a:t>Click to edit Master title style</a:t>
            </a:r>
            <a:endParaRPr lang="en-US"/>
          </a:p>
        </p:txBody>
      </p:sp>
    </p:spTree>
    <p:extLst>
      <p:ext uri="{BB962C8B-B14F-4D97-AF65-F5344CB8AC3E}">
        <p14:creationId xmlns:p14="http://schemas.microsoft.com/office/powerpoint/2010/main" val="26141693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 Colum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F2534AC-FA8F-1542-A0FC-B186C5CF2548}"/>
              </a:ext>
            </a:extLst>
          </p:cNvPr>
          <p:cNvSpPr>
            <a:spLocks noGrp="1"/>
          </p:cNvSpPr>
          <p:nvPr>
            <p:ph sz="half" idx="1"/>
          </p:nvPr>
        </p:nvSpPr>
        <p:spPr>
          <a:xfrm>
            <a:off x="838199" y="1825625"/>
            <a:ext cx="4140000" cy="4232275"/>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12" name="Content Placeholder 2">
            <a:extLst>
              <a:ext uri="{FF2B5EF4-FFF2-40B4-BE49-F238E27FC236}">
                <a16:creationId xmlns:a16="http://schemas.microsoft.com/office/drawing/2014/main" id="{CA8EAE89-0D59-A04A-A21A-AEA06F4215B3}"/>
              </a:ext>
            </a:extLst>
          </p:cNvPr>
          <p:cNvSpPr>
            <a:spLocks noGrp="1"/>
          </p:cNvSpPr>
          <p:nvPr>
            <p:ph sz="half" idx="12"/>
          </p:nvPr>
        </p:nvSpPr>
        <p:spPr>
          <a:xfrm>
            <a:off x="5203371" y="1825625"/>
            <a:ext cx="4140000" cy="4232275"/>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itle 3">
            <a:extLst>
              <a:ext uri="{FF2B5EF4-FFF2-40B4-BE49-F238E27FC236}">
                <a16:creationId xmlns:a16="http://schemas.microsoft.com/office/drawing/2014/main" id="{5DB7AC0C-DFEB-2E4C-938A-614419A69923}"/>
              </a:ext>
            </a:extLst>
          </p:cNvPr>
          <p:cNvSpPr>
            <a:spLocks noGrp="1"/>
          </p:cNvSpPr>
          <p:nvPr>
            <p:ph type="title"/>
          </p:nvPr>
        </p:nvSpPr>
        <p:spPr/>
        <p:txBody>
          <a:bodyPr/>
          <a:lstStyle/>
          <a:p>
            <a:r>
              <a:rPr lang="en-GB"/>
              <a:t>Click to edit Master title style</a:t>
            </a:r>
            <a:endParaRPr lang="en-US"/>
          </a:p>
        </p:txBody>
      </p:sp>
    </p:spTree>
    <p:extLst>
      <p:ext uri="{BB962C8B-B14F-4D97-AF65-F5344CB8AC3E}">
        <p14:creationId xmlns:p14="http://schemas.microsoft.com/office/powerpoint/2010/main" val="30238725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 Colum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F951AAF-0E2B-5C47-BD8C-D36A4A52ACFD}"/>
              </a:ext>
            </a:extLst>
          </p:cNvPr>
          <p:cNvSpPr>
            <a:spLocks noGrp="1"/>
          </p:cNvSpPr>
          <p:nvPr>
            <p:ph idx="1"/>
          </p:nvPr>
        </p:nvSpPr>
        <p:spPr>
          <a:xfrm>
            <a:off x="839788" y="1825625"/>
            <a:ext cx="8496300" cy="4232275"/>
          </a:xfrm>
          <a:prstGeom prst="rect">
            <a:avLst/>
          </a:prstGeom>
        </p:spPr>
        <p:txBody>
          <a:bodyPr/>
          <a:lstStyle>
            <a:lvl2pPr>
              <a:spcAft>
                <a:spcPts val="700"/>
              </a:spcAft>
              <a:defRPr/>
            </a:lvl2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a:p>
            <a:pPr lvl="0"/>
            <a:endParaRPr lang="en-US" dirty="0"/>
          </a:p>
        </p:txBody>
      </p:sp>
      <p:sp>
        <p:nvSpPr>
          <p:cNvPr id="5" name="Title 4">
            <a:extLst>
              <a:ext uri="{FF2B5EF4-FFF2-40B4-BE49-F238E27FC236}">
                <a16:creationId xmlns:a16="http://schemas.microsoft.com/office/drawing/2014/main" id="{42A61A0D-BAE8-DC46-B8BC-31261C65D2D1}"/>
              </a:ext>
            </a:extLst>
          </p:cNvPr>
          <p:cNvSpPr>
            <a:spLocks noGrp="1"/>
          </p:cNvSpPr>
          <p:nvPr>
            <p:ph type="title"/>
          </p:nvPr>
        </p:nvSpPr>
        <p:spPr/>
        <p:txBody>
          <a:bodyPr/>
          <a:lstStyle/>
          <a:p>
            <a:r>
              <a:rPr lang="en-GB"/>
              <a:t>Click to edit Master title style</a:t>
            </a:r>
            <a:endParaRPr lang="en-US"/>
          </a:p>
        </p:txBody>
      </p:sp>
    </p:spTree>
    <p:extLst>
      <p:ext uri="{BB962C8B-B14F-4D97-AF65-F5344CB8AC3E}">
        <p14:creationId xmlns:p14="http://schemas.microsoft.com/office/powerpoint/2010/main" val="31393713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 Column">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D4A590F-6A19-AC4D-AFB8-F3E119699D0C}"/>
              </a:ext>
            </a:extLst>
          </p:cNvPr>
          <p:cNvSpPr>
            <a:spLocks noGrp="1"/>
          </p:cNvSpPr>
          <p:nvPr>
            <p:ph type="title"/>
          </p:nvPr>
        </p:nvSpPr>
        <p:spPr/>
        <p:txBody>
          <a:bodyPr/>
          <a:lstStyle/>
          <a:p>
            <a:r>
              <a:rPr lang="en-GB"/>
              <a:t>Click to edit Master title style</a:t>
            </a:r>
            <a:endParaRPr lang="en-US"/>
          </a:p>
        </p:txBody>
      </p:sp>
      <p:sp>
        <p:nvSpPr>
          <p:cNvPr id="11" name="Content Placeholder 2">
            <a:extLst>
              <a:ext uri="{FF2B5EF4-FFF2-40B4-BE49-F238E27FC236}">
                <a16:creationId xmlns:a16="http://schemas.microsoft.com/office/drawing/2014/main" id="{B29A5BD0-1F8C-6541-A021-DB7CEBF1ED45}"/>
              </a:ext>
            </a:extLst>
          </p:cNvPr>
          <p:cNvSpPr>
            <a:spLocks noGrp="1"/>
          </p:cNvSpPr>
          <p:nvPr>
            <p:ph idx="1"/>
          </p:nvPr>
        </p:nvSpPr>
        <p:spPr>
          <a:xfrm>
            <a:off x="839788" y="1825625"/>
            <a:ext cx="4140200" cy="4232275"/>
          </a:xfrm>
          <a:prstGeom prst="rect">
            <a:avLst/>
          </a:prstGeom>
        </p:spPr>
        <p:txBody>
          <a:bodyPr/>
          <a:lstStyle>
            <a:lvl2pPr>
              <a:spcAft>
                <a:spcPts val="700"/>
              </a:spcAft>
              <a:defRPr/>
            </a:lvl2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a:p>
            <a:pPr lvl="0"/>
            <a:endParaRPr lang="en-US" dirty="0"/>
          </a:p>
        </p:txBody>
      </p:sp>
      <p:sp>
        <p:nvSpPr>
          <p:cNvPr id="13" name="Content Placeholder 2">
            <a:extLst>
              <a:ext uri="{FF2B5EF4-FFF2-40B4-BE49-F238E27FC236}">
                <a16:creationId xmlns:a16="http://schemas.microsoft.com/office/drawing/2014/main" id="{22DF3FE1-9F34-1346-9236-4FE1D6156219}"/>
              </a:ext>
            </a:extLst>
          </p:cNvPr>
          <p:cNvSpPr>
            <a:spLocks noGrp="1"/>
          </p:cNvSpPr>
          <p:nvPr>
            <p:ph idx="14"/>
          </p:nvPr>
        </p:nvSpPr>
        <p:spPr>
          <a:xfrm>
            <a:off x="5176261" y="1825625"/>
            <a:ext cx="4140200" cy="4232275"/>
          </a:xfrm>
          <a:prstGeom prst="rect">
            <a:avLst/>
          </a:prstGeom>
        </p:spPr>
        <p:txBody>
          <a:bodyPr/>
          <a:lstStyle>
            <a:lvl2pPr>
              <a:spcAft>
                <a:spcPts val="700"/>
              </a:spcAft>
              <a:defRPr/>
            </a:lvl2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a:p>
            <a:pPr lvl="0"/>
            <a:endParaRPr lang="en-US" dirty="0"/>
          </a:p>
        </p:txBody>
      </p:sp>
    </p:spTree>
    <p:extLst>
      <p:ext uri="{BB962C8B-B14F-4D97-AF65-F5344CB8AC3E}">
        <p14:creationId xmlns:p14="http://schemas.microsoft.com/office/powerpoint/2010/main" val="9155979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Image slide / large statement – Teal">
    <p:bg>
      <p:bgPr>
        <a:blipFill dpi="0" rotWithShape="1">
          <a:blip r:embed="rId2"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FF7F26BC-E09E-2247-98BB-3B63FA54C8F1}"/>
              </a:ext>
            </a:extLst>
          </p:cNvPr>
          <p:cNvSpPr/>
          <p:nvPr userDrawn="1"/>
        </p:nvSpPr>
        <p:spPr>
          <a:xfrm>
            <a:off x="0" y="0"/>
            <a:ext cx="12192000" cy="6858000"/>
          </a:xfrm>
          <a:prstGeom prst="rect">
            <a:avLst/>
          </a:prstGeom>
          <a:solidFill>
            <a:srgbClr val="3A9CAE">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ysClr val="windowText" lastClr="000000"/>
                </a:solidFill>
              </a:ln>
            </a:endParaRPr>
          </a:p>
        </p:txBody>
      </p:sp>
      <p:sp>
        <p:nvSpPr>
          <p:cNvPr id="12" name="Text Placeholder 11">
            <a:extLst>
              <a:ext uri="{FF2B5EF4-FFF2-40B4-BE49-F238E27FC236}">
                <a16:creationId xmlns:a16="http://schemas.microsoft.com/office/drawing/2014/main" id="{E4572D3D-8ED8-D24F-97B2-0282C41F8D99}"/>
              </a:ext>
            </a:extLst>
          </p:cNvPr>
          <p:cNvSpPr>
            <a:spLocks noGrp="1"/>
          </p:cNvSpPr>
          <p:nvPr>
            <p:ph type="body" sz="quarter" idx="13" hasCustomPrompt="1"/>
          </p:nvPr>
        </p:nvSpPr>
        <p:spPr>
          <a:xfrm>
            <a:off x="752700" y="1578429"/>
            <a:ext cx="5210778" cy="3701142"/>
          </a:xfrm>
          <a:prstGeom prst="rect">
            <a:avLst/>
          </a:prstGeom>
        </p:spPr>
        <p:txBody>
          <a:bodyPr>
            <a:noAutofit/>
          </a:bodyPr>
          <a:lstStyle>
            <a:lvl1pPr marL="0" indent="0">
              <a:lnSpc>
                <a:spcPct val="80000"/>
              </a:lnSpc>
              <a:buNone/>
              <a:defRPr sz="4000" b="1" i="0">
                <a:solidFill>
                  <a:schemeClr val="bg1"/>
                </a:solidFill>
                <a:latin typeface="Arial" panose="020B0604020202020204" pitchFamily="34" charset="0"/>
                <a:cs typeface="Arial" panose="020B0604020202020204" pitchFamily="34" charset="0"/>
              </a:defRPr>
            </a:lvl1pPr>
          </a:lstStyle>
          <a:p>
            <a:pPr lvl="0"/>
            <a:r>
              <a:rPr lang="en-GB" dirty="0"/>
              <a:t>Click to add your section title or large statement or quote here</a:t>
            </a:r>
          </a:p>
        </p:txBody>
      </p:sp>
    </p:spTree>
    <p:extLst>
      <p:ext uri="{BB962C8B-B14F-4D97-AF65-F5344CB8AC3E}">
        <p14:creationId xmlns:p14="http://schemas.microsoft.com/office/powerpoint/2010/main" val="4176148508"/>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Image slide / large statement – Orange">
    <p:bg>
      <p:bgPr>
        <a:blipFill dpi="0" rotWithShape="1">
          <a:blip r:embed="rId2"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8F2C575-E474-834D-9F4E-84959AA66C72}"/>
              </a:ext>
            </a:extLst>
          </p:cNvPr>
          <p:cNvSpPr/>
          <p:nvPr userDrawn="1"/>
        </p:nvSpPr>
        <p:spPr>
          <a:xfrm>
            <a:off x="0" y="0"/>
            <a:ext cx="12192000" cy="6858000"/>
          </a:xfrm>
          <a:prstGeom prst="rect">
            <a:avLst/>
          </a:prstGeom>
          <a:solidFill>
            <a:srgbClr val="E8731B">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ysClr val="windowText" lastClr="000000"/>
                </a:solidFill>
              </a:ln>
            </a:endParaRPr>
          </a:p>
        </p:txBody>
      </p:sp>
      <p:sp>
        <p:nvSpPr>
          <p:cNvPr id="8" name="Text Placeholder 11">
            <a:extLst>
              <a:ext uri="{FF2B5EF4-FFF2-40B4-BE49-F238E27FC236}">
                <a16:creationId xmlns:a16="http://schemas.microsoft.com/office/drawing/2014/main" id="{B3739874-E9D1-AA48-A7A4-90CBA067EB5B}"/>
              </a:ext>
            </a:extLst>
          </p:cNvPr>
          <p:cNvSpPr>
            <a:spLocks noGrp="1"/>
          </p:cNvSpPr>
          <p:nvPr>
            <p:ph type="body" sz="quarter" idx="13" hasCustomPrompt="1"/>
          </p:nvPr>
        </p:nvSpPr>
        <p:spPr>
          <a:xfrm>
            <a:off x="752700" y="1578429"/>
            <a:ext cx="5210778" cy="3701142"/>
          </a:xfrm>
          <a:prstGeom prst="rect">
            <a:avLst/>
          </a:prstGeom>
        </p:spPr>
        <p:txBody>
          <a:bodyPr>
            <a:noAutofit/>
          </a:bodyPr>
          <a:lstStyle>
            <a:lvl1pPr marL="0" indent="0">
              <a:lnSpc>
                <a:spcPct val="80000"/>
              </a:lnSpc>
              <a:buNone/>
              <a:defRPr sz="4000" b="1" i="0">
                <a:solidFill>
                  <a:schemeClr val="bg1"/>
                </a:solidFill>
                <a:latin typeface="Arial" panose="020B0604020202020204" pitchFamily="34" charset="0"/>
                <a:cs typeface="Arial" panose="020B0604020202020204" pitchFamily="34" charset="0"/>
              </a:defRPr>
            </a:lvl1pPr>
          </a:lstStyle>
          <a:p>
            <a:pPr lvl="0"/>
            <a:r>
              <a:rPr lang="en-GB" dirty="0"/>
              <a:t>Click to add your section title or large statement or quote here</a:t>
            </a:r>
          </a:p>
        </p:txBody>
      </p:sp>
    </p:spTree>
    <p:extLst>
      <p:ext uri="{BB962C8B-B14F-4D97-AF65-F5344CB8AC3E}">
        <p14:creationId xmlns:p14="http://schemas.microsoft.com/office/powerpoint/2010/main" val="3903687718"/>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Image slide / large statement – Blue">
    <p:bg>
      <p:bgPr>
        <a:blipFill dpi="0" rotWithShape="1">
          <a:blip r:embed="rId2"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8F2C575-E474-834D-9F4E-84959AA66C72}"/>
              </a:ext>
            </a:extLst>
          </p:cNvPr>
          <p:cNvSpPr/>
          <p:nvPr userDrawn="1"/>
        </p:nvSpPr>
        <p:spPr>
          <a:xfrm>
            <a:off x="0" y="0"/>
            <a:ext cx="12192000" cy="6858000"/>
          </a:xfrm>
          <a:prstGeom prst="rect">
            <a:avLst/>
          </a:prstGeom>
          <a:solidFill>
            <a:srgbClr val="26567F">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ysClr val="windowText" lastClr="000000"/>
                </a:solidFill>
              </a:ln>
            </a:endParaRPr>
          </a:p>
        </p:txBody>
      </p:sp>
      <p:sp>
        <p:nvSpPr>
          <p:cNvPr id="4" name="Text Placeholder 11">
            <a:extLst>
              <a:ext uri="{FF2B5EF4-FFF2-40B4-BE49-F238E27FC236}">
                <a16:creationId xmlns:a16="http://schemas.microsoft.com/office/drawing/2014/main" id="{4A61B482-9E58-4D46-905F-FCBFD683786B}"/>
              </a:ext>
            </a:extLst>
          </p:cNvPr>
          <p:cNvSpPr>
            <a:spLocks noGrp="1"/>
          </p:cNvSpPr>
          <p:nvPr>
            <p:ph type="body" sz="quarter" idx="13" hasCustomPrompt="1"/>
          </p:nvPr>
        </p:nvSpPr>
        <p:spPr>
          <a:xfrm>
            <a:off x="752700" y="1578429"/>
            <a:ext cx="5210778" cy="3701142"/>
          </a:xfrm>
          <a:prstGeom prst="rect">
            <a:avLst/>
          </a:prstGeom>
        </p:spPr>
        <p:txBody>
          <a:bodyPr>
            <a:noAutofit/>
          </a:bodyPr>
          <a:lstStyle>
            <a:lvl1pPr marL="0" indent="0">
              <a:lnSpc>
                <a:spcPct val="80000"/>
              </a:lnSpc>
              <a:buNone/>
              <a:defRPr sz="4000" b="1" i="0">
                <a:solidFill>
                  <a:schemeClr val="bg1"/>
                </a:solidFill>
                <a:latin typeface="Arial" panose="020B0604020202020204" pitchFamily="34" charset="0"/>
                <a:cs typeface="Arial" panose="020B0604020202020204" pitchFamily="34" charset="0"/>
              </a:defRPr>
            </a:lvl1pPr>
          </a:lstStyle>
          <a:p>
            <a:pPr lvl="0"/>
            <a:r>
              <a:rPr lang="en-GB" dirty="0"/>
              <a:t>Click to add your section title or large statement or quote here</a:t>
            </a:r>
          </a:p>
        </p:txBody>
      </p:sp>
    </p:spTree>
    <p:extLst>
      <p:ext uri="{BB962C8B-B14F-4D97-AF65-F5344CB8AC3E}">
        <p14:creationId xmlns:p14="http://schemas.microsoft.com/office/powerpoint/2010/main" val="4086006845"/>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End page">
    <p:bg>
      <p:bgPr>
        <a:blipFill dpi="0" rotWithShape="1">
          <a:blip r:embed="rId2"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17" name="Text Placeholder 7">
            <a:extLst>
              <a:ext uri="{FF2B5EF4-FFF2-40B4-BE49-F238E27FC236}">
                <a16:creationId xmlns:a16="http://schemas.microsoft.com/office/drawing/2014/main" id="{ACD5FEA8-E9A1-2B48-8F37-585CE1BDBEAA}"/>
              </a:ext>
            </a:extLst>
          </p:cNvPr>
          <p:cNvSpPr>
            <a:spLocks noGrp="1"/>
          </p:cNvSpPr>
          <p:nvPr>
            <p:ph type="body" sz="quarter" idx="14" hasCustomPrompt="1"/>
          </p:nvPr>
        </p:nvSpPr>
        <p:spPr>
          <a:xfrm>
            <a:off x="752700" y="2063458"/>
            <a:ext cx="9265942" cy="313083"/>
          </a:xfrm>
          <a:prstGeom prst="rect">
            <a:avLst/>
          </a:prstGeom>
        </p:spPr>
        <p:txBody>
          <a:bodyPr>
            <a:noAutofit/>
          </a:bodyPr>
          <a:lstStyle>
            <a:lvl1pPr marL="0" marR="0" indent="0" algn="l" defTabSz="914400" rtl="0" eaLnBrk="1" fontAlgn="auto" latinLnBrk="0" hangingPunct="1">
              <a:lnSpc>
                <a:spcPct val="90000"/>
              </a:lnSpc>
              <a:spcBef>
                <a:spcPts val="1600"/>
              </a:spcBef>
              <a:spcAft>
                <a:spcPts val="500"/>
              </a:spcAft>
              <a:buClrTx/>
              <a:buSzTx/>
              <a:buFont typeface="Arial" panose="020B0604020202020204" pitchFamily="34" charset="0"/>
              <a:buNone/>
              <a:tabLst/>
              <a:defRPr sz="1600" b="0" i="0">
                <a:solidFill>
                  <a:schemeClr val="bg1"/>
                </a:solidFill>
                <a:latin typeface="Calibri" panose="020F0502020204030204" pitchFamily="34" charset="0"/>
                <a:cs typeface="Calibri" panose="020F0502020204030204" pitchFamily="34" charset="0"/>
              </a:defRPr>
            </a:lvl1pPr>
          </a:lstStyle>
          <a:p>
            <a:pPr marL="0" marR="0" lvl="0" indent="0" algn="l" defTabSz="914400" rtl="0" eaLnBrk="1" fontAlgn="auto" latinLnBrk="0" hangingPunct="1">
              <a:lnSpc>
                <a:spcPct val="90000"/>
              </a:lnSpc>
              <a:spcBef>
                <a:spcPts val="1600"/>
              </a:spcBef>
              <a:spcAft>
                <a:spcPts val="500"/>
              </a:spcAft>
              <a:buClrTx/>
              <a:buSzTx/>
              <a:buFont typeface="Arial" panose="020B0604020202020204" pitchFamily="34" charset="0"/>
              <a:buNone/>
              <a:tabLst/>
              <a:defRPr/>
            </a:pPr>
            <a:r>
              <a:rPr lang="en-GB" dirty="0"/>
              <a:t>[Insert contact email (</a:t>
            </a:r>
            <a:r>
              <a:rPr lang="en-GB" dirty="0" err="1"/>
              <a:t>info@swa.govt.nz</a:t>
            </a:r>
            <a:r>
              <a:rPr lang="en-GB" dirty="0"/>
              <a:t> or alternative) and/or phone and/or weblink on separate line]</a:t>
            </a:r>
          </a:p>
        </p:txBody>
      </p:sp>
      <p:sp>
        <p:nvSpPr>
          <p:cNvPr id="22" name="Text Placeholder 7">
            <a:extLst>
              <a:ext uri="{FF2B5EF4-FFF2-40B4-BE49-F238E27FC236}">
                <a16:creationId xmlns:a16="http://schemas.microsoft.com/office/drawing/2014/main" id="{700066A7-FC2E-0D41-9C43-D802A63CE9A5}"/>
              </a:ext>
            </a:extLst>
          </p:cNvPr>
          <p:cNvSpPr>
            <a:spLocks noGrp="1"/>
          </p:cNvSpPr>
          <p:nvPr>
            <p:ph type="body" sz="quarter" idx="16" hasCustomPrompt="1"/>
          </p:nvPr>
        </p:nvSpPr>
        <p:spPr>
          <a:xfrm>
            <a:off x="752700" y="2461023"/>
            <a:ext cx="9265942" cy="313083"/>
          </a:xfrm>
          <a:prstGeom prst="rect">
            <a:avLst/>
          </a:prstGeom>
        </p:spPr>
        <p:txBody>
          <a:bodyPr>
            <a:noAutofit/>
          </a:bodyPr>
          <a:lstStyle>
            <a:lvl1pPr marL="0" marR="0" indent="0" algn="l" defTabSz="914400" rtl="0" eaLnBrk="1" fontAlgn="auto" latinLnBrk="0" hangingPunct="1">
              <a:lnSpc>
                <a:spcPct val="90000"/>
              </a:lnSpc>
              <a:spcBef>
                <a:spcPts val="1600"/>
              </a:spcBef>
              <a:spcAft>
                <a:spcPts val="500"/>
              </a:spcAft>
              <a:buClrTx/>
              <a:buSzTx/>
              <a:buFont typeface="Arial" panose="020B0604020202020204" pitchFamily="34" charset="0"/>
              <a:buNone/>
              <a:tabLst/>
              <a:defRPr sz="1600" b="0" i="0">
                <a:solidFill>
                  <a:schemeClr val="bg1"/>
                </a:solidFill>
                <a:latin typeface="Calibri" panose="020F0502020204030204" pitchFamily="34" charset="0"/>
                <a:cs typeface="Calibri" panose="020F0502020204030204" pitchFamily="34" charset="0"/>
              </a:defRPr>
            </a:lvl1pPr>
          </a:lstStyle>
          <a:p>
            <a:pPr marL="0" marR="0" lvl="0" indent="0" algn="l" defTabSz="914400" rtl="0" eaLnBrk="1" fontAlgn="auto" latinLnBrk="0" hangingPunct="1">
              <a:lnSpc>
                <a:spcPct val="90000"/>
              </a:lnSpc>
              <a:spcBef>
                <a:spcPts val="1600"/>
              </a:spcBef>
              <a:spcAft>
                <a:spcPts val="500"/>
              </a:spcAft>
              <a:buClrTx/>
              <a:buSzTx/>
              <a:buFont typeface="Arial" panose="020B0604020202020204" pitchFamily="34" charset="0"/>
              <a:buNone/>
              <a:tabLst/>
              <a:defRPr/>
            </a:pPr>
            <a:r>
              <a:rPr lang="en-GB" dirty="0" err="1"/>
              <a:t>swa.govt.nz</a:t>
            </a:r>
            <a:endParaRPr lang="en-GB" dirty="0"/>
          </a:p>
        </p:txBody>
      </p:sp>
      <p:sp>
        <p:nvSpPr>
          <p:cNvPr id="24" name="Text Placeholder 7">
            <a:extLst>
              <a:ext uri="{FF2B5EF4-FFF2-40B4-BE49-F238E27FC236}">
                <a16:creationId xmlns:a16="http://schemas.microsoft.com/office/drawing/2014/main" id="{01A66CE6-1D28-5E4E-8CB5-95C6BB21886C}"/>
              </a:ext>
            </a:extLst>
          </p:cNvPr>
          <p:cNvSpPr>
            <a:spLocks noGrp="1"/>
          </p:cNvSpPr>
          <p:nvPr>
            <p:ph type="body" sz="quarter" idx="17" hasCustomPrompt="1"/>
          </p:nvPr>
        </p:nvSpPr>
        <p:spPr>
          <a:xfrm>
            <a:off x="752700" y="1578429"/>
            <a:ext cx="9265942" cy="313083"/>
          </a:xfrm>
          <a:prstGeom prst="rect">
            <a:avLst/>
          </a:prstGeom>
        </p:spPr>
        <p:txBody>
          <a:bodyPr>
            <a:noAutofit/>
          </a:bodyPr>
          <a:lstStyle>
            <a:lvl1pPr marL="0" marR="0" indent="0" algn="l" defTabSz="914400" rtl="0" eaLnBrk="1" fontAlgn="auto" latinLnBrk="0" hangingPunct="1">
              <a:lnSpc>
                <a:spcPct val="90000"/>
              </a:lnSpc>
              <a:spcBef>
                <a:spcPts val="1600"/>
              </a:spcBef>
              <a:spcAft>
                <a:spcPts val="500"/>
              </a:spcAft>
              <a:buClrTx/>
              <a:buSzTx/>
              <a:buFont typeface="Arial" panose="020B0604020202020204" pitchFamily="34" charset="0"/>
              <a:buNone/>
              <a:tabLst/>
              <a:defRPr sz="1600" b="1" i="0">
                <a:solidFill>
                  <a:schemeClr val="bg1"/>
                </a:solidFill>
                <a:latin typeface="Arial" panose="020B0604020202020204" pitchFamily="34" charset="0"/>
                <a:cs typeface="Arial" panose="020B0604020202020204" pitchFamily="34" charset="0"/>
              </a:defRPr>
            </a:lvl1pPr>
          </a:lstStyle>
          <a:p>
            <a:pPr marL="0" marR="0" lvl="0" indent="0" algn="l" defTabSz="914400" rtl="0" eaLnBrk="1" fontAlgn="auto" latinLnBrk="0" hangingPunct="1">
              <a:lnSpc>
                <a:spcPct val="90000"/>
              </a:lnSpc>
              <a:spcBef>
                <a:spcPts val="1600"/>
              </a:spcBef>
              <a:spcAft>
                <a:spcPts val="500"/>
              </a:spcAft>
              <a:buClrTx/>
              <a:buSzTx/>
              <a:buFont typeface="Arial" panose="020B0604020202020204" pitchFamily="34" charset="0"/>
              <a:buNone/>
              <a:tabLst/>
              <a:defRPr/>
            </a:pPr>
            <a:r>
              <a:rPr lang="en-GB" dirty="0"/>
              <a:t>[Insert team name/contact person]</a:t>
            </a:r>
          </a:p>
        </p:txBody>
      </p:sp>
      <p:pic>
        <p:nvPicPr>
          <p:cNvPr id="6" name="Picture 5">
            <a:extLst>
              <a:ext uri="{FF2B5EF4-FFF2-40B4-BE49-F238E27FC236}">
                <a16:creationId xmlns:a16="http://schemas.microsoft.com/office/drawing/2014/main" id="{CBC365D2-5074-8E4D-98C7-3BF62EC34B10}"/>
              </a:ext>
            </a:extLst>
          </p:cNvPr>
          <p:cNvPicPr>
            <a:picLocks noChangeAspect="1"/>
          </p:cNvPicPr>
          <p:nvPr userDrawn="1"/>
        </p:nvPicPr>
        <p:blipFill>
          <a:blip r:embed="rId3" cstate="print">
            <a:extLst>
              <a:ext uri="{28A0092B-C50C-407E-A947-70E740481C1C}">
                <a14:useLocalDpi xmlns:a14="http://schemas.microsoft.com/office/drawing/2010/main"/>
              </a:ext>
            </a:extLst>
          </a:blip>
          <a:srcRect/>
          <a:stretch/>
        </p:blipFill>
        <p:spPr>
          <a:xfrm>
            <a:off x="839789" y="5582078"/>
            <a:ext cx="2346756" cy="508464"/>
          </a:xfrm>
          <a:prstGeom prst="rect">
            <a:avLst/>
          </a:prstGeom>
        </p:spPr>
      </p:pic>
    </p:spTree>
    <p:extLst>
      <p:ext uri="{BB962C8B-B14F-4D97-AF65-F5344CB8AC3E}">
        <p14:creationId xmlns:p14="http://schemas.microsoft.com/office/powerpoint/2010/main" val="8436705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 Colum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F2534AC-FA8F-1542-A0FC-B186C5CF2548}"/>
              </a:ext>
            </a:extLst>
          </p:cNvPr>
          <p:cNvSpPr>
            <a:spLocks noGrp="1"/>
          </p:cNvSpPr>
          <p:nvPr>
            <p:ph sz="half" idx="1"/>
          </p:nvPr>
        </p:nvSpPr>
        <p:spPr>
          <a:xfrm>
            <a:off x="838198" y="1825626"/>
            <a:ext cx="10512425" cy="3835400"/>
          </a:xfrm>
          <a:prstGeom prst="rect">
            <a:avLst/>
          </a:prstGeo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itle 4">
            <a:extLst>
              <a:ext uri="{FF2B5EF4-FFF2-40B4-BE49-F238E27FC236}">
                <a16:creationId xmlns:a16="http://schemas.microsoft.com/office/drawing/2014/main" id="{69B9D0B7-15A3-C34E-A825-53DA2758EE10}"/>
              </a:ext>
            </a:extLst>
          </p:cNvPr>
          <p:cNvSpPr>
            <a:spLocks noGrp="1"/>
          </p:cNvSpPr>
          <p:nvPr>
            <p:ph type="title"/>
          </p:nvPr>
        </p:nvSpPr>
        <p:spPr/>
        <p:txBody>
          <a:bodyPr/>
          <a:lstStyle/>
          <a:p>
            <a:r>
              <a:rPr lang="en-GB"/>
              <a:t>Click to edit Master title style</a:t>
            </a:r>
            <a:endParaRPr lang="en-US"/>
          </a:p>
        </p:txBody>
      </p:sp>
    </p:spTree>
    <p:extLst>
      <p:ext uri="{BB962C8B-B14F-4D97-AF65-F5344CB8AC3E}">
        <p14:creationId xmlns:p14="http://schemas.microsoft.com/office/powerpoint/2010/main" val="592381375"/>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 Colum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F951AAF-0E2B-5C47-BD8C-D36A4A52ACFD}"/>
              </a:ext>
            </a:extLst>
          </p:cNvPr>
          <p:cNvSpPr>
            <a:spLocks noGrp="1"/>
          </p:cNvSpPr>
          <p:nvPr>
            <p:ph idx="1"/>
          </p:nvPr>
        </p:nvSpPr>
        <p:spPr>
          <a:xfrm>
            <a:off x="839788" y="1825626"/>
            <a:ext cx="5130706" cy="3835400"/>
          </a:xfrm>
          <a:prstGeom prst="rect">
            <a:avLst/>
          </a:prstGeo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Content Placeholder 2">
            <a:extLst>
              <a:ext uri="{FF2B5EF4-FFF2-40B4-BE49-F238E27FC236}">
                <a16:creationId xmlns:a16="http://schemas.microsoft.com/office/drawing/2014/main" id="{565599E5-0F94-E543-9719-6CE6513ACFAF}"/>
              </a:ext>
            </a:extLst>
          </p:cNvPr>
          <p:cNvSpPr>
            <a:spLocks noGrp="1"/>
          </p:cNvSpPr>
          <p:nvPr>
            <p:ph idx="11"/>
          </p:nvPr>
        </p:nvSpPr>
        <p:spPr>
          <a:xfrm>
            <a:off x="6218612" y="1825626"/>
            <a:ext cx="5130706" cy="3835400"/>
          </a:xfrm>
          <a:prstGeom prst="rect">
            <a:avLst/>
          </a:prstGeo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itle 3">
            <a:extLst>
              <a:ext uri="{FF2B5EF4-FFF2-40B4-BE49-F238E27FC236}">
                <a16:creationId xmlns:a16="http://schemas.microsoft.com/office/drawing/2014/main" id="{1B767E2A-7974-8049-8329-156302CF8D7B}"/>
              </a:ext>
            </a:extLst>
          </p:cNvPr>
          <p:cNvSpPr>
            <a:spLocks noGrp="1"/>
          </p:cNvSpPr>
          <p:nvPr>
            <p:ph type="title"/>
          </p:nvPr>
        </p:nvSpPr>
        <p:spPr/>
        <p:txBody>
          <a:bodyPr/>
          <a:lstStyle/>
          <a:p>
            <a:r>
              <a:rPr lang="en-GB"/>
              <a:t>Click to edit Master title style</a:t>
            </a:r>
            <a:endParaRPr lang="en-US"/>
          </a:p>
        </p:txBody>
      </p:sp>
    </p:spTree>
    <p:extLst>
      <p:ext uri="{BB962C8B-B14F-4D97-AF65-F5344CB8AC3E}">
        <p14:creationId xmlns:p14="http://schemas.microsoft.com/office/powerpoint/2010/main" val="1795919812"/>
      </p:ext>
    </p:extLst>
  </p:cSld>
  <p:clrMapOvr>
    <a:masterClrMapping/>
  </p:clrMapOvr>
  <p:extLst>
    <p:ext uri="{DCECCB84-F9BA-43D5-87BE-67443E8EF086}">
      <p15:sldGuideLst xmlns:p15="http://schemas.microsoft.com/office/powerpoint/2012/main">
        <p15:guide id="1" pos="3772" userDrawn="1">
          <p15:clr>
            <a:srgbClr val="FBAE40"/>
          </p15:clr>
        </p15:guide>
        <p15:guide id="2" pos="3908"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10.xml"/><Relationship Id="rId7" Type="http://schemas.openxmlformats.org/officeDocument/2006/relationships/theme" Target="../theme/theme2.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5" Type="http://schemas.openxmlformats.org/officeDocument/2006/relationships/slideLayout" Target="../slideLayouts/slideLayout12.xml"/><Relationship Id="rId4" Type="http://schemas.openxmlformats.org/officeDocument/2006/relationships/slideLayout" Target="../slideLayouts/slideLayout11.xml"/><Relationship Id="rId9" Type="http://schemas.openxmlformats.org/officeDocument/2006/relationships/image" Target="../media/image8.png"/></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15.xml"/><Relationship Id="rId1" Type="http://schemas.openxmlformats.org/officeDocument/2006/relationships/slideLayout" Target="../slideLayouts/slideLayout14.xml"/><Relationship Id="rId5" Type="http://schemas.openxmlformats.org/officeDocument/2006/relationships/image" Target="../media/image2.png"/><Relationship Id="rId4" Type="http://schemas.openxmlformats.org/officeDocument/2006/relationships/image" Target="../media/image9.png"/></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17.xml"/><Relationship Id="rId1" Type="http://schemas.openxmlformats.org/officeDocument/2006/relationships/slideLayout" Target="../slideLayouts/slideLayout16.xml"/><Relationship Id="rId5" Type="http://schemas.openxmlformats.org/officeDocument/2006/relationships/image" Target="../media/image2.png"/><Relationship Id="rId4" Type="http://schemas.openxmlformats.org/officeDocument/2006/relationships/image" Target="../media/image10.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C8221166-006E-FF40-908C-266E896197E8}"/>
              </a:ext>
            </a:extLst>
          </p:cNvPr>
          <p:cNvPicPr>
            <a:picLocks noChangeAspect="1"/>
          </p:cNvPicPr>
          <p:nvPr userDrawn="1"/>
        </p:nvPicPr>
        <p:blipFill>
          <a:blip r:embed="rId9" cstate="print">
            <a:extLst>
              <a:ext uri="{28A0092B-C50C-407E-A947-70E740481C1C}">
                <a14:useLocalDpi xmlns:a14="http://schemas.microsoft.com/office/drawing/2010/main"/>
              </a:ext>
            </a:extLst>
          </a:blip>
          <a:srcRect/>
          <a:stretch/>
        </p:blipFill>
        <p:spPr>
          <a:xfrm>
            <a:off x="10119360" y="0"/>
            <a:ext cx="2072640" cy="6858000"/>
          </a:xfrm>
          <a:prstGeom prst="rect">
            <a:avLst/>
          </a:prstGeom>
        </p:spPr>
      </p:pic>
      <p:sp>
        <p:nvSpPr>
          <p:cNvPr id="3" name="Text Placeholder 2">
            <a:extLst>
              <a:ext uri="{FF2B5EF4-FFF2-40B4-BE49-F238E27FC236}">
                <a16:creationId xmlns:a16="http://schemas.microsoft.com/office/drawing/2014/main" id="{9049A781-C742-4C4B-AA29-F006ED6A26DF}"/>
              </a:ext>
            </a:extLst>
          </p:cNvPr>
          <p:cNvSpPr>
            <a:spLocks noGrp="1"/>
          </p:cNvSpPr>
          <p:nvPr>
            <p:ph type="body" idx="1"/>
          </p:nvPr>
        </p:nvSpPr>
        <p:spPr>
          <a:xfrm>
            <a:off x="839788" y="1825625"/>
            <a:ext cx="8496300" cy="4232275"/>
          </a:xfrm>
          <a:prstGeom prst="rect">
            <a:avLst/>
          </a:prstGeom>
        </p:spPr>
        <p:txBody>
          <a:bodyPr vert="horz" lIns="91440" tIns="45720" rIns="91440" bIns="45720" rtlCol="0">
            <a:normAutofit/>
          </a:bodyPr>
          <a:lstStyle/>
          <a:p>
            <a:pPr lvl="0"/>
            <a:r>
              <a:rPr lang="en-GB" dirty="0"/>
              <a:t>Click to edit Master text styles – heading 2</a:t>
            </a:r>
          </a:p>
          <a:p>
            <a:pPr marL="0" marR="0" lvl="1" indent="0" algn="l" defTabSz="914400" rtl="0" eaLnBrk="1" fontAlgn="auto" latinLnBrk="0" hangingPunct="1">
              <a:lnSpc>
                <a:spcPct val="90000"/>
              </a:lnSpc>
              <a:spcBef>
                <a:spcPts val="500"/>
              </a:spcBef>
              <a:spcAft>
                <a:spcPts val="500"/>
              </a:spcAft>
              <a:buClr>
                <a:srgbClr val="26567F"/>
              </a:buClr>
              <a:buSzTx/>
              <a:buFont typeface="Arial" panose="020B0604020202020204" pitchFamily="34" charset="0"/>
              <a:buNone/>
              <a:tabLst/>
              <a:defRPr/>
            </a:pPr>
            <a:r>
              <a:rPr lang="en-GB" dirty="0"/>
              <a:t>Second level – body</a:t>
            </a:r>
          </a:p>
          <a:p>
            <a:pPr lvl="2"/>
            <a:r>
              <a:rPr lang="en-GB" dirty="0"/>
              <a:t>Third level – indented body</a:t>
            </a:r>
          </a:p>
          <a:p>
            <a:pPr lvl="3"/>
            <a:r>
              <a:rPr lang="en-GB" dirty="0"/>
              <a:t>Fourth level – heading 3</a:t>
            </a:r>
          </a:p>
          <a:p>
            <a:pPr lvl="4"/>
            <a:r>
              <a:rPr lang="en-GB" dirty="0"/>
              <a:t>Fifth level – small body</a:t>
            </a:r>
          </a:p>
          <a:p>
            <a:pPr lvl="5"/>
            <a:r>
              <a:rPr lang="en-GB" dirty="0"/>
              <a:t>Sixth level</a:t>
            </a:r>
          </a:p>
        </p:txBody>
      </p:sp>
      <p:sp>
        <p:nvSpPr>
          <p:cNvPr id="7" name="Title Placeholder 1">
            <a:extLst>
              <a:ext uri="{FF2B5EF4-FFF2-40B4-BE49-F238E27FC236}">
                <a16:creationId xmlns:a16="http://schemas.microsoft.com/office/drawing/2014/main" id="{462C16D3-E714-8347-A56B-A6E0DD2CC6B9}"/>
              </a:ext>
            </a:extLst>
          </p:cNvPr>
          <p:cNvSpPr>
            <a:spLocks noGrp="1"/>
          </p:cNvSpPr>
          <p:nvPr>
            <p:ph type="title"/>
          </p:nvPr>
        </p:nvSpPr>
        <p:spPr>
          <a:xfrm>
            <a:off x="839787" y="452882"/>
            <a:ext cx="10512425" cy="1096413"/>
          </a:xfrm>
          <a:prstGeom prst="rect">
            <a:avLst/>
          </a:prstGeom>
        </p:spPr>
        <p:txBody>
          <a:bodyPr vert="horz" lIns="91440" tIns="45720" rIns="91440" bIns="45720" rtlCol="0" anchor="ctr">
            <a:normAutofit/>
          </a:bodyPr>
          <a:lstStyle/>
          <a:p>
            <a:r>
              <a:rPr lang="en-GB" dirty="0"/>
              <a:t>Click to edit Master title </a:t>
            </a:r>
            <a:endParaRPr lang="en-US" dirty="0"/>
          </a:p>
        </p:txBody>
      </p:sp>
      <p:pic>
        <p:nvPicPr>
          <p:cNvPr id="8" name="Picture 7">
            <a:extLst>
              <a:ext uri="{FF2B5EF4-FFF2-40B4-BE49-F238E27FC236}">
                <a16:creationId xmlns:a16="http://schemas.microsoft.com/office/drawing/2014/main" id="{F6B56ADE-8666-9141-847D-4FA71FF1C78C}"/>
              </a:ext>
            </a:extLst>
          </p:cNvPr>
          <p:cNvPicPr>
            <a:picLocks noChangeAspect="1"/>
          </p:cNvPicPr>
          <p:nvPr userDrawn="1"/>
        </p:nvPicPr>
        <p:blipFill>
          <a:blip r:embed="rId10" cstate="print">
            <a:extLst>
              <a:ext uri="{28A0092B-C50C-407E-A947-70E740481C1C}">
                <a14:useLocalDpi xmlns:a14="http://schemas.microsoft.com/office/drawing/2010/main"/>
              </a:ext>
            </a:extLst>
          </a:blip>
          <a:srcRect/>
          <a:stretch/>
        </p:blipFill>
        <p:spPr>
          <a:xfrm>
            <a:off x="10408252" y="6336196"/>
            <a:ext cx="1516628" cy="328602"/>
          </a:xfrm>
          <a:prstGeom prst="rect">
            <a:avLst/>
          </a:prstGeom>
        </p:spPr>
      </p:pic>
    </p:spTree>
    <p:extLst>
      <p:ext uri="{BB962C8B-B14F-4D97-AF65-F5344CB8AC3E}">
        <p14:creationId xmlns:p14="http://schemas.microsoft.com/office/powerpoint/2010/main" val="66304589"/>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70" r:id="rId3"/>
    <p:sldLayoutId id="2147483704" r:id="rId4"/>
    <p:sldLayoutId id="2147483705" r:id="rId5"/>
    <p:sldLayoutId id="2147483706" r:id="rId6"/>
    <p:sldLayoutId id="2147483703" r:id="rId7"/>
  </p:sldLayoutIdLst>
  <p:hf sldNum="0" hdr="0" dt="0"/>
  <p:txStyles>
    <p:titleStyle>
      <a:lvl1pPr algn="l" defTabSz="914400" rtl="0" eaLnBrk="1" latinLnBrk="0" hangingPunct="1">
        <a:lnSpc>
          <a:spcPct val="90000"/>
        </a:lnSpc>
        <a:spcBef>
          <a:spcPct val="0"/>
        </a:spcBef>
        <a:buNone/>
        <a:defRPr sz="3500" b="1" kern="1200">
          <a:solidFill>
            <a:srgbClr val="2A2A3E"/>
          </a:solidFill>
          <a:latin typeface="Arial" panose="020B0604020202020204" pitchFamily="34" charset="0"/>
          <a:ea typeface="+mj-ea"/>
          <a:cs typeface="Arial" panose="020B0604020202020204" pitchFamily="34" charset="0"/>
        </a:defRPr>
      </a:lvl1pPr>
    </p:titleStyle>
    <p:bodyStyle>
      <a:lvl1pPr marL="0" indent="0" algn="l" defTabSz="914400" rtl="0" eaLnBrk="1" latinLnBrk="0" hangingPunct="1">
        <a:lnSpc>
          <a:spcPct val="90000"/>
        </a:lnSpc>
        <a:spcBef>
          <a:spcPts val="1600"/>
        </a:spcBef>
        <a:spcAft>
          <a:spcPts val="500"/>
        </a:spcAft>
        <a:buFont typeface="Arial" panose="020B0604020202020204" pitchFamily="34" charset="0"/>
        <a:buNone/>
        <a:defRPr sz="2100" b="1" kern="1200">
          <a:solidFill>
            <a:srgbClr val="26567F"/>
          </a:solidFill>
          <a:latin typeface="Arial" panose="020B0604020202020204" pitchFamily="34" charset="0"/>
          <a:ea typeface="+mn-ea"/>
          <a:cs typeface="Arial" panose="020B0604020202020204" pitchFamily="34" charset="0"/>
        </a:defRPr>
      </a:lvl1pPr>
      <a:lvl2pPr marL="0" marR="0" indent="0" algn="l" defTabSz="914400" rtl="0" eaLnBrk="1" fontAlgn="auto" latinLnBrk="0" hangingPunct="1">
        <a:lnSpc>
          <a:spcPct val="90000"/>
        </a:lnSpc>
        <a:spcBef>
          <a:spcPts val="500"/>
        </a:spcBef>
        <a:spcAft>
          <a:spcPts val="500"/>
        </a:spcAft>
        <a:buClr>
          <a:srgbClr val="26567F"/>
        </a:buClr>
        <a:buSzTx/>
        <a:buFont typeface="Arial" panose="020B0604020202020204" pitchFamily="34" charset="0"/>
        <a:buNone/>
        <a:tabLst/>
        <a:defRPr lang="en-AU" sz="2000" kern="1200" smtClean="0">
          <a:solidFill>
            <a:schemeClr val="tx1"/>
          </a:solidFill>
          <a:effectLst/>
          <a:latin typeface="+mn-lt"/>
          <a:ea typeface="+mn-ea"/>
          <a:cs typeface="+mn-cs"/>
        </a:defRPr>
      </a:lvl2pPr>
      <a:lvl3pPr marL="684000" indent="-342900" algn="l" defTabSz="914400" rtl="0" eaLnBrk="1" latinLnBrk="0" hangingPunct="1">
        <a:lnSpc>
          <a:spcPct val="90000"/>
        </a:lnSpc>
        <a:spcBef>
          <a:spcPts val="500"/>
        </a:spcBef>
        <a:spcAft>
          <a:spcPts val="500"/>
        </a:spcAft>
        <a:buClr>
          <a:srgbClr val="979AA0"/>
        </a:buClr>
        <a:buFont typeface="Arial" panose="020B0604020202020204" pitchFamily="34" charset="0"/>
        <a:buChar char="•"/>
        <a:defRPr sz="2000" kern="1200">
          <a:solidFill>
            <a:schemeClr val="tx1"/>
          </a:solidFill>
          <a:latin typeface="+mn-lt"/>
          <a:ea typeface="+mn-ea"/>
          <a:cs typeface="+mn-cs"/>
        </a:defRPr>
      </a:lvl3pPr>
      <a:lvl4pPr marL="0" indent="0" algn="l" defTabSz="914400" rtl="0" eaLnBrk="1" latinLnBrk="0" hangingPunct="1">
        <a:lnSpc>
          <a:spcPct val="90000"/>
        </a:lnSpc>
        <a:spcBef>
          <a:spcPts val="1600"/>
        </a:spcBef>
        <a:spcAft>
          <a:spcPts val="500"/>
        </a:spcAft>
        <a:buClr>
          <a:srgbClr val="E8731B"/>
        </a:buClr>
        <a:buFont typeface="Arial" panose="020B0604020202020204" pitchFamily="34" charset="0"/>
        <a:buNone/>
        <a:defRPr sz="1700" b="1" kern="1200">
          <a:solidFill>
            <a:srgbClr val="E8731B"/>
          </a:solidFill>
          <a:latin typeface="Arial" panose="020B0604020202020204" pitchFamily="34" charset="0"/>
          <a:ea typeface="+mn-ea"/>
          <a:cs typeface="Arial" panose="020B0604020202020204" pitchFamily="34" charset="0"/>
        </a:defRPr>
      </a:lvl4pPr>
      <a:lvl5pPr marL="0" indent="0" algn="l" defTabSz="914400" rtl="0" eaLnBrk="1" latinLnBrk="0" hangingPunct="1">
        <a:lnSpc>
          <a:spcPct val="90000"/>
        </a:lnSpc>
        <a:spcBef>
          <a:spcPts val="500"/>
        </a:spcBef>
        <a:spcAft>
          <a:spcPts val="500"/>
        </a:spcAft>
        <a:buClr>
          <a:srgbClr val="26567F"/>
        </a:buClr>
        <a:buFont typeface="Arial" panose="020B0604020202020204" pitchFamily="34" charset="0"/>
        <a:buNone/>
        <a:defRPr sz="1600" kern="1200">
          <a:solidFill>
            <a:schemeClr val="tx1"/>
          </a:solidFill>
          <a:latin typeface="+mn-lt"/>
          <a:ea typeface="+mn-ea"/>
          <a:cs typeface="+mn-cs"/>
        </a:defRPr>
      </a:lvl5pPr>
      <a:lvl6pPr marL="627750" indent="-285750" algn="l" defTabSz="914400" rtl="0" eaLnBrk="1" latinLnBrk="0" hangingPunct="1">
        <a:lnSpc>
          <a:spcPct val="90000"/>
        </a:lnSpc>
        <a:spcBef>
          <a:spcPts val="500"/>
        </a:spcBef>
        <a:spcAft>
          <a:spcPts val="500"/>
        </a:spcAft>
        <a:buClr>
          <a:srgbClr val="979AA0"/>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29" userDrawn="1">
          <p15:clr>
            <a:srgbClr val="F26B43"/>
          </p15:clr>
        </p15:guide>
        <p15:guide id="2" pos="7151" userDrawn="1">
          <p15:clr>
            <a:srgbClr val="F26B43"/>
          </p15:clr>
        </p15:guide>
        <p15:guide id="3" orient="horz" pos="504" userDrawn="1">
          <p15:clr>
            <a:srgbClr val="F26B43"/>
          </p15:clr>
        </p15:guide>
        <p15:guide id="4" pos="5881" userDrawn="1">
          <p15:clr>
            <a:srgbClr val="F26B43"/>
          </p15:clr>
        </p15:guide>
        <p15:guide id="5" orient="horz" pos="3816" userDrawn="1">
          <p15:clr>
            <a:srgbClr val="F26B43"/>
          </p15:clr>
        </p15:guide>
        <p15:guide id="6" pos="3273" userDrawn="1">
          <p15:clr>
            <a:srgbClr val="F26B43"/>
          </p15:clr>
        </p15:guide>
        <p15:guide id="7" pos="3137"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2FD97E5-A3DD-064F-8D21-F399958454BD}"/>
              </a:ext>
            </a:extLst>
          </p:cNvPr>
          <p:cNvSpPr/>
          <p:nvPr userDrawn="1"/>
        </p:nvSpPr>
        <p:spPr>
          <a:xfrm>
            <a:off x="0" y="6142688"/>
            <a:ext cx="12192000" cy="715617"/>
          </a:xfrm>
          <a:prstGeom prst="rect">
            <a:avLst/>
          </a:prstGeom>
          <a:solidFill>
            <a:srgbClr val="2A2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242538"/>
              </a:solidFill>
            </a:endParaRPr>
          </a:p>
        </p:txBody>
      </p:sp>
      <p:sp>
        <p:nvSpPr>
          <p:cNvPr id="2" name="Title Placeholder 1">
            <a:extLst>
              <a:ext uri="{FF2B5EF4-FFF2-40B4-BE49-F238E27FC236}">
                <a16:creationId xmlns:a16="http://schemas.microsoft.com/office/drawing/2014/main" id="{DA2F6D53-F115-ED41-933A-F45A2B70312D}"/>
              </a:ext>
            </a:extLst>
          </p:cNvPr>
          <p:cNvSpPr>
            <a:spLocks noGrp="1"/>
          </p:cNvSpPr>
          <p:nvPr>
            <p:ph type="title"/>
          </p:nvPr>
        </p:nvSpPr>
        <p:spPr>
          <a:xfrm>
            <a:off x="839787" y="452882"/>
            <a:ext cx="10512425" cy="1096413"/>
          </a:xfrm>
          <a:prstGeom prst="rect">
            <a:avLst/>
          </a:prstGeom>
        </p:spPr>
        <p:txBody>
          <a:bodyPr vert="horz" lIns="91440" tIns="45720" rIns="91440" bIns="45720" rtlCol="0" anchor="ctr">
            <a:normAutofit/>
          </a:bodyPr>
          <a:lstStyle/>
          <a:p>
            <a:r>
              <a:rPr lang="en-GB" dirty="0"/>
              <a:t>Click to edit Master title </a:t>
            </a:r>
            <a:endParaRPr lang="en-US" dirty="0"/>
          </a:p>
        </p:txBody>
      </p:sp>
      <p:sp>
        <p:nvSpPr>
          <p:cNvPr id="3" name="Text Placeholder 2">
            <a:extLst>
              <a:ext uri="{FF2B5EF4-FFF2-40B4-BE49-F238E27FC236}">
                <a16:creationId xmlns:a16="http://schemas.microsoft.com/office/drawing/2014/main" id="{9049A781-C742-4C4B-AA29-F006ED6A26DF}"/>
              </a:ext>
            </a:extLst>
          </p:cNvPr>
          <p:cNvSpPr>
            <a:spLocks noGrp="1"/>
          </p:cNvSpPr>
          <p:nvPr>
            <p:ph type="body" idx="1"/>
          </p:nvPr>
        </p:nvSpPr>
        <p:spPr>
          <a:xfrm>
            <a:off x="839787" y="1825625"/>
            <a:ext cx="10512425" cy="3813175"/>
          </a:xfrm>
          <a:prstGeom prst="rect">
            <a:avLst/>
          </a:prstGeom>
        </p:spPr>
        <p:txBody>
          <a:bodyPr vert="horz" lIns="91440" tIns="45720" rIns="91440" bIns="45720" rtlCol="0">
            <a:normAutofit/>
          </a:bodyPr>
          <a:lstStyle/>
          <a:p>
            <a:pPr lvl="0"/>
            <a:r>
              <a:rPr lang="en-GB" dirty="0"/>
              <a:t>Click to edit Master text styles – heading 2</a:t>
            </a:r>
          </a:p>
          <a:p>
            <a:pPr lvl="1"/>
            <a:r>
              <a:rPr lang="en-GB" dirty="0"/>
              <a:t>Second level – body</a:t>
            </a:r>
          </a:p>
          <a:p>
            <a:pPr lvl="2"/>
            <a:r>
              <a:rPr lang="en-GB" dirty="0"/>
              <a:t>Third level – indented body</a:t>
            </a:r>
          </a:p>
          <a:p>
            <a:pPr lvl="3"/>
            <a:r>
              <a:rPr lang="en-GB" dirty="0"/>
              <a:t>Fourth level – heading 3</a:t>
            </a:r>
          </a:p>
          <a:p>
            <a:pPr lvl="4"/>
            <a:r>
              <a:rPr lang="en-GB" dirty="0"/>
              <a:t>Fifth level – small body</a:t>
            </a:r>
          </a:p>
          <a:p>
            <a:pPr lvl="5"/>
            <a:r>
              <a:rPr lang="en-GB" dirty="0"/>
              <a:t>Sixth level</a:t>
            </a:r>
          </a:p>
        </p:txBody>
      </p:sp>
      <p:pic>
        <p:nvPicPr>
          <p:cNvPr id="12" name="Picture 11">
            <a:extLst>
              <a:ext uri="{FF2B5EF4-FFF2-40B4-BE49-F238E27FC236}">
                <a16:creationId xmlns:a16="http://schemas.microsoft.com/office/drawing/2014/main" id="{C27AB3B7-09A8-BE46-995B-1919120B2961}"/>
              </a:ext>
            </a:extLst>
          </p:cNvPr>
          <p:cNvPicPr>
            <a:picLocks noChangeAspect="1"/>
          </p:cNvPicPr>
          <p:nvPr userDrawn="1"/>
        </p:nvPicPr>
        <p:blipFill>
          <a:blip r:embed="rId8" cstate="print">
            <a:extLst>
              <a:ext uri="{28A0092B-C50C-407E-A947-70E740481C1C}">
                <a14:useLocalDpi xmlns:a14="http://schemas.microsoft.com/office/drawing/2010/main"/>
              </a:ext>
            </a:extLst>
          </a:blip>
          <a:srcRect/>
          <a:stretch/>
        </p:blipFill>
        <p:spPr>
          <a:xfrm>
            <a:off x="10408252" y="6336196"/>
            <a:ext cx="1516628" cy="328602"/>
          </a:xfrm>
          <a:prstGeom prst="rect">
            <a:avLst/>
          </a:prstGeom>
        </p:spPr>
      </p:pic>
      <p:pic>
        <p:nvPicPr>
          <p:cNvPr id="13" name="Picture 12">
            <a:extLst>
              <a:ext uri="{FF2B5EF4-FFF2-40B4-BE49-F238E27FC236}">
                <a16:creationId xmlns:a16="http://schemas.microsoft.com/office/drawing/2014/main" id="{CF068634-E704-B843-A87B-41F88F316CBC}"/>
              </a:ext>
            </a:extLst>
          </p:cNvPr>
          <p:cNvPicPr>
            <a:picLocks noChangeAspect="1"/>
          </p:cNvPicPr>
          <p:nvPr userDrawn="1"/>
        </p:nvPicPr>
        <p:blipFill>
          <a:blip r:embed="rId9" cstate="print">
            <a:extLst>
              <a:ext uri="{28A0092B-C50C-407E-A947-70E740481C1C}">
                <a14:useLocalDpi xmlns:a14="http://schemas.microsoft.com/office/drawing/2010/main"/>
              </a:ext>
            </a:extLst>
          </a:blip>
          <a:srcRect/>
          <a:stretch/>
        </p:blipFill>
        <p:spPr>
          <a:xfrm>
            <a:off x="126644" y="6279040"/>
            <a:ext cx="3029447" cy="578960"/>
          </a:xfrm>
          <a:prstGeom prst="rect">
            <a:avLst/>
          </a:prstGeom>
        </p:spPr>
      </p:pic>
    </p:spTree>
    <p:extLst>
      <p:ext uri="{BB962C8B-B14F-4D97-AF65-F5344CB8AC3E}">
        <p14:creationId xmlns:p14="http://schemas.microsoft.com/office/powerpoint/2010/main" val="2548694365"/>
      </p:ext>
    </p:extLst>
  </p:cSld>
  <p:clrMap bg1="lt1" tx1="dk1" bg2="lt2" tx2="dk2" accent1="accent1" accent2="accent2" accent3="accent3" accent4="accent4" accent5="accent5" accent6="accent6" hlink="hlink" folHlink="folHlink"/>
  <p:sldLayoutIdLst>
    <p:sldLayoutId id="2147483699" r:id="rId1"/>
    <p:sldLayoutId id="2147483698" r:id="rId2"/>
    <p:sldLayoutId id="2147483700" r:id="rId3"/>
    <p:sldLayoutId id="2147483701" r:id="rId4"/>
    <p:sldLayoutId id="2147483702" r:id="rId5"/>
    <p:sldLayoutId id="2147483707" r:id="rId6"/>
  </p:sldLayoutIdLst>
  <p:hf sldNum="0" hdr="0" dt="0"/>
  <p:txStyles>
    <p:titleStyle>
      <a:lvl1pPr algn="l" defTabSz="914400" rtl="0" eaLnBrk="1" latinLnBrk="0" hangingPunct="1">
        <a:lnSpc>
          <a:spcPct val="90000"/>
        </a:lnSpc>
        <a:spcBef>
          <a:spcPct val="0"/>
        </a:spcBef>
        <a:buNone/>
        <a:defRPr sz="3500" b="1" kern="1200">
          <a:solidFill>
            <a:srgbClr val="2A2A3E"/>
          </a:solidFill>
          <a:latin typeface="Arial" panose="020B0604020202020204" pitchFamily="34" charset="0"/>
          <a:ea typeface="+mj-ea"/>
          <a:cs typeface="Arial" panose="020B0604020202020204" pitchFamily="34" charset="0"/>
        </a:defRPr>
      </a:lvl1pPr>
    </p:titleStyle>
    <p:bodyStyle>
      <a:lvl1pPr marL="0" indent="0" algn="l" defTabSz="914400" rtl="0" eaLnBrk="1" latinLnBrk="0" hangingPunct="1">
        <a:lnSpc>
          <a:spcPct val="90000"/>
        </a:lnSpc>
        <a:spcBef>
          <a:spcPts val="1600"/>
        </a:spcBef>
        <a:spcAft>
          <a:spcPts val="500"/>
        </a:spcAft>
        <a:buFont typeface="Arial" panose="020B0604020202020204" pitchFamily="34" charset="0"/>
        <a:buNone/>
        <a:defRPr sz="2100" b="1" kern="1200">
          <a:solidFill>
            <a:srgbClr val="26567F"/>
          </a:solidFill>
          <a:latin typeface="Arial" panose="020B0604020202020204" pitchFamily="34" charset="0"/>
          <a:ea typeface="+mn-ea"/>
          <a:cs typeface="Arial" panose="020B0604020202020204" pitchFamily="34" charset="0"/>
        </a:defRPr>
      </a:lvl1pPr>
      <a:lvl2pPr marL="0" indent="0" algn="l" defTabSz="914400" rtl="0" eaLnBrk="1" latinLnBrk="0" hangingPunct="1">
        <a:lnSpc>
          <a:spcPct val="90000"/>
        </a:lnSpc>
        <a:spcBef>
          <a:spcPts val="500"/>
        </a:spcBef>
        <a:spcAft>
          <a:spcPts val="700"/>
        </a:spcAft>
        <a:buClr>
          <a:srgbClr val="26567F"/>
        </a:buClr>
        <a:buFont typeface="Arial" panose="020B0604020202020204" pitchFamily="34" charset="0"/>
        <a:buNone/>
        <a:defRPr sz="2000" kern="1200">
          <a:solidFill>
            <a:schemeClr val="tx1"/>
          </a:solidFill>
          <a:latin typeface="+mn-lt"/>
          <a:ea typeface="+mn-ea"/>
          <a:cs typeface="+mn-cs"/>
        </a:defRPr>
      </a:lvl2pPr>
      <a:lvl3pPr marL="684000" indent="-342900" algn="l" defTabSz="914400" rtl="0" eaLnBrk="1" latinLnBrk="0" hangingPunct="1">
        <a:lnSpc>
          <a:spcPct val="90000"/>
        </a:lnSpc>
        <a:spcBef>
          <a:spcPts val="500"/>
        </a:spcBef>
        <a:spcAft>
          <a:spcPts val="500"/>
        </a:spcAft>
        <a:buClr>
          <a:srgbClr val="979AA0"/>
        </a:buClr>
        <a:buFont typeface="Arial" panose="020B0604020202020204" pitchFamily="34" charset="0"/>
        <a:buChar char="•"/>
        <a:defRPr sz="2000" kern="1200">
          <a:solidFill>
            <a:schemeClr val="tx1"/>
          </a:solidFill>
          <a:latin typeface="+mn-lt"/>
          <a:ea typeface="+mn-ea"/>
          <a:cs typeface="+mn-cs"/>
        </a:defRPr>
      </a:lvl3pPr>
      <a:lvl4pPr marL="0" indent="0" algn="l" defTabSz="914400" rtl="0" eaLnBrk="1" latinLnBrk="0" hangingPunct="1">
        <a:lnSpc>
          <a:spcPct val="90000"/>
        </a:lnSpc>
        <a:spcBef>
          <a:spcPts val="1600"/>
        </a:spcBef>
        <a:spcAft>
          <a:spcPts val="500"/>
        </a:spcAft>
        <a:buClr>
          <a:srgbClr val="E8731B"/>
        </a:buClr>
        <a:buFont typeface="Arial" panose="020B0604020202020204" pitchFamily="34" charset="0"/>
        <a:buNone/>
        <a:defRPr sz="1700" b="1" kern="1200">
          <a:solidFill>
            <a:srgbClr val="E8731B"/>
          </a:solidFill>
          <a:latin typeface="Arial" panose="020B0604020202020204" pitchFamily="34" charset="0"/>
          <a:ea typeface="+mn-ea"/>
          <a:cs typeface="Arial" panose="020B0604020202020204" pitchFamily="34" charset="0"/>
        </a:defRPr>
      </a:lvl4pPr>
      <a:lvl5pPr marL="0" indent="0" algn="l" defTabSz="914400" rtl="0" eaLnBrk="1" latinLnBrk="0" hangingPunct="1">
        <a:lnSpc>
          <a:spcPct val="90000"/>
        </a:lnSpc>
        <a:spcBef>
          <a:spcPts val="500"/>
        </a:spcBef>
        <a:spcAft>
          <a:spcPts val="500"/>
        </a:spcAft>
        <a:buClr>
          <a:srgbClr val="26567F"/>
        </a:buClr>
        <a:buFont typeface="Arial" panose="020B0604020202020204" pitchFamily="34" charset="0"/>
        <a:buNone/>
        <a:defRPr sz="1600" kern="1200">
          <a:solidFill>
            <a:schemeClr val="tx1"/>
          </a:solidFill>
          <a:latin typeface="+mn-lt"/>
          <a:ea typeface="+mn-ea"/>
          <a:cs typeface="+mn-cs"/>
        </a:defRPr>
      </a:lvl5pPr>
      <a:lvl6pPr marL="627750" indent="-285750" algn="l" defTabSz="914400" rtl="0" eaLnBrk="1" latinLnBrk="0" hangingPunct="1">
        <a:lnSpc>
          <a:spcPct val="90000"/>
        </a:lnSpc>
        <a:spcBef>
          <a:spcPts val="500"/>
        </a:spcBef>
        <a:spcAft>
          <a:spcPts val="500"/>
        </a:spcAft>
        <a:buClr>
          <a:srgbClr val="979AA0"/>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29">
          <p15:clr>
            <a:srgbClr val="F26B43"/>
          </p15:clr>
        </p15:guide>
        <p15:guide id="2" pos="7151">
          <p15:clr>
            <a:srgbClr val="F26B43"/>
          </p15:clr>
        </p15:guide>
        <p15:guide id="3" orient="horz" pos="504">
          <p15:clr>
            <a:srgbClr val="F26B43"/>
          </p15:clr>
        </p15:guide>
        <p15:guide id="5" orient="horz" pos="3566"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C8221166-006E-FF40-908C-266E896197E8}"/>
              </a:ext>
            </a:extLst>
          </p:cNvPr>
          <p:cNvPicPr>
            <a:picLocks noChangeAspect="1"/>
          </p:cNvPicPr>
          <p:nvPr userDrawn="1"/>
        </p:nvPicPr>
        <p:blipFill>
          <a:blip r:embed="rId4" cstate="print">
            <a:extLst>
              <a:ext uri="{28A0092B-C50C-407E-A947-70E740481C1C}">
                <a14:useLocalDpi xmlns:a14="http://schemas.microsoft.com/office/drawing/2010/main"/>
              </a:ext>
            </a:extLst>
          </a:blip>
          <a:srcRect/>
          <a:stretch/>
        </p:blipFill>
        <p:spPr>
          <a:xfrm>
            <a:off x="10119360" y="0"/>
            <a:ext cx="2072640" cy="6858000"/>
          </a:xfrm>
          <a:prstGeom prst="rect">
            <a:avLst/>
          </a:prstGeom>
        </p:spPr>
      </p:pic>
      <p:sp>
        <p:nvSpPr>
          <p:cNvPr id="3" name="Text Placeholder 2">
            <a:extLst>
              <a:ext uri="{FF2B5EF4-FFF2-40B4-BE49-F238E27FC236}">
                <a16:creationId xmlns:a16="http://schemas.microsoft.com/office/drawing/2014/main" id="{9049A781-C742-4C4B-AA29-F006ED6A26DF}"/>
              </a:ext>
            </a:extLst>
          </p:cNvPr>
          <p:cNvSpPr>
            <a:spLocks noGrp="1"/>
          </p:cNvSpPr>
          <p:nvPr>
            <p:ph type="body" idx="1"/>
          </p:nvPr>
        </p:nvSpPr>
        <p:spPr>
          <a:xfrm>
            <a:off x="839788" y="1825625"/>
            <a:ext cx="8496300" cy="4232275"/>
          </a:xfrm>
          <a:prstGeom prst="rect">
            <a:avLst/>
          </a:prstGeom>
        </p:spPr>
        <p:txBody>
          <a:bodyPr vert="horz" lIns="91440" tIns="45720" rIns="91440" bIns="45720" rtlCol="0">
            <a:normAutofit/>
          </a:bodyPr>
          <a:lstStyle/>
          <a:p>
            <a:pPr lvl="0"/>
            <a:r>
              <a:rPr lang="en-GB" dirty="0"/>
              <a:t>Click to edit Master text styles – heading 2</a:t>
            </a:r>
          </a:p>
          <a:p>
            <a:pPr lvl="1"/>
            <a:r>
              <a:rPr lang="en-GB" dirty="0"/>
              <a:t>Second level – body</a:t>
            </a:r>
          </a:p>
          <a:p>
            <a:pPr lvl="2"/>
            <a:r>
              <a:rPr lang="en-GB" dirty="0"/>
              <a:t>Third level – indented body</a:t>
            </a:r>
          </a:p>
          <a:p>
            <a:pPr lvl="3"/>
            <a:r>
              <a:rPr lang="en-GB" dirty="0"/>
              <a:t>Fourth level – heading 3</a:t>
            </a:r>
          </a:p>
          <a:p>
            <a:pPr lvl="4"/>
            <a:r>
              <a:rPr lang="en-GB" dirty="0"/>
              <a:t>Fifth level – small body</a:t>
            </a:r>
          </a:p>
          <a:p>
            <a:pPr lvl="5"/>
            <a:r>
              <a:rPr lang="en-GB" dirty="0"/>
              <a:t>Sixth level</a:t>
            </a:r>
          </a:p>
        </p:txBody>
      </p:sp>
      <p:sp>
        <p:nvSpPr>
          <p:cNvPr id="7" name="Title Placeholder 1">
            <a:extLst>
              <a:ext uri="{FF2B5EF4-FFF2-40B4-BE49-F238E27FC236}">
                <a16:creationId xmlns:a16="http://schemas.microsoft.com/office/drawing/2014/main" id="{ED4A81BB-C585-FF41-9208-5F8241E1491B}"/>
              </a:ext>
            </a:extLst>
          </p:cNvPr>
          <p:cNvSpPr>
            <a:spLocks noGrp="1"/>
          </p:cNvSpPr>
          <p:nvPr>
            <p:ph type="title"/>
          </p:nvPr>
        </p:nvSpPr>
        <p:spPr>
          <a:xfrm>
            <a:off x="839788" y="452882"/>
            <a:ext cx="8496300" cy="1096413"/>
          </a:xfrm>
          <a:prstGeom prst="rect">
            <a:avLst/>
          </a:prstGeom>
        </p:spPr>
        <p:txBody>
          <a:bodyPr vert="horz" lIns="91440" tIns="45720" rIns="91440" bIns="45720" rtlCol="0" anchor="ctr">
            <a:normAutofit/>
          </a:bodyPr>
          <a:lstStyle/>
          <a:p>
            <a:r>
              <a:rPr lang="en-GB" dirty="0"/>
              <a:t>Click to edit Master title </a:t>
            </a:r>
            <a:endParaRPr lang="en-US" dirty="0"/>
          </a:p>
        </p:txBody>
      </p:sp>
      <p:pic>
        <p:nvPicPr>
          <p:cNvPr id="8" name="Picture 7">
            <a:extLst>
              <a:ext uri="{FF2B5EF4-FFF2-40B4-BE49-F238E27FC236}">
                <a16:creationId xmlns:a16="http://schemas.microsoft.com/office/drawing/2014/main" id="{D530F86F-7C0B-C240-98D4-BF10DE3DB8F5}"/>
              </a:ext>
            </a:extLst>
          </p:cNvPr>
          <p:cNvPicPr>
            <a:picLocks noChangeAspect="1"/>
          </p:cNvPicPr>
          <p:nvPr userDrawn="1"/>
        </p:nvPicPr>
        <p:blipFill>
          <a:blip r:embed="rId5" cstate="print">
            <a:extLst>
              <a:ext uri="{28A0092B-C50C-407E-A947-70E740481C1C}">
                <a14:useLocalDpi xmlns:a14="http://schemas.microsoft.com/office/drawing/2010/main"/>
              </a:ext>
            </a:extLst>
          </a:blip>
          <a:srcRect/>
          <a:stretch/>
        </p:blipFill>
        <p:spPr>
          <a:xfrm>
            <a:off x="10408252" y="6336196"/>
            <a:ext cx="1516628" cy="328602"/>
          </a:xfrm>
          <a:prstGeom prst="rect">
            <a:avLst/>
          </a:prstGeom>
        </p:spPr>
      </p:pic>
    </p:spTree>
    <p:extLst>
      <p:ext uri="{BB962C8B-B14F-4D97-AF65-F5344CB8AC3E}">
        <p14:creationId xmlns:p14="http://schemas.microsoft.com/office/powerpoint/2010/main" val="4249467755"/>
      </p:ext>
    </p:extLst>
  </p:cSld>
  <p:clrMap bg1="lt1" tx1="dk1" bg2="lt2" tx2="dk2" accent1="accent1" accent2="accent2" accent3="accent3" accent4="accent4" accent5="accent5" accent6="accent6" hlink="hlink" folHlink="folHlink"/>
  <p:sldLayoutIdLst>
    <p:sldLayoutId id="2147483691" r:id="rId1"/>
    <p:sldLayoutId id="2147483692" r:id="rId2"/>
  </p:sldLayoutIdLst>
  <p:hf sldNum="0" hdr="0" dt="0"/>
  <p:txStyles>
    <p:titleStyle>
      <a:lvl1pPr algn="l" defTabSz="914400" rtl="0" eaLnBrk="1" latinLnBrk="0" hangingPunct="1">
        <a:lnSpc>
          <a:spcPct val="90000"/>
        </a:lnSpc>
        <a:spcBef>
          <a:spcPct val="0"/>
        </a:spcBef>
        <a:buNone/>
        <a:defRPr sz="3500" b="1" kern="1200">
          <a:solidFill>
            <a:srgbClr val="2A2A3E"/>
          </a:solidFill>
          <a:latin typeface="Arial" panose="020B0604020202020204" pitchFamily="34" charset="0"/>
          <a:ea typeface="+mj-ea"/>
          <a:cs typeface="Arial" panose="020B0604020202020204" pitchFamily="34" charset="0"/>
        </a:defRPr>
      </a:lvl1pPr>
    </p:titleStyle>
    <p:bodyStyle>
      <a:lvl1pPr marL="0" indent="0" algn="l" defTabSz="914400" rtl="0" eaLnBrk="1" latinLnBrk="0" hangingPunct="1">
        <a:lnSpc>
          <a:spcPct val="90000"/>
        </a:lnSpc>
        <a:spcBef>
          <a:spcPts val="1600"/>
        </a:spcBef>
        <a:spcAft>
          <a:spcPts val="500"/>
        </a:spcAft>
        <a:buFont typeface="Arial" panose="020B0604020202020204" pitchFamily="34" charset="0"/>
        <a:buNone/>
        <a:defRPr sz="2100" b="1" kern="1200">
          <a:solidFill>
            <a:srgbClr val="26567F"/>
          </a:solidFill>
          <a:latin typeface="Arial" panose="020B0604020202020204" pitchFamily="34" charset="0"/>
          <a:ea typeface="+mn-ea"/>
          <a:cs typeface="Arial" panose="020B0604020202020204" pitchFamily="34" charset="0"/>
        </a:defRPr>
      </a:lvl1pPr>
      <a:lvl2pPr marL="0" indent="0" algn="l" defTabSz="914400" rtl="0" eaLnBrk="1" latinLnBrk="0" hangingPunct="1">
        <a:lnSpc>
          <a:spcPct val="90000"/>
        </a:lnSpc>
        <a:spcBef>
          <a:spcPts val="500"/>
        </a:spcBef>
        <a:spcAft>
          <a:spcPts val="700"/>
        </a:spcAft>
        <a:buClr>
          <a:srgbClr val="26567F"/>
        </a:buClr>
        <a:buFont typeface="Arial" panose="020B0604020202020204" pitchFamily="34" charset="0"/>
        <a:buNone/>
        <a:defRPr sz="2000" kern="1200">
          <a:solidFill>
            <a:schemeClr val="tx1"/>
          </a:solidFill>
          <a:latin typeface="+mn-lt"/>
          <a:ea typeface="+mn-ea"/>
          <a:cs typeface="+mn-cs"/>
        </a:defRPr>
      </a:lvl2pPr>
      <a:lvl3pPr marL="684000" indent="-342900" algn="l" defTabSz="914400" rtl="0" eaLnBrk="1" latinLnBrk="0" hangingPunct="1">
        <a:lnSpc>
          <a:spcPct val="90000"/>
        </a:lnSpc>
        <a:spcBef>
          <a:spcPts val="500"/>
        </a:spcBef>
        <a:spcAft>
          <a:spcPts val="500"/>
        </a:spcAft>
        <a:buClr>
          <a:srgbClr val="979AA0"/>
        </a:buClr>
        <a:buFont typeface="Arial" panose="020B0604020202020204" pitchFamily="34" charset="0"/>
        <a:buChar char="•"/>
        <a:defRPr sz="2000" kern="1200">
          <a:solidFill>
            <a:schemeClr val="tx1"/>
          </a:solidFill>
          <a:latin typeface="+mn-lt"/>
          <a:ea typeface="+mn-ea"/>
          <a:cs typeface="+mn-cs"/>
        </a:defRPr>
      </a:lvl3pPr>
      <a:lvl4pPr marL="0" indent="0" algn="l" defTabSz="914400" rtl="0" eaLnBrk="1" latinLnBrk="0" hangingPunct="1">
        <a:lnSpc>
          <a:spcPct val="90000"/>
        </a:lnSpc>
        <a:spcBef>
          <a:spcPts val="1600"/>
        </a:spcBef>
        <a:spcAft>
          <a:spcPts val="500"/>
        </a:spcAft>
        <a:buClr>
          <a:srgbClr val="E8731B"/>
        </a:buClr>
        <a:buFont typeface="Arial" panose="020B0604020202020204" pitchFamily="34" charset="0"/>
        <a:buNone/>
        <a:defRPr sz="1700" b="1" kern="1200">
          <a:solidFill>
            <a:srgbClr val="E8731B"/>
          </a:solidFill>
          <a:latin typeface="Arial" panose="020B0604020202020204" pitchFamily="34" charset="0"/>
          <a:ea typeface="+mn-ea"/>
          <a:cs typeface="Arial" panose="020B0604020202020204" pitchFamily="34" charset="0"/>
        </a:defRPr>
      </a:lvl4pPr>
      <a:lvl5pPr marL="0" indent="0" algn="l" defTabSz="914400" rtl="0" eaLnBrk="1" latinLnBrk="0" hangingPunct="1">
        <a:lnSpc>
          <a:spcPct val="90000"/>
        </a:lnSpc>
        <a:spcBef>
          <a:spcPts val="500"/>
        </a:spcBef>
        <a:spcAft>
          <a:spcPts val="500"/>
        </a:spcAft>
        <a:buClr>
          <a:srgbClr val="26567F"/>
        </a:buClr>
        <a:buFont typeface="Arial" panose="020B0604020202020204" pitchFamily="34" charset="0"/>
        <a:buNone/>
        <a:defRPr sz="1600" kern="1200">
          <a:solidFill>
            <a:schemeClr val="tx1"/>
          </a:solidFill>
          <a:latin typeface="+mn-lt"/>
          <a:ea typeface="+mn-ea"/>
          <a:cs typeface="+mn-cs"/>
        </a:defRPr>
      </a:lvl5pPr>
      <a:lvl6pPr marL="627750" indent="-285750" algn="l" defTabSz="914400" rtl="0" eaLnBrk="1" latinLnBrk="0" hangingPunct="1">
        <a:lnSpc>
          <a:spcPct val="90000"/>
        </a:lnSpc>
        <a:spcBef>
          <a:spcPts val="500"/>
        </a:spcBef>
        <a:spcAft>
          <a:spcPts val="500"/>
        </a:spcAft>
        <a:buClr>
          <a:srgbClr val="979AA0"/>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29">
          <p15:clr>
            <a:srgbClr val="F26B43"/>
          </p15:clr>
        </p15:guide>
        <p15:guide id="2" pos="7151">
          <p15:clr>
            <a:srgbClr val="F26B43"/>
          </p15:clr>
        </p15:guide>
        <p15:guide id="3" orient="horz" pos="504">
          <p15:clr>
            <a:srgbClr val="F26B43"/>
          </p15:clr>
        </p15:guide>
        <p15:guide id="4" pos="5881">
          <p15:clr>
            <a:srgbClr val="F26B43"/>
          </p15:clr>
        </p15:guide>
        <p15:guide id="5" orient="horz" pos="3816">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C8221166-006E-FF40-908C-266E896197E8}"/>
              </a:ext>
            </a:extLst>
          </p:cNvPr>
          <p:cNvPicPr>
            <a:picLocks noChangeAspect="1"/>
          </p:cNvPicPr>
          <p:nvPr userDrawn="1"/>
        </p:nvPicPr>
        <p:blipFill>
          <a:blip r:embed="rId4" cstate="print">
            <a:extLst>
              <a:ext uri="{28A0092B-C50C-407E-A947-70E740481C1C}">
                <a14:useLocalDpi xmlns:a14="http://schemas.microsoft.com/office/drawing/2010/main"/>
              </a:ext>
            </a:extLst>
          </a:blip>
          <a:srcRect/>
          <a:stretch/>
        </p:blipFill>
        <p:spPr>
          <a:xfrm>
            <a:off x="10119360" y="0"/>
            <a:ext cx="2072640" cy="6858000"/>
          </a:xfrm>
          <a:prstGeom prst="rect">
            <a:avLst/>
          </a:prstGeom>
        </p:spPr>
      </p:pic>
      <p:sp>
        <p:nvSpPr>
          <p:cNvPr id="3" name="Text Placeholder 2">
            <a:extLst>
              <a:ext uri="{FF2B5EF4-FFF2-40B4-BE49-F238E27FC236}">
                <a16:creationId xmlns:a16="http://schemas.microsoft.com/office/drawing/2014/main" id="{9049A781-C742-4C4B-AA29-F006ED6A26DF}"/>
              </a:ext>
            </a:extLst>
          </p:cNvPr>
          <p:cNvSpPr>
            <a:spLocks noGrp="1"/>
          </p:cNvSpPr>
          <p:nvPr>
            <p:ph type="body" idx="1"/>
          </p:nvPr>
        </p:nvSpPr>
        <p:spPr>
          <a:xfrm>
            <a:off x="839788" y="1825625"/>
            <a:ext cx="8496300" cy="4232275"/>
          </a:xfrm>
          <a:prstGeom prst="rect">
            <a:avLst/>
          </a:prstGeom>
        </p:spPr>
        <p:txBody>
          <a:bodyPr vert="horz" lIns="91440" tIns="45720" rIns="91440" bIns="45720" rtlCol="0">
            <a:normAutofit/>
          </a:bodyPr>
          <a:lstStyle/>
          <a:p>
            <a:pPr lvl="0"/>
            <a:r>
              <a:rPr lang="en-GB" dirty="0"/>
              <a:t>Click to edit Master text styles – heading 2</a:t>
            </a:r>
          </a:p>
          <a:p>
            <a:pPr lvl="1"/>
            <a:r>
              <a:rPr lang="en-GB" dirty="0"/>
              <a:t>Second level – body</a:t>
            </a:r>
          </a:p>
          <a:p>
            <a:pPr lvl="2"/>
            <a:r>
              <a:rPr lang="en-GB" dirty="0"/>
              <a:t>Third level – indented body</a:t>
            </a:r>
          </a:p>
          <a:p>
            <a:pPr lvl="3"/>
            <a:r>
              <a:rPr lang="en-GB" dirty="0"/>
              <a:t>Fourth level – heading 3</a:t>
            </a:r>
          </a:p>
          <a:p>
            <a:pPr lvl="4"/>
            <a:r>
              <a:rPr lang="en-GB" dirty="0"/>
              <a:t>Fifth level – small body</a:t>
            </a:r>
          </a:p>
          <a:p>
            <a:pPr lvl="5"/>
            <a:r>
              <a:rPr lang="en-GB" dirty="0"/>
              <a:t>Sixth level</a:t>
            </a:r>
          </a:p>
        </p:txBody>
      </p:sp>
      <p:sp>
        <p:nvSpPr>
          <p:cNvPr id="7" name="Title Placeholder 1">
            <a:extLst>
              <a:ext uri="{FF2B5EF4-FFF2-40B4-BE49-F238E27FC236}">
                <a16:creationId xmlns:a16="http://schemas.microsoft.com/office/drawing/2014/main" id="{51DB5CF6-4D1D-0B46-859C-BE07E9DFB9E7}"/>
              </a:ext>
            </a:extLst>
          </p:cNvPr>
          <p:cNvSpPr>
            <a:spLocks noGrp="1"/>
          </p:cNvSpPr>
          <p:nvPr>
            <p:ph type="title"/>
          </p:nvPr>
        </p:nvSpPr>
        <p:spPr>
          <a:xfrm>
            <a:off x="839788" y="452882"/>
            <a:ext cx="8496300" cy="1096413"/>
          </a:xfrm>
          <a:prstGeom prst="rect">
            <a:avLst/>
          </a:prstGeom>
        </p:spPr>
        <p:txBody>
          <a:bodyPr vert="horz" lIns="91440" tIns="45720" rIns="91440" bIns="45720" rtlCol="0" anchor="ctr">
            <a:normAutofit/>
          </a:bodyPr>
          <a:lstStyle/>
          <a:p>
            <a:r>
              <a:rPr lang="en-GB" dirty="0"/>
              <a:t>Click to edit Master title </a:t>
            </a:r>
            <a:endParaRPr lang="en-US" dirty="0"/>
          </a:p>
        </p:txBody>
      </p:sp>
      <p:pic>
        <p:nvPicPr>
          <p:cNvPr id="8" name="Picture 7">
            <a:extLst>
              <a:ext uri="{FF2B5EF4-FFF2-40B4-BE49-F238E27FC236}">
                <a16:creationId xmlns:a16="http://schemas.microsoft.com/office/drawing/2014/main" id="{F4B87704-7DE7-7840-95EC-AB886F0E158D}"/>
              </a:ext>
            </a:extLst>
          </p:cNvPr>
          <p:cNvPicPr>
            <a:picLocks noChangeAspect="1"/>
          </p:cNvPicPr>
          <p:nvPr userDrawn="1"/>
        </p:nvPicPr>
        <p:blipFill>
          <a:blip r:embed="rId5" cstate="print">
            <a:extLst>
              <a:ext uri="{28A0092B-C50C-407E-A947-70E740481C1C}">
                <a14:useLocalDpi xmlns:a14="http://schemas.microsoft.com/office/drawing/2010/main"/>
              </a:ext>
            </a:extLst>
          </a:blip>
          <a:srcRect/>
          <a:stretch/>
        </p:blipFill>
        <p:spPr>
          <a:xfrm>
            <a:off x="10408252" y="6336196"/>
            <a:ext cx="1516628" cy="328602"/>
          </a:xfrm>
          <a:prstGeom prst="rect">
            <a:avLst/>
          </a:prstGeom>
        </p:spPr>
      </p:pic>
    </p:spTree>
    <p:extLst>
      <p:ext uri="{BB962C8B-B14F-4D97-AF65-F5344CB8AC3E}">
        <p14:creationId xmlns:p14="http://schemas.microsoft.com/office/powerpoint/2010/main" val="1526990224"/>
      </p:ext>
    </p:extLst>
  </p:cSld>
  <p:clrMap bg1="lt1" tx1="dk1" bg2="lt2" tx2="dk2" accent1="accent1" accent2="accent2" accent3="accent3" accent4="accent4" accent5="accent5" accent6="accent6" hlink="hlink" folHlink="folHlink"/>
  <p:sldLayoutIdLst>
    <p:sldLayoutId id="2147483694" r:id="rId1"/>
    <p:sldLayoutId id="2147483695" r:id="rId2"/>
  </p:sldLayoutIdLst>
  <p:hf sldNum="0" hdr="0" dt="0"/>
  <p:txStyles>
    <p:titleStyle>
      <a:lvl1pPr algn="l" defTabSz="914400" rtl="0" eaLnBrk="1" latinLnBrk="0" hangingPunct="1">
        <a:lnSpc>
          <a:spcPct val="90000"/>
        </a:lnSpc>
        <a:spcBef>
          <a:spcPct val="0"/>
        </a:spcBef>
        <a:buNone/>
        <a:defRPr sz="3500" b="1" kern="1200">
          <a:solidFill>
            <a:srgbClr val="2A2A3E"/>
          </a:solidFill>
          <a:latin typeface="Arial" panose="020B0604020202020204" pitchFamily="34" charset="0"/>
          <a:ea typeface="+mj-ea"/>
          <a:cs typeface="Arial" panose="020B0604020202020204" pitchFamily="34" charset="0"/>
        </a:defRPr>
      </a:lvl1pPr>
    </p:titleStyle>
    <p:bodyStyle>
      <a:lvl1pPr marL="0" indent="0" algn="l" defTabSz="914400" rtl="0" eaLnBrk="1" latinLnBrk="0" hangingPunct="1">
        <a:lnSpc>
          <a:spcPct val="90000"/>
        </a:lnSpc>
        <a:spcBef>
          <a:spcPts val="1600"/>
        </a:spcBef>
        <a:spcAft>
          <a:spcPts val="500"/>
        </a:spcAft>
        <a:buFont typeface="Arial" panose="020B0604020202020204" pitchFamily="34" charset="0"/>
        <a:buNone/>
        <a:defRPr sz="2100" b="1" kern="1200">
          <a:solidFill>
            <a:srgbClr val="26567F"/>
          </a:solidFill>
          <a:latin typeface="Arial" panose="020B0604020202020204" pitchFamily="34" charset="0"/>
          <a:ea typeface="+mn-ea"/>
          <a:cs typeface="Arial" panose="020B0604020202020204" pitchFamily="34" charset="0"/>
        </a:defRPr>
      </a:lvl1pPr>
      <a:lvl2pPr marL="0" indent="0" algn="l" defTabSz="914400" rtl="0" eaLnBrk="1" latinLnBrk="0" hangingPunct="1">
        <a:lnSpc>
          <a:spcPct val="90000"/>
        </a:lnSpc>
        <a:spcBef>
          <a:spcPts val="500"/>
        </a:spcBef>
        <a:spcAft>
          <a:spcPts val="700"/>
        </a:spcAft>
        <a:buClr>
          <a:srgbClr val="26567F"/>
        </a:buClr>
        <a:buFont typeface="Arial" panose="020B0604020202020204" pitchFamily="34" charset="0"/>
        <a:buNone/>
        <a:defRPr sz="2000" kern="1200">
          <a:solidFill>
            <a:schemeClr val="tx1"/>
          </a:solidFill>
          <a:latin typeface="+mn-lt"/>
          <a:ea typeface="+mn-ea"/>
          <a:cs typeface="+mn-cs"/>
        </a:defRPr>
      </a:lvl2pPr>
      <a:lvl3pPr marL="684000" indent="-342900" algn="l" defTabSz="914400" rtl="0" eaLnBrk="1" latinLnBrk="0" hangingPunct="1">
        <a:lnSpc>
          <a:spcPct val="90000"/>
        </a:lnSpc>
        <a:spcBef>
          <a:spcPts val="500"/>
        </a:spcBef>
        <a:spcAft>
          <a:spcPts val="500"/>
        </a:spcAft>
        <a:buClr>
          <a:srgbClr val="979AA0"/>
        </a:buClr>
        <a:buFont typeface="Arial" panose="020B0604020202020204" pitchFamily="34" charset="0"/>
        <a:buChar char="•"/>
        <a:defRPr sz="2000" kern="1200">
          <a:solidFill>
            <a:schemeClr val="tx1"/>
          </a:solidFill>
          <a:latin typeface="+mn-lt"/>
          <a:ea typeface="+mn-ea"/>
          <a:cs typeface="+mn-cs"/>
        </a:defRPr>
      </a:lvl3pPr>
      <a:lvl4pPr marL="0" indent="0" algn="l" defTabSz="914400" rtl="0" eaLnBrk="1" latinLnBrk="0" hangingPunct="1">
        <a:lnSpc>
          <a:spcPct val="90000"/>
        </a:lnSpc>
        <a:spcBef>
          <a:spcPts val="1600"/>
        </a:spcBef>
        <a:spcAft>
          <a:spcPts val="500"/>
        </a:spcAft>
        <a:buClr>
          <a:srgbClr val="E8731B"/>
        </a:buClr>
        <a:buFont typeface="Arial" panose="020B0604020202020204" pitchFamily="34" charset="0"/>
        <a:buNone/>
        <a:defRPr sz="1700" b="1" kern="1200">
          <a:solidFill>
            <a:srgbClr val="E8731B"/>
          </a:solidFill>
          <a:latin typeface="Arial" panose="020B0604020202020204" pitchFamily="34" charset="0"/>
          <a:ea typeface="+mn-ea"/>
          <a:cs typeface="Arial" panose="020B0604020202020204" pitchFamily="34" charset="0"/>
        </a:defRPr>
      </a:lvl4pPr>
      <a:lvl5pPr marL="0" indent="0" algn="l" defTabSz="914400" rtl="0" eaLnBrk="1" latinLnBrk="0" hangingPunct="1">
        <a:lnSpc>
          <a:spcPct val="90000"/>
        </a:lnSpc>
        <a:spcBef>
          <a:spcPts val="500"/>
        </a:spcBef>
        <a:spcAft>
          <a:spcPts val="500"/>
        </a:spcAft>
        <a:buClr>
          <a:srgbClr val="26567F"/>
        </a:buClr>
        <a:buFont typeface="Arial" panose="020B0604020202020204" pitchFamily="34" charset="0"/>
        <a:buNone/>
        <a:defRPr sz="1600" kern="1200">
          <a:solidFill>
            <a:schemeClr val="tx1"/>
          </a:solidFill>
          <a:latin typeface="+mn-lt"/>
          <a:ea typeface="+mn-ea"/>
          <a:cs typeface="+mn-cs"/>
        </a:defRPr>
      </a:lvl5pPr>
      <a:lvl6pPr marL="627750" indent="-285750" algn="l" defTabSz="914400" rtl="0" eaLnBrk="1" latinLnBrk="0" hangingPunct="1">
        <a:lnSpc>
          <a:spcPct val="90000"/>
        </a:lnSpc>
        <a:spcBef>
          <a:spcPts val="500"/>
        </a:spcBef>
        <a:spcAft>
          <a:spcPts val="500"/>
        </a:spcAft>
        <a:buClr>
          <a:srgbClr val="979AA0"/>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29">
          <p15:clr>
            <a:srgbClr val="F26B43"/>
          </p15:clr>
        </p15:guide>
        <p15:guide id="2" pos="7151">
          <p15:clr>
            <a:srgbClr val="F26B43"/>
          </p15:clr>
        </p15:guide>
        <p15:guide id="3" orient="horz" pos="504">
          <p15:clr>
            <a:srgbClr val="F26B43"/>
          </p15:clr>
        </p15:guide>
        <p15:guide id="4" pos="5881">
          <p15:clr>
            <a:srgbClr val="F26B43"/>
          </p15:clr>
        </p15:guide>
        <p15:guide id="5" orient="horz" pos="3816">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8.xml"/><Relationship Id="rId6" Type="http://schemas.openxmlformats.org/officeDocument/2006/relationships/chart" Target="../charts/chart2.xml"/><Relationship Id="rId5" Type="http://schemas.openxmlformats.org/officeDocument/2006/relationships/hyperlink" Target="https://www.stats.govt.nz/integrated-data/" TargetMode="External"/><Relationship Id="rId4" Type="http://schemas.openxmlformats.org/officeDocument/2006/relationships/hyperlink" Target="mailto:Rajas.Kulkarni@swa.govt.nz"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mailto:Rajas.Kulkarni@swa.govt.nz" TargetMode="External"/><Relationship Id="rId2" Type="http://schemas.openxmlformats.org/officeDocument/2006/relationships/chart" Target="../charts/chart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hyperlink" Target="mailto:Rajas.Kulkarni@swa.govt.nz"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5EE39C9-E38B-CF43-A526-545EF2442228}"/>
              </a:ext>
            </a:extLst>
          </p:cNvPr>
          <p:cNvSpPr>
            <a:spLocks noGrp="1"/>
          </p:cNvSpPr>
          <p:nvPr>
            <p:ph type="body" sz="quarter" idx="12"/>
          </p:nvPr>
        </p:nvSpPr>
        <p:spPr>
          <a:xfrm>
            <a:off x="752700" y="3296277"/>
            <a:ext cx="6982377" cy="703964"/>
          </a:xfrm>
        </p:spPr>
        <p:txBody>
          <a:bodyPr/>
          <a:lstStyle/>
          <a:p>
            <a:pPr>
              <a:lnSpc>
                <a:spcPct val="100000"/>
              </a:lnSpc>
              <a:spcBef>
                <a:spcPts val="0"/>
              </a:spcBef>
              <a:spcAft>
                <a:spcPts val="0"/>
              </a:spcAft>
            </a:pPr>
            <a:r>
              <a:rPr lang="en-US" sz="2000" dirty="0"/>
              <a:t>A collaborative project between the</a:t>
            </a:r>
          </a:p>
          <a:p>
            <a:pPr>
              <a:lnSpc>
                <a:spcPct val="100000"/>
              </a:lnSpc>
              <a:spcBef>
                <a:spcPts val="0"/>
              </a:spcBef>
              <a:spcAft>
                <a:spcPts val="0"/>
              </a:spcAft>
            </a:pPr>
            <a:r>
              <a:rPr lang="en-US" sz="2000" dirty="0"/>
              <a:t>Social Wellbeing Agency and The Southern Initiative</a:t>
            </a:r>
          </a:p>
        </p:txBody>
      </p:sp>
      <p:sp>
        <p:nvSpPr>
          <p:cNvPr id="5" name="Text Placeholder 4">
            <a:extLst>
              <a:ext uri="{FF2B5EF4-FFF2-40B4-BE49-F238E27FC236}">
                <a16:creationId xmlns:a16="http://schemas.microsoft.com/office/drawing/2014/main" id="{AC346E4F-13B1-F347-A30A-448353690BBB}"/>
              </a:ext>
            </a:extLst>
          </p:cNvPr>
          <p:cNvSpPr>
            <a:spLocks noGrp="1"/>
          </p:cNvSpPr>
          <p:nvPr>
            <p:ph type="body" sz="quarter" idx="13"/>
          </p:nvPr>
        </p:nvSpPr>
        <p:spPr>
          <a:xfrm>
            <a:off x="752700" y="1156289"/>
            <a:ext cx="8018076" cy="2001884"/>
          </a:xfrm>
        </p:spPr>
        <p:txBody>
          <a:bodyPr/>
          <a:lstStyle/>
          <a:p>
            <a:r>
              <a:rPr lang="en-US" dirty="0"/>
              <a:t>Understanding gaps in income for fathers with new babies</a:t>
            </a:r>
          </a:p>
        </p:txBody>
      </p:sp>
      <p:sp>
        <p:nvSpPr>
          <p:cNvPr id="6" name="Text Placeholder 5">
            <a:extLst>
              <a:ext uri="{FF2B5EF4-FFF2-40B4-BE49-F238E27FC236}">
                <a16:creationId xmlns:a16="http://schemas.microsoft.com/office/drawing/2014/main" id="{1598316B-C43F-1848-9E3D-8220131BC33B}"/>
              </a:ext>
            </a:extLst>
          </p:cNvPr>
          <p:cNvSpPr>
            <a:spLocks noGrp="1"/>
          </p:cNvSpPr>
          <p:nvPr>
            <p:ph type="body" sz="quarter" idx="14"/>
          </p:nvPr>
        </p:nvSpPr>
        <p:spPr>
          <a:xfrm>
            <a:off x="752700" y="4926911"/>
            <a:ext cx="7904458" cy="238382"/>
          </a:xfrm>
        </p:spPr>
        <p:txBody>
          <a:bodyPr/>
          <a:lstStyle/>
          <a:p>
            <a:r>
              <a:rPr lang="en-US" dirty="0"/>
              <a:t>May 2021</a:t>
            </a:r>
          </a:p>
        </p:txBody>
      </p:sp>
      <p:sp>
        <p:nvSpPr>
          <p:cNvPr id="2" name="TextBox 1">
            <a:extLst>
              <a:ext uri="{FF2B5EF4-FFF2-40B4-BE49-F238E27FC236}">
                <a16:creationId xmlns:a16="http://schemas.microsoft.com/office/drawing/2014/main" id="{4568DE7C-7B61-4D8B-AF90-043297793EB5}"/>
              </a:ext>
            </a:extLst>
          </p:cNvPr>
          <p:cNvSpPr txBox="1"/>
          <p:nvPr/>
        </p:nvSpPr>
        <p:spPr>
          <a:xfrm>
            <a:off x="9721390" y="0"/>
            <a:ext cx="2093382" cy="830997"/>
          </a:xfrm>
          <a:prstGeom prst="rect">
            <a:avLst/>
          </a:prstGeom>
          <a:noFill/>
        </p:spPr>
        <p:txBody>
          <a:bodyPr wrap="square" rtlCol="0">
            <a:spAutoFit/>
          </a:bodyPr>
          <a:lstStyle/>
          <a:p>
            <a:r>
              <a:rPr lang="en-NZ" sz="4800" b="1" dirty="0">
                <a:solidFill>
                  <a:schemeClr val="bg1"/>
                </a:solidFill>
              </a:rPr>
              <a:t>DRAFT</a:t>
            </a:r>
          </a:p>
        </p:txBody>
      </p:sp>
    </p:spTree>
    <p:extLst>
      <p:ext uri="{BB962C8B-B14F-4D97-AF65-F5344CB8AC3E}">
        <p14:creationId xmlns:p14="http://schemas.microsoft.com/office/powerpoint/2010/main" val="35694877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Content Placeholder 109">
            <a:extLst>
              <a:ext uri="{FF2B5EF4-FFF2-40B4-BE49-F238E27FC236}">
                <a16:creationId xmlns:a16="http://schemas.microsoft.com/office/drawing/2014/main" id="{B8286425-4B9E-8D43-8B3D-53C484443B04}"/>
              </a:ext>
            </a:extLst>
          </p:cNvPr>
          <p:cNvSpPr>
            <a:spLocks noGrp="1"/>
          </p:cNvSpPr>
          <p:nvPr>
            <p:ph idx="1"/>
          </p:nvPr>
        </p:nvSpPr>
        <p:spPr>
          <a:xfrm>
            <a:off x="839788" y="1881107"/>
            <a:ext cx="8496300" cy="4321175"/>
          </a:xfrm>
        </p:spPr>
        <p:txBody>
          <a:bodyPr>
            <a:normAutofit/>
          </a:bodyPr>
          <a:lstStyle/>
          <a:p>
            <a:endParaRPr lang="en-US" dirty="0"/>
          </a:p>
          <a:p>
            <a:endParaRPr lang="en-US" dirty="0"/>
          </a:p>
          <a:p>
            <a:endParaRPr lang="en-US" dirty="0"/>
          </a:p>
        </p:txBody>
      </p:sp>
      <p:sp>
        <p:nvSpPr>
          <p:cNvPr id="86" name="Title 85">
            <a:extLst>
              <a:ext uri="{FF2B5EF4-FFF2-40B4-BE49-F238E27FC236}">
                <a16:creationId xmlns:a16="http://schemas.microsoft.com/office/drawing/2014/main" id="{7BAF1D0B-7623-E746-BA68-0E87A480ACAC}"/>
              </a:ext>
            </a:extLst>
          </p:cNvPr>
          <p:cNvSpPr>
            <a:spLocks noGrp="1"/>
          </p:cNvSpPr>
          <p:nvPr>
            <p:ph type="title"/>
          </p:nvPr>
        </p:nvSpPr>
        <p:spPr>
          <a:xfrm>
            <a:off x="16636" y="0"/>
            <a:ext cx="12175364" cy="1241302"/>
          </a:xfrm>
        </p:spPr>
        <p:txBody>
          <a:bodyPr>
            <a:noAutofit/>
          </a:bodyPr>
          <a:lstStyle/>
          <a:p>
            <a:r>
              <a:rPr lang="en-US" sz="2400" dirty="0"/>
              <a:t>The proportion of fathers whose income dips below the full-time minimum wage threshold is small compared to the proportion of fathers who consistently earn under the threshold.</a:t>
            </a:r>
          </a:p>
        </p:txBody>
      </p:sp>
      <p:graphicFrame>
        <p:nvGraphicFramePr>
          <p:cNvPr id="8" name="Chart 7">
            <a:extLst>
              <a:ext uri="{FF2B5EF4-FFF2-40B4-BE49-F238E27FC236}">
                <a16:creationId xmlns:a16="http://schemas.microsoft.com/office/drawing/2014/main" id="{1E27AE59-FB72-4AAA-89EF-9D071637244E}"/>
              </a:ext>
            </a:extLst>
          </p:cNvPr>
          <p:cNvGraphicFramePr>
            <a:graphicFrameLocks/>
          </p:cNvGraphicFramePr>
          <p:nvPr>
            <p:extLst>
              <p:ext uri="{D42A27DB-BD31-4B8C-83A1-F6EECF244321}">
                <p14:modId xmlns:p14="http://schemas.microsoft.com/office/powerpoint/2010/main" val="1982818956"/>
              </p:ext>
            </p:extLst>
          </p:nvPr>
        </p:nvGraphicFramePr>
        <p:xfrm>
          <a:off x="5936667" y="1109439"/>
          <a:ext cx="6255333" cy="4315911"/>
        </p:xfrm>
        <a:graphic>
          <a:graphicData uri="http://schemas.openxmlformats.org/drawingml/2006/chart">
            <c:chart xmlns:c="http://schemas.openxmlformats.org/drawingml/2006/chart" xmlns:r="http://schemas.openxmlformats.org/officeDocument/2006/relationships" r:id="rId3"/>
          </a:graphicData>
        </a:graphic>
      </p:graphicFrame>
      <p:sp>
        <p:nvSpPr>
          <p:cNvPr id="9" name="TextBox 8">
            <a:extLst>
              <a:ext uri="{FF2B5EF4-FFF2-40B4-BE49-F238E27FC236}">
                <a16:creationId xmlns:a16="http://schemas.microsoft.com/office/drawing/2014/main" id="{93B4E0CC-685D-47BC-948B-C3633921E835}"/>
              </a:ext>
            </a:extLst>
          </p:cNvPr>
          <p:cNvSpPr txBox="1"/>
          <p:nvPr/>
        </p:nvSpPr>
        <p:spPr>
          <a:xfrm>
            <a:off x="3403076" y="6316585"/>
            <a:ext cx="6702458" cy="369332"/>
          </a:xfrm>
          <a:prstGeom prst="rect">
            <a:avLst/>
          </a:prstGeom>
          <a:noFill/>
        </p:spPr>
        <p:txBody>
          <a:bodyPr wrap="square" rtlCol="0">
            <a:spAutoFit/>
          </a:bodyPr>
          <a:lstStyle/>
          <a:p>
            <a:r>
              <a:rPr lang="en-NZ" dirty="0">
                <a:solidFill>
                  <a:schemeClr val="bg1"/>
                </a:solidFill>
              </a:rPr>
              <a:t>Rajas Kulkarni (</a:t>
            </a:r>
            <a:r>
              <a:rPr lang="en-NZ" dirty="0">
                <a:solidFill>
                  <a:schemeClr val="bg1"/>
                </a:solidFill>
                <a:hlinkClick r:id="rId4"/>
              </a:rPr>
              <a:t>Rajas.Kulkarni@swa.govt.nz</a:t>
            </a:r>
            <a:r>
              <a:rPr lang="en-NZ" dirty="0">
                <a:solidFill>
                  <a:schemeClr val="bg1"/>
                </a:solidFill>
              </a:rPr>
              <a:t>), Social Wellbeing Agency</a:t>
            </a:r>
          </a:p>
        </p:txBody>
      </p:sp>
      <p:sp>
        <p:nvSpPr>
          <p:cNvPr id="4" name="Rectangle 3">
            <a:extLst>
              <a:ext uri="{FF2B5EF4-FFF2-40B4-BE49-F238E27FC236}">
                <a16:creationId xmlns:a16="http://schemas.microsoft.com/office/drawing/2014/main" id="{5B777E3D-9917-4745-B7D3-DE3923812A51}"/>
              </a:ext>
            </a:extLst>
          </p:cNvPr>
          <p:cNvSpPr/>
          <p:nvPr/>
        </p:nvSpPr>
        <p:spPr>
          <a:xfrm>
            <a:off x="16636" y="5640135"/>
            <a:ext cx="18118764" cy="415498"/>
          </a:xfrm>
          <a:prstGeom prst="rect">
            <a:avLst/>
          </a:prstGeom>
        </p:spPr>
        <p:txBody>
          <a:bodyPr wrap="square">
            <a:spAutoFit/>
          </a:bodyPr>
          <a:lstStyle/>
          <a:p>
            <a:r>
              <a:rPr lang="en-NZ" sz="700" dirty="0"/>
              <a:t>Access to the data used in this study was provided by Stats NZ under conditions designed to give effect to the security and confidentiality provisions of the Statistics Act 1975. The results presented in this study are the work of the author, not Stats NZ or individual data suppliers. These results are not official statistics. </a:t>
            </a:r>
          </a:p>
          <a:p>
            <a:r>
              <a:rPr lang="en-NZ" sz="700" dirty="0"/>
              <a:t>They have been created for research purposes from the [Integrated Data Infrastructure (IDI) and/or Longitudinal Business Database (LBD)] which [is/are] carefully managed by Stats NZ. For more information about the IDI please visit </a:t>
            </a:r>
            <a:r>
              <a:rPr lang="en-NZ" sz="700" dirty="0">
                <a:hlinkClick r:id="rId5"/>
              </a:rPr>
              <a:t>https://www.stats.govt.nz/integrated-data/</a:t>
            </a:r>
            <a:r>
              <a:rPr lang="en-NZ" sz="700" dirty="0"/>
              <a:t> . The results are based in part on tax data supplied by </a:t>
            </a:r>
          </a:p>
          <a:p>
            <a:r>
              <a:rPr lang="en-NZ" sz="700" dirty="0"/>
              <a:t>Inland Revenue to Stats NZ under the Tax Administration Act 1994 for statistical purposes. Any discussion of data limitations or weaknesses is in the context of using the IDI for statistical purposes, and is not related to the data’s ability to support Inland Revenue’s core operational requirements.</a:t>
            </a:r>
          </a:p>
        </p:txBody>
      </p:sp>
      <p:graphicFrame>
        <p:nvGraphicFramePr>
          <p:cNvPr id="11" name="Chart 10">
            <a:extLst>
              <a:ext uri="{FF2B5EF4-FFF2-40B4-BE49-F238E27FC236}">
                <a16:creationId xmlns:a16="http://schemas.microsoft.com/office/drawing/2014/main" id="{AA154DBF-D904-44BB-BDDB-6237053D5843}"/>
              </a:ext>
            </a:extLst>
          </p:cNvPr>
          <p:cNvGraphicFramePr>
            <a:graphicFrameLocks/>
          </p:cNvGraphicFramePr>
          <p:nvPr>
            <p:extLst>
              <p:ext uri="{D42A27DB-BD31-4B8C-83A1-F6EECF244321}">
                <p14:modId xmlns:p14="http://schemas.microsoft.com/office/powerpoint/2010/main" val="2763366277"/>
              </p:ext>
            </p:extLst>
          </p:nvPr>
        </p:nvGraphicFramePr>
        <p:xfrm>
          <a:off x="107387" y="1125737"/>
          <a:ext cx="5988613" cy="4315911"/>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4098800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Content Placeholder 12">
            <a:extLst>
              <a:ext uri="{FF2B5EF4-FFF2-40B4-BE49-F238E27FC236}">
                <a16:creationId xmlns:a16="http://schemas.microsoft.com/office/drawing/2014/main" id="{EF095157-6238-4A62-837C-7FC2C7833168}"/>
              </a:ext>
            </a:extLst>
          </p:cNvPr>
          <p:cNvGraphicFramePr>
            <a:graphicFrameLocks noGrp="1"/>
          </p:cNvGraphicFramePr>
          <p:nvPr>
            <p:ph sz="half" idx="1"/>
            <p:extLst>
              <p:ext uri="{D42A27DB-BD31-4B8C-83A1-F6EECF244321}">
                <p14:modId xmlns:p14="http://schemas.microsoft.com/office/powerpoint/2010/main" val="2910904896"/>
              </p:ext>
            </p:extLst>
          </p:nvPr>
        </p:nvGraphicFramePr>
        <p:xfrm>
          <a:off x="838200" y="1610686"/>
          <a:ext cx="10512425" cy="4328719"/>
        </p:xfrm>
        <a:graphic>
          <a:graphicData uri="http://schemas.openxmlformats.org/drawingml/2006/chart">
            <c:chart xmlns:c="http://schemas.openxmlformats.org/drawingml/2006/chart" xmlns:r="http://schemas.openxmlformats.org/officeDocument/2006/relationships" r:id="rId2"/>
          </a:graphicData>
        </a:graphic>
      </p:graphicFrame>
      <p:sp>
        <p:nvSpPr>
          <p:cNvPr id="5" name="Title 4">
            <a:extLst>
              <a:ext uri="{FF2B5EF4-FFF2-40B4-BE49-F238E27FC236}">
                <a16:creationId xmlns:a16="http://schemas.microsoft.com/office/drawing/2014/main" id="{8BF69E86-B8FE-4732-AD1C-C7665E07DE30}"/>
              </a:ext>
            </a:extLst>
          </p:cNvPr>
          <p:cNvSpPr>
            <a:spLocks noGrp="1"/>
          </p:cNvSpPr>
          <p:nvPr>
            <p:ph type="title"/>
          </p:nvPr>
        </p:nvSpPr>
        <p:spPr>
          <a:xfrm>
            <a:off x="838199" y="581384"/>
            <a:ext cx="10512425" cy="1096413"/>
          </a:xfrm>
        </p:spPr>
        <p:txBody>
          <a:bodyPr>
            <a:normAutofit/>
          </a:bodyPr>
          <a:lstStyle/>
          <a:p>
            <a:r>
              <a:rPr lang="en-NZ" sz="2400" dirty="0"/>
              <a:t>Fathers whose earnings hover around the minimum wage threshold are more likely to dip below the threshold around the birth of their baby</a:t>
            </a:r>
          </a:p>
        </p:txBody>
      </p:sp>
      <p:cxnSp>
        <p:nvCxnSpPr>
          <p:cNvPr id="9" name="Straight Connector 8">
            <a:extLst>
              <a:ext uri="{FF2B5EF4-FFF2-40B4-BE49-F238E27FC236}">
                <a16:creationId xmlns:a16="http://schemas.microsoft.com/office/drawing/2014/main" id="{0BD37DA8-A09C-4AE5-A41F-3646ED271209}"/>
              </a:ext>
            </a:extLst>
          </p:cNvPr>
          <p:cNvCxnSpPr>
            <a:cxnSpLocks/>
          </p:cNvCxnSpPr>
          <p:nvPr/>
        </p:nvCxnSpPr>
        <p:spPr>
          <a:xfrm flipV="1">
            <a:off x="5958675" y="1814183"/>
            <a:ext cx="0" cy="3808603"/>
          </a:xfrm>
          <a:prstGeom prst="line">
            <a:avLst/>
          </a:prstGeom>
          <a:ln w="222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7" name="TextBox 6">
            <a:extLst>
              <a:ext uri="{FF2B5EF4-FFF2-40B4-BE49-F238E27FC236}">
                <a16:creationId xmlns:a16="http://schemas.microsoft.com/office/drawing/2014/main" id="{B7E7AF21-1780-45E8-B1BA-3CFC9523739E}"/>
              </a:ext>
            </a:extLst>
          </p:cNvPr>
          <p:cNvSpPr txBox="1"/>
          <p:nvPr/>
        </p:nvSpPr>
        <p:spPr>
          <a:xfrm>
            <a:off x="3403076" y="6316585"/>
            <a:ext cx="6702458" cy="369332"/>
          </a:xfrm>
          <a:prstGeom prst="rect">
            <a:avLst/>
          </a:prstGeom>
          <a:noFill/>
        </p:spPr>
        <p:txBody>
          <a:bodyPr wrap="square" rtlCol="0">
            <a:spAutoFit/>
          </a:bodyPr>
          <a:lstStyle/>
          <a:p>
            <a:r>
              <a:rPr lang="en-NZ" dirty="0">
                <a:solidFill>
                  <a:schemeClr val="bg1"/>
                </a:solidFill>
              </a:rPr>
              <a:t>Rajas Kulkarni (</a:t>
            </a:r>
            <a:r>
              <a:rPr lang="en-NZ" dirty="0">
                <a:solidFill>
                  <a:schemeClr val="bg1"/>
                </a:solidFill>
                <a:hlinkClick r:id="rId3"/>
              </a:rPr>
              <a:t>Rajas.Kulkarni@swa.govt.nz</a:t>
            </a:r>
            <a:r>
              <a:rPr lang="en-NZ" dirty="0">
                <a:solidFill>
                  <a:schemeClr val="bg1"/>
                </a:solidFill>
              </a:rPr>
              <a:t>), Social Wellbeing Agency</a:t>
            </a:r>
          </a:p>
        </p:txBody>
      </p:sp>
    </p:spTree>
    <p:extLst>
      <p:ext uri="{BB962C8B-B14F-4D97-AF65-F5344CB8AC3E}">
        <p14:creationId xmlns:p14="http://schemas.microsoft.com/office/powerpoint/2010/main" val="37173615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a:extLst>
              <a:ext uri="{FF2B5EF4-FFF2-40B4-BE49-F238E27FC236}">
                <a16:creationId xmlns:a16="http://schemas.microsoft.com/office/drawing/2014/main" id="{B3531656-0E45-4E03-AB9C-091C1636B43B}"/>
              </a:ext>
            </a:extLst>
          </p:cNvPr>
          <p:cNvGraphicFramePr>
            <a:graphicFrameLocks noGrp="1"/>
          </p:cNvGraphicFramePr>
          <p:nvPr>
            <p:ph sz="half" idx="1"/>
            <p:extLst>
              <p:ext uri="{D42A27DB-BD31-4B8C-83A1-F6EECF244321}">
                <p14:modId xmlns:p14="http://schemas.microsoft.com/office/powerpoint/2010/main" val="642473773"/>
              </p:ext>
            </p:extLst>
          </p:nvPr>
        </p:nvGraphicFramePr>
        <p:xfrm>
          <a:off x="562897" y="1766633"/>
          <a:ext cx="10512425" cy="3835400"/>
        </p:xfrm>
        <a:graphic>
          <a:graphicData uri="http://schemas.openxmlformats.org/drawingml/2006/chart">
            <c:chart xmlns:c="http://schemas.openxmlformats.org/drawingml/2006/chart" xmlns:r="http://schemas.openxmlformats.org/officeDocument/2006/relationships" r:id="rId3"/>
          </a:graphicData>
        </a:graphic>
      </p:graphicFrame>
      <p:sp>
        <p:nvSpPr>
          <p:cNvPr id="3" name="Title 2">
            <a:extLst>
              <a:ext uri="{FF2B5EF4-FFF2-40B4-BE49-F238E27FC236}">
                <a16:creationId xmlns:a16="http://schemas.microsoft.com/office/drawing/2014/main" id="{1BC61E89-ACD6-3049-A1F2-8F762FC2B709}"/>
              </a:ext>
            </a:extLst>
          </p:cNvPr>
          <p:cNvSpPr>
            <a:spLocks noGrp="1"/>
          </p:cNvSpPr>
          <p:nvPr>
            <p:ph type="title"/>
          </p:nvPr>
        </p:nvSpPr>
        <p:spPr/>
        <p:txBody>
          <a:bodyPr>
            <a:noAutofit/>
          </a:bodyPr>
          <a:lstStyle/>
          <a:p>
            <a:r>
              <a:rPr lang="en-US" sz="2800" dirty="0"/>
              <a:t>However, every one in five working Fathers is not eligible for two weeks off</a:t>
            </a:r>
          </a:p>
        </p:txBody>
      </p:sp>
      <p:sp>
        <p:nvSpPr>
          <p:cNvPr id="10" name="Rectangle 9">
            <a:extLst>
              <a:ext uri="{FF2B5EF4-FFF2-40B4-BE49-F238E27FC236}">
                <a16:creationId xmlns:a16="http://schemas.microsoft.com/office/drawing/2014/main" id="{757BF97C-FD6F-4494-ACA0-8EADB59DE46C}"/>
              </a:ext>
            </a:extLst>
          </p:cNvPr>
          <p:cNvSpPr/>
          <p:nvPr/>
        </p:nvSpPr>
        <p:spPr>
          <a:xfrm>
            <a:off x="5640125" y="2357799"/>
            <a:ext cx="2481320" cy="825667"/>
          </a:xfrm>
          <a:prstGeom prst="rect">
            <a:avLst/>
          </a:prstGeom>
          <a:noFill/>
          <a:ln w="28575">
            <a:solidFill>
              <a:srgbClr val="C00000"/>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en-NZ"/>
          </a:p>
        </p:txBody>
      </p:sp>
      <p:sp>
        <p:nvSpPr>
          <p:cNvPr id="11" name="TextBox 10">
            <a:extLst>
              <a:ext uri="{FF2B5EF4-FFF2-40B4-BE49-F238E27FC236}">
                <a16:creationId xmlns:a16="http://schemas.microsoft.com/office/drawing/2014/main" id="{71A68C78-C365-42AA-B0AC-E697C5BB9C50}"/>
              </a:ext>
            </a:extLst>
          </p:cNvPr>
          <p:cNvSpPr txBox="1"/>
          <p:nvPr/>
        </p:nvSpPr>
        <p:spPr>
          <a:xfrm>
            <a:off x="2596230" y="3521481"/>
            <a:ext cx="1883121" cy="307777"/>
          </a:xfrm>
          <a:prstGeom prst="rect">
            <a:avLst/>
          </a:prstGeom>
          <a:noFill/>
        </p:spPr>
        <p:txBody>
          <a:bodyPr wrap="square" rtlCol="0">
            <a:spAutoFit/>
          </a:bodyPr>
          <a:lstStyle/>
          <a:p>
            <a:r>
              <a:rPr lang="en-NZ" sz="1400" dirty="0"/>
              <a:t>Two Weeks Leave</a:t>
            </a:r>
          </a:p>
        </p:txBody>
      </p:sp>
      <p:sp>
        <p:nvSpPr>
          <p:cNvPr id="12" name="TextBox 11">
            <a:extLst>
              <a:ext uri="{FF2B5EF4-FFF2-40B4-BE49-F238E27FC236}">
                <a16:creationId xmlns:a16="http://schemas.microsoft.com/office/drawing/2014/main" id="{2D4B76D4-41D9-4D65-AE9B-A7C657A46903}"/>
              </a:ext>
            </a:extLst>
          </p:cNvPr>
          <p:cNvSpPr txBox="1"/>
          <p:nvPr/>
        </p:nvSpPr>
        <p:spPr>
          <a:xfrm>
            <a:off x="5278924" y="3534584"/>
            <a:ext cx="1883121" cy="307777"/>
          </a:xfrm>
          <a:prstGeom prst="rect">
            <a:avLst/>
          </a:prstGeom>
          <a:noFill/>
        </p:spPr>
        <p:txBody>
          <a:bodyPr wrap="square" rtlCol="0">
            <a:spAutoFit/>
          </a:bodyPr>
          <a:lstStyle/>
          <a:p>
            <a:r>
              <a:rPr lang="en-NZ" sz="1400" dirty="0"/>
              <a:t>One Week Leave</a:t>
            </a:r>
          </a:p>
        </p:txBody>
      </p:sp>
      <p:sp>
        <p:nvSpPr>
          <p:cNvPr id="13" name="TextBox 12">
            <a:extLst>
              <a:ext uri="{FF2B5EF4-FFF2-40B4-BE49-F238E27FC236}">
                <a16:creationId xmlns:a16="http://schemas.microsoft.com/office/drawing/2014/main" id="{22E63862-EDC5-4739-8470-2C9F3BB2944D}"/>
              </a:ext>
            </a:extLst>
          </p:cNvPr>
          <p:cNvSpPr txBox="1"/>
          <p:nvPr/>
        </p:nvSpPr>
        <p:spPr>
          <a:xfrm>
            <a:off x="6793316" y="3530444"/>
            <a:ext cx="1883121" cy="307777"/>
          </a:xfrm>
          <a:prstGeom prst="rect">
            <a:avLst/>
          </a:prstGeom>
          <a:noFill/>
        </p:spPr>
        <p:txBody>
          <a:bodyPr wrap="square" rtlCol="0">
            <a:spAutoFit/>
          </a:bodyPr>
          <a:lstStyle/>
          <a:p>
            <a:r>
              <a:rPr lang="en-NZ" sz="1400" dirty="0"/>
              <a:t>No Leave Eligibility</a:t>
            </a:r>
          </a:p>
        </p:txBody>
      </p:sp>
      <p:sp>
        <p:nvSpPr>
          <p:cNvPr id="14" name="TextBox 13">
            <a:extLst>
              <a:ext uri="{FF2B5EF4-FFF2-40B4-BE49-F238E27FC236}">
                <a16:creationId xmlns:a16="http://schemas.microsoft.com/office/drawing/2014/main" id="{50FE0624-826D-4842-A212-02B76F5D2820}"/>
              </a:ext>
            </a:extLst>
          </p:cNvPr>
          <p:cNvSpPr txBox="1"/>
          <p:nvPr/>
        </p:nvSpPr>
        <p:spPr>
          <a:xfrm>
            <a:off x="8532903" y="3519275"/>
            <a:ext cx="2125733" cy="307777"/>
          </a:xfrm>
          <a:prstGeom prst="rect">
            <a:avLst/>
          </a:prstGeom>
          <a:noFill/>
        </p:spPr>
        <p:txBody>
          <a:bodyPr wrap="square" rtlCol="0">
            <a:spAutoFit/>
          </a:bodyPr>
          <a:lstStyle/>
          <a:p>
            <a:r>
              <a:rPr lang="en-NZ" sz="1400" dirty="0"/>
              <a:t>No Wages / Self Employed</a:t>
            </a:r>
          </a:p>
        </p:txBody>
      </p:sp>
      <p:sp>
        <p:nvSpPr>
          <p:cNvPr id="16" name="Rectangle 15">
            <a:extLst>
              <a:ext uri="{FF2B5EF4-FFF2-40B4-BE49-F238E27FC236}">
                <a16:creationId xmlns:a16="http://schemas.microsoft.com/office/drawing/2014/main" id="{5D9D6F8D-9511-4867-A671-32FB2D4E9349}"/>
              </a:ext>
            </a:extLst>
          </p:cNvPr>
          <p:cNvSpPr/>
          <p:nvPr/>
        </p:nvSpPr>
        <p:spPr>
          <a:xfrm>
            <a:off x="5533642" y="2019245"/>
            <a:ext cx="2640018" cy="338554"/>
          </a:xfrm>
          <a:prstGeom prst="rect">
            <a:avLst/>
          </a:prstGeom>
        </p:spPr>
        <p:txBody>
          <a:bodyPr wrap="none">
            <a:spAutoFit/>
          </a:bodyPr>
          <a:lstStyle/>
          <a:p>
            <a:r>
              <a:rPr lang="en-US" sz="1600" b="1" dirty="0">
                <a:solidFill>
                  <a:schemeClr val="accent2">
                    <a:lumMod val="75000"/>
                  </a:schemeClr>
                </a:solidFill>
              </a:rPr>
              <a:t>22.2% of working population</a:t>
            </a:r>
            <a:endParaRPr lang="en-NZ" sz="1600" b="1" dirty="0">
              <a:solidFill>
                <a:schemeClr val="accent2">
                  <a:lumMod val="75000"/>
                </a:schemeClr>
              </a:solidFill>
            </a:endParaRPr>
          </a:p>
        </p:txBody>
      </p:sp>
      <p:sp>
        <p:nvSpPr>
          <p:cNvPr id="17" name="Rectangle 16">
            <a:extLst>
              <a:ext uri="{FF2B5EF4-FFF2-40B4-BE49-F238E27FC236}">
                <a16:creationId xmlns:a16="http://schemas.microsoft.com/office/drawing/2014/main" id="{9DB07946-170F-4658-9E1F-0D986F86D5A2}"/>
              </a:ext>
            </a:extLst>
          </p:cNvPr>
          <p:cNvSpPr/>
          <p:nvPr/>
        </p:nvSpPr>
        <p:spPr>
          <a:xfrm>
            <a:off x="5921385" y="3827052"/>
            <a:ext cx="2640018" cy="338554"/>
          </a:xfrm>
          <a:prstGeom prst="rect">
            <a:avLst/>
          </a:prstGeom>
        </p:spPr>
        <p:txBody>
          <a:bodyPr wrap="none">
            <a:spAutoFit/>
          </a:bodyPr>
          <a:lstStyle/>
          <a:p>
            <a:r>
              <a:rPr lang="en-US" sz="1600" b="1" dirty="0">
                <a:solidFill>
                  <a:schemeClr val="accent1">
                    <a:lumMod val="75000"/>
                  </a:schemeClr>
                </a:solidFill>
              </a:rPr>
              <a:t>17.5% of working population</a:t>
            </a:r>
            <a:endParaRPr lang="en-NZ" sz="1600" b="1" dirty="0">
              <a:solidFill>
                <a:schemeClr val="accent1">
                  <a:lumMod val="75000"/>
                </a:schemeClr>
              </a:solidFill>
            </a:endParaRPr>
          </a:p>
        </p:txBody>
      </p:sp>
      <p:sp>
        <p:nvSpPr>
          <p:cNvPr id="18" name="TextBox 17">
            <a:extLst>
              <a:ext uri="{FF2B5EF4-FFF2-40B4-BE49-F238E27FC236}">
                <a16:creationId xmlns:a16="http://schemas.microsoft.com/office/drawing/2014/main" id="{ABB83B7F-62CF-44C4-8CB0-B5EBDFEFAD90}"/>
              </a:ext>
            </a:extLst>
          </p:cNvPr>
          <p:cNvSpPr txBox="1"/>
          <p:nvPr/>
        </p:nvSpPr>
        <p:spPr>
          <a:xfrm>
            <a:off x="3403076" y="6316585"/>
            <a:ext cx="6702458" cy="369332"/>
          </a:xfrm>
          <a:prstGeom prst="rect">
            <a:avLst/>
          </a:prstGeom>
          <a:noFill/>
        </p:spPr>
        <p:txBody>
          <a:bodyPr wrap="square" rtlCol="0">
            <a:spAutoFit/>
          </a:bodyPr>
          <a:lstStyle/>
          <a:p>
            <a:r>
              <a:rPr lang="en-NZ" dirty="0">
                <a:solidFill>
                  <a:schemeClr val="bg1"/>
                </a:solidFill>
              </a:rPr>
              <a:t>Rajas Kulkarni (</a:t>
            </a:r>
            <a:r>
              <a:rPr lang="en-NZ" dirty="0">
                <a:solidFill>
                  <a:schemeClr val="bg1"/>
                </a:solidFill>
                <a:hlinkClick r:id="rId4"/>
              </a:rPr>
              <a:t>Rajas.Kulkarni@swa.govt.nz</a:t>
            </a:r>
            <a:r>
              <a:rPr lang="en-NZ" dirty="0">
                <a:solidFill>
                  <a:schemeClr val="bg1"/>
                </a:solidFill>
              </a:rPr>
              <a:t>), Social Wellbeing Agency</a:t>
            </a:r>
          </a:p>
        </p:txBody>
      </p:sp>
    </p:spTree>
    <p:extLst>
      <p:ext uri="{BB962C8B-B14F-4D97-AF65-F5344CB8AC3E}">
        <p14:creationId xmlns:p14="http://schemas.microsoft.com/office/powerpoint/2010/main" val="1369721130"/>
      </p:ext>
    </p:extLst>
  </p:cSld>
  <p:clrMapOvr>
    <a:masterClrMapping/>
  </p:clrMapOvr>
</p:sld>
</file>

<file path=ppt/theme/theme1.xml><?xml version="1.0" encoding="utf-8"?>
<a:theme xmlns:a="http://schemas.openxmlformats.org/drawingml/2006/main" name="Social Wellbeing Theme – Dark Blu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ocial Wellbeing Theme – Dark Blue_strip versio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ocial Wellbeing Theme – Orang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Social Wellbeing Theme – Teal">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7962</TotalTime>
  <Words>383</Words>
  <Application>Microsoft Office PowerPoint</Application>
  <PresentationFormat>Widescreen</PresentationFormat>
  <Paragraphs>47</Paragraphs>
  <Slides>4</Slides>
  <Notes>2</Notes>
  <HiddenSlides>0</HiddenSlides>
  <MMClips>0</MMClips>
  <ScaleCrop>false</ScaleCrop>
  <HeadingPairs>
    <vt:vector size="6" baseType="variant">
      <vt:variant>
        <vt:lpstr>Fonts Used</vt:lpstr>
      </vt:variant>
      <vt:variant>
        <vt:i4>2</vt:i4>
      </vt:variant>
      <vt:variant>
        <vt:lpstr>Theme</vt:lpstr>
      </vt:variant>
      <vt:variant>
        <vt:i4>4</vt:i4>
      </vt:variant>
      <vt:variant>
        <vt:lpstr>Slide Titles</vt:lpstr>
      </vt:variant>
      <vt:variant>
        <vt:i4>4</vt:i4>
      </vt:variant>
    </vt:vector>
  </HeadingPairs>
  <TitlesOfParts>
    <vt:vector size="10" baseType="lpstr">
      <vt:lpstr>Arial</vt:lpstr>
      <vt:lpstr>Calibri</vt:lpstr>
      <vt:lpstr>Social Wellbeing Theme – Dark Blue</vt:lpstr>
      <vt:lpstr>Social Wellbeing Theme – Dark Blue_strip version</vt:lpstr>
      <vt:lpstr>Social Wellbeing Theme – Orange</vt:lpstr>
      <vt:lpstr>Social Wellbeing Theme – Teal</vt:lpstr>
      <vt:lpstr>PowerPoint Presentation</vt:lpstr>
      <vt:lpstr>The proportion of fathers whose income dips below the full-time minimum wage threshold is small compared to the proportion of fathers who consistently earn under the threshold.</vt:lpstr>
      <vt:lpstr>Fathers whose earnings hover around the minimum wage threshold are more likely to dip below the threshold around the birth of their baby</vt:lpstr>
      <vt:lpstr>However, every one in five working Fathers is not eligible for two weeks off</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Mark Creative</dc:creator>
  <cp:lastModifiedBy>Raj Kulkarni</cp:lastModifiedBy>
  <cp:revision>209</cp:revision>
  <dcterms:created xsi:type="dcterms:W3CDTF">2020-02-03T02:16:47Z</dcterms:created>
  <dcterms:modified xsi:type="dcterms:W3CDTF">2021-05-31T02:19:43Z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hecked by">
    <vt:lpwstr>32123</vt:lpwstr>
  </property>
  <property fmtid="{D5CDD505-2E9C-101B-9397-08002B2CF9AE}" pid="3" name="Objective-Id">
    <vt:lpwstr>A12421938</vt:lpwstr>
  </property>
  <property fmtid="{D5CDD505-2E9C-101B-9397-08002B2CF9AE}" pid="4" name="Objective-Title">
    <vt:lpwstr>Template_Presentation_Corporate_Analytical-dots_SWA_FINAL_20200415</vt:lpwstr>
  </property>
  <property fmtid="{D5CDD505-2E9C-101B-9397-08002B2CF9AE}" pid="5" name="Objective-Comment">
    <vt:lpwstr/>
  </property>
  <property fmtid="{D5CDD505-2E9C-101B-9397-08002B2CF9AE}" pid="6" name="Objective-CreationStamp">
    <vt:filetime>2020-04-01T20:46:24Z</vt:filetime>
  </property>
  <property fmtid="{D5CDD505-2E9C-101B-9397-08002B2CF9AE}" pid="7" name="Objective-IsApproved">
    <vt:bool>false</vt:bool>
  </property>
  <property fmtid="{D5CDD505-2E9C-101B-9397-08002B2CF9AE}" pid="8" name="Objective-IsPublished">
    <vt:bool>false</vt:bool>
  </property>
  <property fmtid="{D5CDD505-2E9C-101B-9397-08002B2CF9AE}" pid="9" name="Objective-DatePublished">
    <vt:lpwstr/>
  </property>
  <property fmtid="{D5CDD505-2E9C-101B-9397-08002B2CF9AE}" pid="10" name="Objective-ModificationStamp">
    <vt:filetime>2020-07-29T00:20:47Z</vt:filetime>
  </property>
  <property fmtid="{D5CDD505-2E9C-101B-9397-08002B2CF9AE}" pid="11" name="Objective-Owner">
    <vt:lpwstr>Jacinta Syme</vt:lpwstr>
  </property>
  <property fmtid="{D5CDD505-2E9C-101B-9397-08002B2CF9AE}" pid="12" name="Objective-Path">
    <vt:lpwstr>Global Folder:SIA INFORMATION REPOSITORY:Corporate:Communications:SWA Toolkit 2020:Microsoft Suite Templates:</vt:lpwstr>
  </property>
  <property fmtid="{D5CDD505-2E9C-101B-9397-08002B2CF9AE}" pid="13" name="Objective-Parent">
    <vt:lpwstr>Microsoft Suite Templates</vt:lpwstr>
  </property>
  <property fmtid="{D5CDD505-2E9C-101B-9397-08002B2CF9AE}" pid="14" name="Objective-State">
    <vt:lpwstr>Being Edited</vt:lpwstr>
  </property>
  <property fmtid="{D5CDD505-2E9C-101B-9397-08002B2CF9AE}" pid="15" name="Objective-Version">
    <vt:lpwstr>2.3</vt:lpwstr>
  </property>
  <property fmtid="{D5CDD505-2E9C-101B-9397-08002B2CF9AE}" pid="16" name="Objective-VersionNumber">
    <vt:r8>5</vt:r8>
  </property>
  <property fmtid="{D5CDD505-2E9C-101B-9397-08002B2CF9AE}" pid="17" name="Objective-VersionComment">
    <vt:lpwstr/>
  </property>
  <property fmtid="{D5CDD505-2E9C-101B-9397-08002B2CF9AE}" pid="18" name="Objective-FileNumber">
    <vt:lpwstr>qA663544</vt:lpwstr>
  </property>
  <property fmtid="{D5CDD505-2E9C-101B-9397-08002B2CF9AE}" pid="19" name="Objective-Classification">
    <vt:lpwstr>[Inherited - In Confidence]</vt:lpwstr>
  </property>
  <property fmtid="{D5CDD505-2E9C-101B-9397-08002B2CF9AE}" pid="20" name="Objective-Caveats">
    <vt:lpwstr/>
  </property>
  <property fmtid="{D5CDD505-2E9C-101B-9397-08002B2CF9AE}" pid="21" name="Objective-Document Status [system]">
    <vt:lpwstr>Final</vt:lpwstr>
  </property>
  <property fmtid="{D5CDD505-2E9C-101B-9397-08002B2CF9AE}" pid="22" name="Objective-Email is Vaulted? [system]">
    <vt:lpwstr/>
  </property>
</Properties>
</file>