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7" r:id="rId3"/>
    <p:sldId id="260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4BAE8"/>
    <a:srgbClr val="EAEAEA"/>
    <a:srgbClr val="469894"/>
    <a:srgbClr val="F8F8F8"/>
    <a:srgbClr val="579F82"/>
    <a:srgbClr val="5B8F70"/>
    <a:srgbClr val="4AA09C"/>
    <a:srgbClr val="588A6C"/>
    <a:srgbClr val="CB5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660"/>
  </p:normalViewPr>
  <p:slideViewPr>
    <p:cSldViewPr snapToGrid="0">
      <p:cViewPr>
        <p:scale>
          <a:sx n="80" d="100"/>
          <a:sy n="80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3002-4D4C-4868-BD66-C423841ACB64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ADDC4-8454-4413-A787-76EEFC14DA8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8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ADDC4-8454-4413-A787-76EEFC14DA87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991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89D0-EC25-4674-9E3D-B95B69DC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01A64-97F5-4E34-8551-037B68D8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3153-C42B-4C51-8ADC-8AE822D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4356C-A130-4C82-A54C-C98033FA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DFA9-661A-47C4-BF6B-075B718A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694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7BEB-C46B-45B8-8894-94E3D673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C6D7-8EB3-4098-8E52-044F3AB1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2584-999C-4FA4-8FD2-2B3BF2ED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75A71-8700-4C78-B53C-DAD0DBA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D0BC-ED26-434C-A13B-B3971A7E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753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27743-F671-443A-8CA5-630B19EF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672DE-9D5E-4327-B17E-D91FF02E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5C906-4917-48BA-BE4C-98139EB7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2447-BD0C-4F6E-8E2E-365E35FC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FF246-D462-4AB1-AEA7-728281F3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451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464-45F6-414D-A9B6-542A4E27F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7B866-8BAD-4F07-96A6-390B07CD1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570C-4D12-4EE9-96BE-A5936FBD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FC95E-BD69-49BC-A7CC-18F2AFEB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65A3-A86E-40F3-93D2-33072B60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488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9D7F-2416-4D60-AEC6-D5FFF687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B30C-F63F-45D5-B5B9-8C5516BB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B361-8D7F-4BFC-B68D-7CB7E8CA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1BB11-01DB-4A3E-89DD-230E3908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9A3D-15D2-4A4F-9EAD-EB9F9E3C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214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F024-087A-4F1D-A164-5BD9CEFB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B2E19-8CC0-4B07-BEAD-823E7511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19C0-9036-42B6-A91E-44EE9C04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14C1-009E-403B-94E8-57CD0471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A748-3981-4D9A-AA52-18F5AB75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3613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7540-A7A4-44DA-BD29-41B50E3F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D59E-325E-4BD6-B918-58A5A8B35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FA44B-28D9-42D8-9AC1-9CE342A88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D5AE3-7840-4646-8C8E-C04B6D5F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97F50-654F-4DF3-8625-D85170F5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5AFF5-7846-4B10-8510-B20CFDF5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039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B6DB-97F1-4BEE-8E8C-AF260641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624B1-0372-450A-9B79-9CF7C04A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FD36E-3044-48E6-BFD5-F5A1C6060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2EA18-15A6-4C61-9B88-C58220DB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A8CD2-C8A1-40EC-B731-3ABAAE5CF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B1804-79F5-4246-90C6-5275C4B9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3F5A7-42C2-41A9-803D-2991B32B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019D0-D696-4D07-855C-BA57CAFE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172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EC3E-9408-42EE-AF29-75B31DD9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E45EF-4BA3-480F-B1FE-7C21F26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39007-C706-4150-B11A-9E0F9550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92154-A72E-47D3-834F-BD0B77B9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48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6926C-9AF5-4107-B930-B571B154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17B09-9221-49EF-8815-08D1F20F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BDE4-87FB-4823-8905-D6A497A1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570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13A5-9B25-4D23-9B33-D9CCEED8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0C47-AC27-453C-93A5-D98EC267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F1B9-A323-43F4-A055-50F00B0EC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9CDF-2585-4C9A-9D06-F89C5AE5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9D3F8-9A15-4C28-9614-7121BFBC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BE209-4C2F-41CA-A181-6A5E1D70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719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B539-44F6-45DC-924F-83084685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8CBD-C00E-4C20-8337-362BE7F3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4B08-0A6D-4A5B-802C-7A6E4A1B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0F442-5073-4848-A5EA-EB0F297F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B309-F14A-4DD1-863B-0F57958F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224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6E77-6741-4354-AB00-1906247F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B33EB-89E3-43AE-8BC8-8758BE2D2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98011-B779-4442-99DD-6796DAF0C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0BBB1-DDFE-4FCA-8437-52D0676A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FE905-5120-477D-81B2-5C13C18C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5E711-9C50-4743-A6F0-D580AB54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6469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D3F5-7CFB-4F62-B28B-03520052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EB4E7-BA1C-41D8-BEBF-04A64B1F5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D62D-4A2F-42BC-ABD5-821A0CC9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99A93-86FF-417E-A07B-B2DAE489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611-F0D1-4676-877C-D275389D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4359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DF6FC-CB02-4344-898F-F2CB9DD27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46C9E-B905-42DF-B93E-D3AD919D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7FB9-F2E1-40CD-BEF8-470FA998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559-53BB-4195-A191-E15028D73EF2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EA1C-9070-4112-B69D-1A36E9E6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8096-722B-45FC-B0C1-69534B05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94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870E-E44C-4806-99F9-91A54FAE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CD9D1-EFB1-4A44-BAEC-AB9C0CB67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19AF-3FD8-4C43-A23C-D480637B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26A0F-0FF7-4A86-A880-783C410E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DEB3-9119-463F-92BA-3CE896BF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895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FE8E-0C44-49CA-91F3-8DB42258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49D9-42D0-4B43-90E0-FB27A3516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A3109-484B-415A-8E1E-BE68B872A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7569-3962-4151-86B3-1E20AC8D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B65B2-BF96-47F3-B7E0-6A0D15FB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1855-12D9-4E03-B887-61474FCB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85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4605-A27B-4F21-AB0E-CEC84034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7FB39-3DAC-466A-A84B-A5030593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33B57-0E6A-4E99-AE5A-AC7C4120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B2DF4-B63E-4E7C-9761-B65D56699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B757B-0F99-48B5-9CB4-270F17CC0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A3304-F335-405B-8D4C-7370DE7B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50FD1-BCC0-4EFF-B2A7-883F771F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FEB0A-BACF-445B-9B40-44EA084F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114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3393-8D60-4878-9536-C77CAB64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0E67F-5012-4C4D-82EB-A25F9098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980DC-174F-4D4F-9507-89EB966F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20273-19C6-451B-B607-8AD4EDE0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783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D11B3-DDD0-4CD5-957E-5D56123E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A3A39-A31A-4C58-94D5-19D1E106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3FE1-62E1-4362-800C-4AAE4962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8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6E2E-3CD1-4336-8259-765CE989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471B-1FD8-422F-B689-5CB209DF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F2A3F-4FF7-4529-A2A5-D528F64A4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0D9A-1A81-403C-9DED-A66DFFA7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A7EE8-2F79-49A8-A303-55048271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505C5-14A0-42F0-A1DD-D29660FD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652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2657-3813-404E-9581-7614F27F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A38CD-F904-4C49-B83E-BC4B503C1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D50AF-729E-4DC5-9A09-9C79D299B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04927-B761-4440-909F-20607BB1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1978-D615-4D66-97B6-E6186D6B7039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0128F-B74C-4777-8C2D-F91A4EA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5738F-3A40-4AE5-B188-946D805F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102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17AC4-9BFB-4C02-972D-2BA78811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BA36B-201A-4EF7-BA7E-9ABA8D55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79AB-95ED-4AA0-ADFD-5FFB7D2E0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978-D615-4D66-97B6-E6186D6B7039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1818-86A5-4748-B356-E567AF0C4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8CAB-B3E9-48FE-B22C-FF13B2756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A4FE-DFF7-4C80-9284-892BE54915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17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81F65-B45A-43B6-AA65-568EF976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B38D-4BBE-4727-9CEE-6F2698A0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BAF7-378F-434E-9E49-4D5237768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9559-53BB-4195-A191-E15028D73EF2}" type="datetimeFigureOut">
              <a:rPr lang="en-NZ" smtClean="0"/>
              <a:t>31/05/2021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E87C8-5FB4-4125-8912-7598F5BC1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0945-A35E-46C3-B3AB-719081E00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89BB-3263-49B7-8AA0-B6AE8FBFBD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291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jpg"/><Relationship Id="rId5" Type="http://schemas.openxmlformats.org/officeDocument/2006/relationships/image" Target="../media/image3.png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F792C-BE08-4C12-812A-6E197D276578}"/>
              </a:ext>
            </a:extLst>
          </p:cNvPr>
          <p:cNvSpPr/>
          <p:nvPr/>
        </p:nvSpPr>
        <p:spPr>
          <a:xfrm>
            <a:off x="481036" y="317170"/>
            <a:ext cx="9679665" cy="1377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800" b="1" kern="1200" dirty="0">
                <a:solidFill>
                  <a:srgbClr val="469894"/>
                </a:solidFill>
                <a:latin typeface="+mj-lt"/>
                <a:ea typeface="Verdana" panose="020B0604030504040204" pitchFamily="34" charset="0"/>
                <a:cs typeface="+mj-cs"/>
              </a:rPr>
              <a:t>Growth monitoring Aotearoa: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400" b="1" kern="1200" dirty="0">
                <a:solidFill>
                  <a:srgbClr val="469894"/>
                </a:solidFill>
                <a:latin typeface="+mj-lt"/>
                <a:ea typeface="Verdana" panose="020B0604030504040204" pitchFamily="34" charset="0"/>
                <a:cs typeface="+mj-cs"/>
              </a:rPr>
              <a:t>Scoping a national system for </a:t>
            </a:r>
            <a:r>
              <a:rPr lang="en-US" sz="3400" b="1" kern="1200" dirty="0" err="1">
                <a:solidFill>
                  <a:srgbClr val="469894"/>
                </a:solidFill>
                <a:latin typeface="+mj-lt"/>
                <a:ea typeface="Verdana" panose="020B0604030504040204" pitchFamily="34" charset="0"/>
                <a:cs typeface="+mj-cs"/>
              </a:rPr>
              <a:t>tamariki</a:t>
            </a:r>
            <a:r>
              <a:rPr lang="en-US" sz="3400" b="1" kern="1200" dirty="0">
                <a:solidFill>
                  <a:srgbClr val="469894"/>
                </a:solidFill>
                <a:latin typeface="+mj-lt"/>
                <a:ea typeface="Verdana" panose="020B0604030504040204" pitchFamily="34" charset="0"/>
                <a:cs typeface="+mj-cs"/>
              </a:rPr>
              <a:t> and </a:t>
            </a:r>
            <a:r>
              <a:rPr lang="en-US" sz="3400" b="1" kern="1200" dirty="0" err="1">
                <a:solidFill>
                  <a:srgbClr val="469894"/>
                </a:solidFill>
                <a:latin typeface="+mj-lt"/>
                <a:ea typeface="Verdana" panose="020B0604030504040204" pitchFamily="34" charset="0"/>
                <a:cs typeface="+mj-cs"/>
              </a:rPr>
              <a:t>rangatahi</a:t>
            </a:r>
            <a:endParaRPr lang="en-US" sz="3400" b="1" kern="1200" dirty="0">
              <a:solidFill>
                <a:srgbClr val="469894"/>
              </a:solidFill>
              <a:latin typeface="+mj-lt"/>
              <a:ea typeface="Verdana" panose="020B0604030504040204" pitchFamily="34" charset="0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04AB24-B5DA-4A85-B64E-B47A8E66FCF8}"/>
              </a:ext>
            </a:extLst>
          </p:cNvPr>
          <p:cNvSpPr txBox="1">
            <a:spLocks/>
          </p:cNvSpPr>
          <p:nvPr/>
        </p:nvSpPr>
        <p:spPr>
          <a:xfrm>
            <a:off x="563236" y="1917428"/>
            <a:ext cx="6641432" cy="679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>
                <a:solidFill>
                  <a:srgbClr val="002060"/>
                </a:solidFill>
                <a:latin typeface="+mj-lt"/>
                <a:ea typeface="Verdana" panose="020B0604030504040204" pitchFamily="34" charset="0"/>
              </a:rPr>
              <a:t>Presenter: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469894"/>
                </a:solidFill>
                <a:latin typeface="+mj-lt"/>
                <a:ea typeface="Verdana" panose="020B0604030504040204" pitchFamily="34" charset="0"/>
              </a:rPr>
              <a:t>Dr. Teresa Gontijo de Castro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  <a:latin typeface="+mj-lt"/>
                <a:ea typeface="Verdana" panose="020B0604030504040204" pitchFamily="34" charset="0"/>
              </a:rPr>
              <a:t>Senior Research Fellow (University of Auckland, </a:t>
            </a:r>
            <a:r>
              <a:rPr lang="en-US" sz="2200" dirty="0" err="1">
                <a:solidFill>
                  <a:srgbClr val="002060"/>
                </a:solidFill>
                <a:latin typeface="+mj-lt"/>
                <a:ea typeface="Verdana" panose="020B0604030504040204" pitchFamily="34" charset="0"/>
              </a:rPr>
              <a:t>UoA</a:t>
            </a:r>
            <a:r>
              <a:rPr lang="en-US" sz="2200" dirty="0">
                <a:solidFill>
                  <a:srgbClr val="002060"/>
                </a:solidFill>
                <a:latin typeface="+mj-lt"/>
                <a:ea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  <a:latin typeface="+mj-lt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  <a:latin typeface="+mj-lt"/>
              <a:ea typeface="Verdana" panose="020B060403050404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37250B-AD54-4425-80F0-62C088744A33}"/>
              </a:ext>
            </a:extLst>
          </p:cNvPr>
          <p:cNvGrpSpPr/>
          <p:nvPr/>
        </p:nvGrpSpPr>
        <p:grpSpPr>
          <a:xfrm>
            <a:off x="9692419" y="352165"/>
            <a:ext cx="2457500" cy="6076069"/>
            <a:chOff x="-109116" y="-1"/>
            <a:chExt cx="2682195" cy="5709685"/>
          </a:xfrm>
          <a:blipFill dpi="0" rotWithShape="1">
            <a:blip r:embed="rId3">
              <a:alphaModFix amt="7000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27000"/>
              </a:srgbClr>
            </a:outerShdw>
          </a:effectLst>
        </p:grpSpPr>
        <p:pic>
          <p:nvPicPr>
            <p:cNvPr id="16" name="Picture 15" descr="Chart&#10;&#10;Description automatically generated">
              <a:extLst>
                <a:ext uri="{FF2B5EF4-FFF2-40B4-BE49-F238E27FC236}">
                  <a16:creationId xmlns:a16="http://schemas.microsoft.com/office/drawing/2014/main" id="{03499F40-85DC-4349-82F6-5D7791FC0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116" y="1636468"/>
              <a:ext cx="2679685" cy="2436748"/>
            </a:xfrm>
            <a:prstGeom prst="rect">
              <a:avLst/>
            </a:prstGeom>
            <a:grpFill/>
            <a:ln>
              <a:solidFill>
                <a:srgbClr val="469894"/>
              </a:solidFill>
            </a:ln>
          </p:spPr>
        </p:pic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27EB96E-0A8C-4058-B0D6-3D5042164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650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33" y="2924057"/>
              <a:ext cx="2396259" cy="1149159"/>
            </a:xfrm>
            <a:prstGeom prst="rect">
              <a:avLst/>
            </a:prstGeom>
            <a:grpFill/>
            <a:ln>
              <a:solidFill>
                <a:srgbClr val="469894"/>
              </a:solidFill>
            </a:ln>
          </p:spPr>
        </p:pic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4456EF82-62DF-4804-BB24-7FC3123A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116" y="-1"/>
              <a:ext cx="2682195" cy="2006103"/>
            </a:xfrm>
            <a:prstGeom prst="rect">
              <a:avLst/>
            </a:prstGeom>
            <a:grpFill/>
            <a:ln>
              <a:solidFill>
                <a:srgbClr val="469894"/>
              </a:solidFill>
            </a:ln>
          </p:spPr>
        </p:pic>
        <p:pic>
          <p:nvPicPr>
            <p:cNvPr id="10" name="Picture 9" descr="A picture containing text, electronics, computer&#10;&#10;Description automatically generated">
              <a:extLst>
                <a:ext uri="{FF2B5EF4-FFF2-40B4-BE49-F238E27FC236}">
                  <a16:creationId xmlns:a16="http://schemas.microsoft.com/office/drawing/2014/main" id="{C7D5CC7E-E327-4062-A1B4-7E39C78A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116" y="4073216"/>
              <a:ext cx="2679682" cy="1636468"/>
            </a:xfrm>
            <a:prstGeom prst="rect">
              <a:avLst/>
            </a:prstGeom>
            <a:grpFill/>
            <a:ln>
              <a:solidFill>
                <a:srgbClr val="469894"/>
              </a:solidFill>
            </a:ln>
          </p:spPr>
        </p:pic>
      </p:grpSp>
      <p:pic>
        <p:nvPicPr>
          <p:cNvPr id="12" name="Picture 11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62A9CE8C-2A7D-4C81-B54E-1E198ED9EC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24" y="6054585"/>
            <a:ext cx="2047163" cy="845114"/>
          </a:xfrm>
          <a:prstGeom prst="rect">
            <a:avLst/>
          </a:prstGeom>
          <a:ln>
            <a:solidFill>
              <a:srgbClr val="469894"/>
            </a:solidFill>
          </a:ln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EE920294-9261-4D82-B7AF-17DC946B16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07" y="6054584"/>
            <a:ext cx="1924335" cy="821050"/>
          </a:xfrm>
          <a:prstGeom prst="rect">
            <a:avLst/>
          </a:prstGeom>
          <a:ln>
            <a:solidFill>
              <a:srgbClr val="469894"/>
            </a:solidFill>
          </a:ln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1BBF196A-77E3-4229-9F49-8BDD8674E5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42" y="6054584"/>
            <a:ext cx="1773469" cy="795637"/>
          </a:xfrm>
          <a:prstGeom prst="rect">
            <a:avLst/>
          </a:prstGeom>
          <a:ln>
            <a:solidFill>
              <a:srgbClr val="469894"/>
            </a:solidFill>
          </a:ln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290A82EA-E96A-4C77-9D04-202A67720B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" y="6054584"/>
            <a:ext cx="2261937" cy="806569"/>
          </a:xfrm>
          <a:prstGeom prst="rect">
            <a:avLst/>
          </a:prstGeom>
          <a:ln w="12700">
            <a:solidFill>
              <a:srgbClr val="469894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313142-6857-4F23-86DA-A146A692DEAF}"/>
              </a:ext>
            </a:extLst>
          </p:cNvPr>
          <p:cNvSpPr txBox="1"/>
          <p:nvPr/>
        </p:nvSpPr>
        <p:spPr>
          <a:xfrm>
            <a:off x="563236" y="3179714"/>
            <a:ext cx="91493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Other investigators:</a:t>
            </a:r>
          </a:p>
          <a:p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Prof Boyd Swinburn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 (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UoA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)  </a:t>
            </a:r>
          </a:p>
          <a:p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Assoc Prof Lisa </a:t>
            </a:r>
            <a:r>
              <a:rPr lang="en-US" sz="2200" b="1" dirty="0" err="1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Te</a:t>
            </a:r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 </a:t>
            </a:r>
            <a:r>
              <a:rPr lang="en-US" sz="2200" b="1" dirty="0" err="1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Morenga</a:t>
            </a:r>
            <a:r>
              <a:rPr lang="en-US" sz="2200" dirty="0">
                <a:solidFill>
                  <a:srgbClr val="5B8F70"/>
                </a:solidFill>
                <a:latin typeface="+mj-lt"/>
                <a:ea typeface="Verdana" panose="020B0604030504040204" pitchFamily="34" charset="0"/>
              </a:rPr>
              <a:t>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(Massey University) </a:t>
            </a:r>
          </a:p>
          <a:p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Prof Rachael Taylor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 (University of Otago- Healthy Weight Theme- ABS/NSC)  </a:t>
            </a:r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Assoc Prof Barry Milne</a:t>
            </a:r>
            <a:r>
              <a:rPr lang="en-US" sz="2200" dirty="0">
                <a:solidFill>
                  <a:srgbClr val="5B8F70"/>
                </a:solidFill>
                <a:latin typeface="+mj-lt"/>
                <a:ea typeface="Verdana" panose="020B0604030504040204" pitchFamily="34" charset="0"/>
              </a:rPr>
              <a:t>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(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UoA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, Big Data Theme- ABS/NSC)</a:t>
            </a:r>
          </a:p>
          <a:p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Dr </a:t>
            </a:r>
            <a:r>
              <a:rPr lang="en-US" sz="2200" b="1" dirty="0" err="1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Arier</a:t>
            </a:r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 Lee</a:t>
            </a:r>
            <a:r>
              <a:rPr lang="en-US" sz="2200" dirty="0">
                <a:solidFill>
                  <a:srgbClr val="5B8F70"/>
                </a:solidFill>
                <a:latin typeface="+mj-lt"/>
                <a:ea typeface="Verdana" panose="020B0604030504040204" pitchFamily="34" charset="0"/>
              </a:rPr>
              <a:t>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(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UoA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)</a:t>
            </a:r>
          </a:p>
          <a:p>
            <a:r>
              <a:rPr lang="en-US" sz="2200" b="1" dirty="0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Adjunct Prof Leonardo </a:t>
            </a:r>
            <a:r>
              <a:rPr lang="en-US" sz="2200" b="1" dirty="0" err="1">
                <a:solidFill>
                  <a:srgbClr val="4AA09C"/>
                </a:solidFill>
                <a:latin typeface="+mj-lt"/>
                <a:ea typeface="Verdana" panose="020B0604030504040204" pitchFamily="34" charset="0"/>
              </a:rPr>
              <a:t>Pozza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 (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Unipampa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+mj-lt"/>
                <a:ea typeface="Verdana" panose="020B0604030504040204" pitchFamily="34" charset="0"/>
              </a:rPr>
              <a:t>, Brazil)</a:t>
            </a:r>
          </a:p>
        </p:txBody>
      </p:sp>
    </p:spTree>
    <p:extLst>
      <p:ext uri="{BB962C8B-B14F-4D97-AF65-F5344CB8AC3E}">
        <p14:creationId xmlns:p14="http://schemas.microsoft.com/office/powerpoint/2010/main" val="1613011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9C4C-AB6B-4494-A30E-63EEF210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7" y="722762"/>
            <a:ext cx="5287750" cy="397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Childhood overweight/obesity (2-14 year-olds)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13373D-CB68-4473-9B17-61C6B964D43F}"/>
              </a:ext>
            </a:extLst>
          </p:cNvPr>
          <p:cNvSpPr/>
          <p:nvPr/>
        </p:nvSpPr>
        <p:spPr>
          <a:xfrm>
            <a:off x="9075762" y="42163"/>
            <a:ext cx="3403622" cy="445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500" b="1" dirty="0">
                <a:solidFill>
                  <a:srgbClr val="469894"/>
                </a:solidFill>
                <a:latin typeface="+mj-lt"/>
                <a:ea typeface="Verdana" panose="020B0604030504040204" pitchFamily="34" charset="0"/>
                <a:cs typeface="+mj-cs"/>
              </a:rPr>
              <a:t>Background</a:t>
            </a:r>
            <a:endParaRPr lang="en-US" sz="3500" b="1" kern="1200" dirty="0">
              <a:solidFill>
                <a:srgbClr val="469894"/>
              </a:solidFill>
              <a:latin typeface="+mj-lt"/>
              <a:ea typeface="Verdana" panose="020B0604030504040204" pitchFamily="34" charset="0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86DB2-51BC-4357-9724-64C89BB61D31}"/>
              </a:ext>
            </a:extLst>
          </p:cNvPr>
          <p:cNvSpPr txBox="1"/>
          <p:nvPr/>
        </p:nvSpPr>
        <p:spPr>
          <a:xfrm>
            <a:off x="36945" y="0"/>
            <a:ext cx="3165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200" b="1" dirty="0">
                <a:solidFill>
                  <a:srgbClr val="588A6C"/>
                </a:solidFill>
                <a:latin typeface="+mj-lt"/>
              </a:rPr>
              <a:t>In Aotearoa New Zealand…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F57068-D590-4183-995E-E7D282655489}"/>
              </a:ext>
            </a:extLst>
          </p:cNvPr>
          <p:cNvGrpSpPr/>
          <p:nvPr/>
        </p:nvGrpSpPr>
        <p:grpSpPr>
          <a:xfrm>
            <a:off x="563510" y="1393406"/>
            <a:ext cx="3925825" cy="934667"/>
            <a:chOff x="221671" y="1095214"/>
            <a:chExt cx="3925825" cy="93466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12700C-53B5-46F6-BE4D-2A8822366D6E}"/>
                </a:ext>
              </a:extLst>
            </p:cNvPr>
            <p:cNvGrpSpPr/>
            <p:nvPr/>
          </p:nvGrpSpPr>
          <p:grpSpPr>
            <a:xfrm>
              <a:off x="221671" y="1095214"/>
              <a:ext cx="1468583" cy="934667"/>
              <a:chOff x="380353" y="958788"/>
              <a:chExt cx="829785" cy="550416"/>
            </a:xfrm>
          </p:grpSpPr>
          <p:pic>
            <p:nvPicPr>
              <p:cNvPr id="10" name="Content Placeholder 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E7945E52-74B6-4D2C-A7CF-24248B305A6A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" t="1081" r="78095" b="49943"/>
              <a:stretch/>
            </p:blipFill>
            <p:spPr>
              <a:xfrm>
                <a:off x="380353" y="958788"/>
                <a:ext cx="276595" cy="550416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1" name="Content Placeholder 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291D06F2-0963-4D5C-A091-BA3486344BAE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86" t="52029" r="38951" b="-1005"/>
              <a:stretch/>
            </p:blipFill>
            <p:spPr>
              <a:xfrm>
                <a:off x="933543" y="958788"/>
                <a:ext cx="276595" cy="550416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2" name="Content Placeholder 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43B7BAB-5EC0-4A41-B4F9-150E59686351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" t="1081" r="78095" b="49943"/>
              <a:stretch/>
            </p:blipFill>
            <p:spPr>
              <a:xfrm>
                <a:off x="656948" y="958788"/>
                <a:ext cx="276595" cy="55041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CB6949-F144-4B00-9D7B-F124E15F239B}"/>
                </a:ext>
              </a:extLst>
            </p:cNvPr>
            <p:cNvCxnSpPr/>
            <p:nvPr/>
          </p:nvCxnSpPr>
          <p:spPr>
            <a:xfrm>
              <a:off x="1690254" y="1585637"/>
              <a:ext cx="665019" cy="0"/>
            </a:xfrm>
            <a:prstGeom prst="straightConnector1">
              <a:avLst/>
            </a:prstGeom>
            <a:ln w="57150">
              <a:solidFill>
                <a:srgbClr val="588A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9E887FAB-CDA1-4539-AB0C-EC53CA299FED}"/>
                </a:ext>
              </a:extLst>
            </p:cNvPr>
            <p:cNvSpPr/>
            <p:nvPr/>
          </p:nvSpPr>
          <p:spPr>
            <a:xfrm>
              <a:off x="3736543" y="1130458"/>
              <a:ext cx="410953" cy="769822"/>
            </a:xfrm>
            <a:prstGeom prst="upArrow">
              <a:avLst/>
            </a:prstGeom>
            <a:solidFill>
              <a:srgbClr val="5B8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9F216C-1FF6-4F26-8A0D-A2FA50CFAFB8}"/>
                </a:ext>
              </a:extLst>
            </p:cNvPr>
            <p:cNvSpPr txBox="1"/>
            <p:nvPr/>
          </p:nvSpPr>
          <p:spPr>
            <a:xfrm>
              <a:off x="2443667" y="1223361"/>
              <a:ext cx="1367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Māori</a:t>
              </a:r>
              <a:r>
                <a:rPr lang="en-NZ" dirty="0">
                  <a:solidFill>
                    <a:schemeClr val="accent1">
                      <a:lumMod val="50000"/>
                    </a:schemeClr>
                  </a:solidFill>
                </a:rPr>
                <a:t>-25% </a:t>
              </a:r>
            </a:p>
            <a:p>
              <a:r>
                <a:rPr lang="en-NZ" dirty="0">
                  <a:solidFill>
                    <a:schemeClr val="accent1">
                      <a:lumMod val="50000"/>
                    </a:schemeClr>
                  </a:solidFill>
                </a:rPr>
                <a:t>Pacific-100%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252F5-3BCF-4943-B37B-9DC79AB2E1CA}"/>
              </a:ext>
            </a:extLst>
          </p:cNvPr>
          <p:cNvGrpSpPr/>
          <p:nvPr/>
        </p:nvGrpSpPr>
        <p:grpSpPr>
          <a:xfrm>
            <a:off x="-14269" y="2753878"/>
            <a:ext cx="5667550" cy="3995353"/>
            <a:chOff x="-125057" y="1970529"/>
            <a:chExt cx="6210887" cy="4666367"/>
          </a:xfrm>
        </p:grpSpPr>
        <p:pic>
          <p:nvPicPr>
            <p:cNvPr id="22" name="Picture 21" descr="A picture containing text, light&#10;&#10;Description automatically generated">
              <a:extLst>
                <a:ext uri="{FF2B5EF4-FFF2-40B4-BE49-F238E27FC236}">
                  <a16:creationId xmlns:a16="http://schemas.microsoft.com/office/drawing/2014/main" id="{9ED7B053-FE9C-49D2-B8AF-390C9D386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04" y="2489605"/>
              <a:ext cx="5932826" cy="4147291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901441-897D-4B59-AB4F-0231005DF38F}"/>
                </a:ext>
              </a:extLst>
            </p:cNvPr>
            <p:cNvSpPr txBox="1"/>
            <p:nvPr/>
          </p:nvSpPr>
          <p:spPr>
            <a:xfrm>
              <a:off x="1017571" y="2489384"/>
              <a:ext cx="1815890" cy="44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9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Fragmented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05F0B8-23C3-474A-BE6C-6CF00AC1E51B}"/>
                </a:ext>
              </a:extLst>
            </p:cNvPr>
            <p:cNvSpPr txBox="1"/>
            <p:nvPr/>
          </p:nvSpPr>
          <p:spPr>
            <a:xfrm>
              <a:off x="309339" y="2847573"/>
              <a:ext cx="3236507" cy="449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9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No information 0-2 year-olds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B406E8-6978-4659-8CE6-13DAE8C64C2D}"/>
                </a:ext>
              </a:extLst>
            </p:cNvPr>
            <p:cNvSpPr txBox="1"/>
            <p:nvPr/>
          </p:nvSpPr>
          <p:spPr>
            <a:xfrm>
              <a:off x="1544582" y="5227412"/>
              <a:ext cx="3297499" cy="449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9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Big gaps school-aged children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FBA900-C732-4ECD-8B62-CF83B5D3A9B0}"/>
                </a:ext>
              </a:extLst>
            </p:cNvPr>
            <p:cNvSpPr txBox="1"/>
            <p:nvPr/>
          </p:nvSpPr>
          <p:spPr>
            <a:xfrm>
              <a:off x="1064073" y="5779047"/>
              <a:ext cx="4963072" cy="44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9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Mostly aggregated at the national level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F24FA130-41F3-413F-A5A1-5316B60950B3}"/>
                </a:ext>
              </a:extLst>
            </p:cNvPr>
            <p:cNvSpPr/>
            <p:nvPr/>
          </p:nvSpPr>
          <p:spPr>
            <a:xfrm>
              <a:off x="-125057" y="1970529"/>
              <a:ext cx="6152201" cy="630983"/>
            </a:xfrm>
            <a:prstGeom prst="hex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b="1" dirty="0">
                  <a:solidFill>
                    <a:srgbClr val="469894"/>
                  </a:solidFill>
                  <a:latin typeface="+mj-lt"/>
                  <a:ea typeface="Verdana" panose="020B0604030504040204" pitchFamily="34" charset="0"/>
                </a:rPr>
                <a:t>Data on weight and height 0-19-year-olds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D74596-558B-40FC-A627-676BB4D13A33}"/>
              </a:ext>
            </a:extLst>
          </p:cNvPr>
          <p:cNvGrpSpPr/>
          <p:nvPr/>
        </p:nvGrpSpPr>
        <p:grpSpPr>
          <a:xfrm>
            <a:off x="5830514" y="646930"/>
            <a:ext cx="6199416" cy="2061888"/>
            <a:chOff x="5847745" y="627748"/>
            <a:chExt cx="6668339" cy="2699425"/>
          </a:xfrm>
        </p:grpSpPr>
        <p:pic>
          <p:nvPicPr>
            <p:cNvPr id="31" name="Picture 30" descr="Chart, bar chart&#10;&#10;Description automatically generated">
              <a:extLst>
                <a:ext uri="{FF2B5EF4-FFF2-40B4-BE49-F238E27FC236}">
                  <a16:creationId xmlns:a16="http://schemas.microsoft.com/office/drawing/2014/main" id="{F37EE722-DD7C-4628-A686-5E0710B23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925" y="627748"/>
              <a:ext cx="6151130" cy="2699425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78418E-7895-46D9-9157-9287D972D15A}"/>
                </a:ext>
              </a:extLst>
            </p:cNvPr>
            <p:cNvSpPr txBox="1"/>
            <p:nvPr/>
          </p:nvSpPr>
          <p:spPr>
            <a:xfrm>
              <a:off x="8467768" y="1433245"/>
              <a:ext cx="1269928" cy="1047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4600" b="1" dirty="0">
                  <a:solidFill>
                    <a:srgbClr val="F76E31"/>
                  </a:solidFill>
                </a:rPr>
                <a:t>???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A42F0EB-5439-46F1-B43C-56A71478E076}"/>
                </a:ext>
              </a:extLst>
            </p:cNvPr>
            <p:cNvSpPr/>
            <p:nvPr/>
          </p:nvSpPr>
          <p:spPr>
            <a:xfrm>
              <a:off x="5847745" y="685003"/>
              <a:ext cx="6668339" cy="7482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Group-specific information on prevalence, trends and determinants of healthy weight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1B7E9BF-A311-41E3-83B8-EFDB57446E21}"/>
              </a:ext>
            </a:extLst>
          </p:cNvPr>
          <p:cNvGrpSpPr/>
          <p:nvPr/>
        </p:nvGrpSpPr>
        <p:grpSpPr>
          <a:xfrm>
            <a:off x="5942272" y="2708818"/>
            <a:ext cx="5798667" cy="3833658"/>
            <a:chOff x="5688446" y="2647407"/>
            <a:chExt cx="5798667" cy="383365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79824A-9C7D-4C50-9CBB-29E11B1B7C75}"/>
                </a:ext>
              </a:extLst>
            </p:cNvPr>
            <p:cNvGrpSpPr/>
            <p:nvPr/>
          </p:nvGrpSpPr>
          <p:grpSpPr>
            <a:xfrm>
              <a:off x="5688446" y="2647407"/>
              <a:ext cx="5798667" cy="3833658"/>
              <a:chOff x="5688446" y="2647407"/>
              <a:chExt cx="5798667" cy="3833658"/>
            </a:xfrm>
          </p:grpSpPr>
          <p:pic>
            <p:nvPicPr>
              <p:cNvPr id="37" name="Picture 36" descr="A picture containing black, old&#10;&#10;Description automatically generated">
                <a:extLst>
                  <a:ext uri="{FF2B5EF4-FFF2-40B4-BE49-F238E27FC236}">
                    <a16:creationId xmlns:a16="http://schemas.microsoft.com/office/drawing/2014/main" id="{CF49A7B0-3269-4099-BE80-2EABF25D7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58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6485"/>
                        </a14:imgEffect>
                        <a14:imgEffect>
                          <a14:saturation sat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8446" y="2647407"/>
                <a:ext cx="5798667" cy="2221606"/>
              </a:xfrm>
              <a:prstGeom prst="rect">
                <a:avLst/>
              </a:prstGeom>
              <a:effectLst>
                <a:outerShdw blurRad="50800" dist="38100" dir="13500000" algn="br" rotWithShape="0">
                  <a:prstClr val="black">
                    <a:alpha val="59000"/>
                  </a:prstClr>
                </a:outerShdw>
                <a:softEdge rad="635000"/>
              </a:effec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462E4E-3B65-4384-9215-72F32C8347D5}"/>
                  </a:ext>
                </a:extLst>
              </p:cNvPr>
              <p:cNvSpPr txBox="1"/>
              <p:nvPr/>
            </p:nvSpPr>
            <p:spPr>
              <a:xfrm>
                <a:off x="5810165" y="4049630"/>
                <a:ext cx="5502269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NZ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Monitor </a:t>
                </a:r>
                <a:r>
                  <a:rPr lang="en-US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progress on reducing unhealthy weight and inequities;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Identify areas and sub-populations of higher need or which could provide exemplars of interventions;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Provide the outcome evaluation data for population interventions;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Inform, shape and </a:t>
                </a:r>
                <a:r>
                  <a:rPr lang="en-US" sz="1900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catalyse</a:t>
                </a:r>
                <a:r>
                  <a:rPr lang="en-US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 regional actions to tackle unhealthy </a:t>
                </a:r>
                <a:r>
                  <a:rPr lang="en-NZ" sz="190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Verdana" panose="020B0604030504040204" pitchFamily="34" charset="0"/>
                  </a:rPr>
                  <a:t>weight.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165454-9C59-4681-9758-6A54CCFE8FEE}"/>
                </a:ext>
              </a:extLst>
            </p:cNvPr>
            <p:cNvSpPr txBox="1"/>
            <p:nvPr/>
          </p:nvSpPr>
          <p:spPr>
            <a:xfrm>
              <a:off x="6133158" y="2948408"/>
              <a:ext cx="3041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20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Which is essential to…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9149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D3A54-F2C6-4E31-A646-E180604A1D2B}"/>
              </a:ext>
            </a:extLst>
          </p:cNvPr>
          <p:cNvSpPr/>
          <p:nvPr/>
        </p:nvSpPr>
        <p:spPr>
          <a:xfrm>
            <a:off x="9300753" y="-249230"/>
            <a:ext cx="2891247" cy="815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500" b="1" dirty="0">
                <a:solidFill>
                  <a:srgbClr val="579F82"/>
                </a:solidFill>
                <a:latin typeface="+mj-lt"/>
                <a:ea typeface="+mj-ea"/>
                <a:cs typeface="+mj-cs"/>
              </a:rPr>
              <a:t>Aims/Methods</a:t>
            </a:r>
            <a:endParaRPr lang="en-US" sz="3500" b="1" kern="1200" dirty="0">
              <a:solidFill>
                <a:srgbClr val="579F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6ACD9-860E-4CD6-9F89-C994821F3D26}"/>
              </a:ext>
            </a:extLst>
          </p:cNvPr>
          <p:cNvSpPr txBox="1"/>
          <p:nvPr/>
        </p:nvSpPr>
        <p:spPr>
          <a:xfrm>
            <a:off x="273221" y="540515"/>
            <a:ext cx="11356634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To map and assess diverse anthropometric datasets of 0-19-year-olds to establish what would be required and which sources would be suitable to be included in a national monitoring platform.</a:t>
            </a:r>
            <a:endParaRPr lang="en-NZ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D8325-E75A-445A-A33E-727EDD73226C}"/>
              </a:ext>
            </a:extLst>
          </p:cNvPr>
          <p:cNvSpPr txBox="1"/>
          <p:nvPr/>
        </p:nvSpPr>
        <p:spPr>
          <a:xfrm>
            <a:off x="208724" y="1585623"/>
            <a:ext cx="58872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588A6C"/>
                </a:solidFill>
              </a:rPr>
              <a:t> </a:t>
            </a:r>
            <a:r>
              <a:rPr lang="en-US" sz="2200" b="1" dirty="0" err="1">
                <a:solidFill>
                  <a:srgbClr val="588A6C"/>
                </a:solidFill>
              </a:rPr>
              <a:t>Datasets`</a:t>
            </a:r>
            <a:r>
              <a:rPr lang="en-US" sz="2200" b="1" dirty="0">
                <a:solidFill>
                  <a:srgbClr val="588A6C"/>
                </a:solidFill>
              </a:rPr>
              <a:t> assessment (last 2 decades)</a:t>
            </a:r>
            <a:r>
              <a:rPr lang="en-NZ" sz="2200" b="1" dirty="0">
                <a:solidFill>
                  <a:srgbClr val="588A6C"/>
                </a:solidFill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Data anonymization and ethical implications;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Representativeness/coverage;  frequency; year;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Measurements taken, protocols and equipment;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Potential anthropometric data quality issues and requirements for their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harmonisation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Aggregation level; sampling processes;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Data storage, availability, and access;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Options to make the platform available to end-users.</a:t>
            </a:r>
            <a:endParaRPr lang="en-NZ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B2F47-D515-4861-9946-096C39F4D06A}"/>
              </a:ext>
            </a:extLst>
          </p:cNvPr>
          <p:cNvSpPr txBox="1"/>
          <p:nvPr/>
        </p:nvSpPr>
        <p:spPr>
          <a:xfrm>
            <a:off x="208724" y="5340930"/>
            <a:ext cx="5716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588A6C"/>
                </a:solidFill>
              </a:rPr>
              <a:t>Assessment of </a:t>
            </a:r>
            <a:r>
              <a:rPr lang="en-NZ" sz="2200" b="1" dirty="0">
                <a:solidFill>
                  <a:srgbClr val="588A6C"/>
                </a:solidFill>
              </a:rPr>
              <a:t>socioeconomic and demographic</a:t>
            </a:r>
            <a:r>
              <a:rPr lang="en-NZ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NZ" sz="2200" b="1" dirty="0">
                <a:solidFill>
                  <a:srgbClr val="588A6C"/>
                </a:solidFill>
              </a:rPr>
              <a:t>variables</a:t>
            </a:r>
            <a:r>
              <a:rPr lang="en-NZ" sz="2200" dirty="0">
                <a:solidFill>
                  <a:schemeClr val="accent1">
                    <a:lumMod val="50000"/>
                  </a:schemeClr>
                </a:solidFill>
              </a:rPr>
              <a:t>: appropriateness and comparability.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16DBE-768B-4093-8711-8F16AA033F37}"/>
              </a:ext>
            </a:extLst>
          </p:cNvPr>
          <p:cNvSpPr txBox="1"/>
          <p:nvPr/>
        </p:nvSpPr>
        <p:spPr>
          <a:xfrm>
            <a:off x="6126399" y="1457615"/>
            <a:ext cx="5716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588A6C"/>
                </a:solidFill>
              </a:rPr>
              <a:t>Potential of Bayesian hierarchical modelling approaches</a:t>
            </a:r>
            <a:r>
              <a:rPr lang="en-US" sz="2200" dirty="0">
                <a:solidFill>
                  <a:srgbClr val="588A6C"/>
                </a:solidFill>
              </a:rPr>
              <a:t>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to model anthropometric variables using surrounding data in time, place and population characteristics.</a:t>
            </a:r>
            <a:endParaRPr lang="en-NZ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BB34D-C8B3-4496-B5BD-769647D6D22C}"/>
              </a:ext>
            </a:extLst>
          </p:cNvPr>
          <p:cNvSpPr txBox="1"/>
          <p:nvPr/>
        </p:nvSpPr>
        <p:spPr>
          <a:xfrm>
            <a:off x="6096000" y="4291589"/>
            <a:ext cx="57390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588A6C"/>
                </a:solidFill>
              </a:rPr>
              <a:t>COLLABORATION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2200" i="1" dirty="0">
                <a:solidFill>
                  <a:srgbClr val="5B8F70"/>
                </a:solidFill>
              </a:rPr>
              <a:t>National committee (technical)</a:t>
            </a:r>
            <a:r>
              <a:rPr lang="en-US" sz="2200" dirty="0">
                <a:solidFill>
                  <a:srgbClr val="5B8F70"/>
                </a:solidFill>
              </a:rPr>
              <a:t>: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stakeholders, researchers and Māori </a:t>
            </a:r>
            <a:r>
              <a:rPr lang="en-NZ" sz="2200" dirty="0">
                <a:solidFill>
                  <a:schemeClr val="accent1">
                    <a:lumMod val="50000"/>
                  </a:schemeClr>
                </a:solidFill>
              </a:rPr>
              <a:t>representatives.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2200" i="1" dirty="0">
                <a:solidFill>
                  <a:srgbClr val="5B8F70"/>
                </a:solidFill>
              </a:rPr>
              <a:t>International committee (scientific)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NZ" sz="2200" dirty="0">
                <a:solidFill>
                  <a:schemeClr val="accent1">
                    <a:lumMod val="50000"/>
                  </a:schemeClr>
                </a:solidFill>
              </a:rPr>
              <a:t>experts in anthropometric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monitoring platforms and in Bayesian hierarchical modelling statistics.</a:t>
            </a:r>
            <a:endParaRPr lang="en-NZ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FFD39-C83B-4197-A5C9-3A112C9F4D13}"/>
              </a:ext>
            </a:extLst>
          </p:cNvPr>
          <p:cNvSpPr txBox="1"/>
          <p:nvPr/>
        </p:nvSpPr>
        <p:spPr>
          <a:xfrm>
            <a:off x="866274" y="644892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DC88C-DCA3-4E8B-ABD3-A553FF92CBA7}"/>
              </a:ext>
            </a:extLst>
          </p:cNvPr>
          <p:cNvSpPr txBox="1"/>
          <p:nvPr/>
        </p:nvSpPr>
        <p:spPr>
          <a:xfrm>
            <a:off x="6126399" y="3015311"/>
            <a:ext cx="58568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5B8F70"/>
                </a:solidFill>
              </a:rPr>
              <a:t>Principles of </a:t>
            </a:r>
            <a:r>
              <a:rPr lang="en-US" sz="2200" b="1" dirty="0" err="1">
                <a:solidFill>
                  <a:srgbClr val="5B8F70"/>
                </a:solidFill>
              </a:rPr>
              <a:t>Te</a:t>
            </a:r>
            <a:r>
              <a:rPr lang="en-US" sz="2200" b="1" dirty="0">
                <a:solidFill>
                  <a:srgbClr val="5B8F70"/>
                </a:solidFill>
              </a:rPr>
              <a:t> </a:t>
            </a:r>
            <a:r>
              <a:rPr lang="en-US" sz="2200" b="1" dirty="0" err="1">
                <a:solidFill>
                  <a:srgbClr val="5B8F70"/>
                </a:solidFill>
              </a:rPr>
              <a:t>Tiriti</a:t>
            </a:r>
            <a:r>
              <a:rPr lang="en-US" sz="2200" b="1" dirty="0">
                <a:solidFill>
                  <a:srgbClr val="5B8F70"/>
                </a:solidFill>
              </a:rPr>
              <a:t> o Waitangi to be enacted meaningfully at all steps of this research</a:t>
            </a:r>
            <a:r>
              <a:rPr lang="en-US" sz="2200" dirty="0">
                <a:solidFill>
                  <a:srgbClr val="5B8F70"/>
                </a:solidFill>
              </a:rPr>
              <a:t>:</a:t>
            </a:r>
            <a:r>
              <a:rPr lang="en-US" sz="2200" dirty="0">
                <a:solidFill>
                  <a:srgbClr val="002060"/>
                </a:solidFill>
              </a:rPr>
              <a:t> guidance of Associate Prof </a:t>
            </a:r>
            <a:r>
              <a:rPr lang="en-US" sz="2200" dirty="0" err="1">
                <a:solidFill>
                  <a:srgbClr val="002060"/>
                </a:solidFill>
              </a:rPr>
              <a:t>Te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Morenga</a:t>
            </a:r>
            <a:r>
              <a:rPr lang="en-US" sz="2200" dirty="0">
                <a:solidFill>
                  <a:srgbClr val="002060"/>
                </a:solidFill>
              </a:rPr>
              <a:t>.</a:t>
            </a:r>
            <a:endParaRPr lang="en-NZ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89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  <p:bldP spid="10" grpId="0"/>
      <p:bldP spid="1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32296B-BE3F-43D2-8414-DF88B820902D}"/>
              </a:ext>
            </a:extLst>
          </p:cNvPr>
          <p:cNvCxnSpPr>
            <a:cxnSpLocks/>
          </p:cNvCxnSpPr>
          <p:nvPr/>
        </p:nvCxnSpPr>
        <p:spPr>
          <a:xfrm>
            <a:off x="1446040" y="1654084"/>
            <a:ext cx="0" cy="3161270"/>
          </a:xfrm>
          <a:prstGeom prst="line">
            <a:avLst/>
          </a:prstGeom>
          <a:ln w="28575"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1244281" y="1336931"/>
            <a:ext cx="0" cy="3545652"/>
          </a:xfrm>
          <a:prstGeom prst="line">
            <a:avLst/>
          </a:prstGeom>
          <a:ln w="19050">
            <a:solidFill>
              <a:srgbClr val="F4BA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7537717" y="4099795"/>
            <a:ext cx="0" cy="69049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334443" y="1714087"/>
            <a:ext cx="0" cy="3319574"/>
          </a:xfrm>
          <a:prstGeom prst="line">
            <a:avLst/>
          </a:prstGeom>
          <a:ln w="22225">
            <a:solidFill>
              <a:srgbClr val="A7EA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3453903" y="2735443"/>
            <a:ext cx="20151" cy="2030685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 flipH="1">
            <a:off x="3310661" y="2689982"/>
            <a:ext cx="5684" cy="2066359"/>
          </a:xfrm>
          <a:prstGeom prst="line">
            <a:avLst/>
          </a:prstGeom>
          <a:ln w="19050">
            <a:solidFill>
              <a:srgbClr val="C38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65427"/>
              </p:ext>
            </p:extLst>
          </p:nvPr>
        </p:nvGraphicFramePr>
        <p:xfrm>
          <a:off x="1140314" y="558522"/>
          <a:ext cx="95616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51">
                  <a:extLst>
                    <a:ext uri="{9D8B030D-6E8A-4147-A177-3AD203B41FA5}">
                      <a16:colId xmlns:a16="http://schemas.microsoft.com/office/drawing/2014/main" val="4188744765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128364668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2369947526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419570609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3883051548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3278378061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2000422561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117030454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2484061924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3908144115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2069942598"/>
                    </a:ext>
                  </a:extLst>
                </a:gridCol>
                <a:gridCol w="461065">
                  <a:extLst>
                    <a:ext uri="{9D8B030D-6E8A-4147-A177-3AD203B41FA5}">
                      <a16:colId xmlns:a16="http://schemas.microsoft.com/office/drawing/2014/main" val="379250118"/>
                    </a:ext>
                  </a:extLst>
                </a:gridCol>
                <a:gridCol w="442033">
                  <a:extLst>
                    <a:ext uri="{9D8B030D-6E8A-4147-A177-3AD203B41FA5}">
                      <a16:colId xmlns:a16="http://schemas.microsoft.com/office/drawing/2014/main" val="781259048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850987469"/>
                    </a:ext>
                  </a:extLst>
                </a:gridCol>
                <a:gridCol w="440931">
                  <a:extLst>
                    <a:ext uri="{9D8B030D-6E8A-4147-A177-3AD203B41FA5}">
                      <a16:colId xmlns:a16="http://schemas.microsoft.com/office/drawing/2014/main" val="3008863399"/>
                    </a:ext>
                  </a:extLst>
                </a:gridCol>
                <a:gridCol w="571346">
                  <a:extLst>
                    <a:ext uri="{9D8B030D-6E8A-4147-A177-3AD203B41FA5}">
                      <a16:colId xmlns:a16="http://schemas.microsoft.com/office/drawing/2014/main" val="3405771354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0782817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0349509"/>
                    </a:ext>
                  </a:extLst>
                </a:gridCol>
                <a:gridCol w="530578">
                  <a:extLst>
                    <a:ext uri="{9D8B030D-6E8A-4147-A177-3AD203B41FA5}">
                      <a16:colId xmlns:a16="http://schemas.microsoft.com/office/drawing/2014/main" val="2052832692"/>
                    </a:ext>
                  </a:extLst>
                </a:gridCol>
                <a:gridCol w="462850">
                  <a:extLst>
                    <a:ext uri="{9D8B030D-6E8A-4147-A177-3AD203B41FA5}">
                      <a16:colId xmlns:a16="http://schemas.microsoft.com/office/drawing/2014/main" val="3216261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03423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>
            <a:cxnSpLocks/>
          </p:cNvCxnSpPr>
          <p:nvPr/>
        </p:nvCxnSpPr>
        <p:spPr>
          <a:xfrm>
            <a:off x="1151168" y="1084031"/>
            <a:ext cx="0" cy="3759103"/>
          </a:xfrm>
          <a:prstGeom prst="line">
            <a:avLst/>
          </a:prstGeom>
          <a:ln w="25400">
            <a:solidFill>
              <a:srgbClr val="EA7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1115765" y="950211"/>
            <a:ext cx="1989771" cy="215444"/>
          </a:xfrm>
          <a:prstGeom prst="rect">
            <a:avLst/>
          </a:prstGeom>
          <a:solidFill>
            <a:srgbClr val="EA7697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WCTO-Plunket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1105970" y="1158091"/>
            <a:ext cx="686046" cy="215444"/>
          </a:xfrm>
          <a:prstGeom prst="rect">
            <a:avLst/>
          </a:prstGeom>
          <a:solidFill>
            <a:srgbClr val="FADEF4"/>
          </a:solidFill>
          <a:ln>
            <a:solidFill>
              <a:srgbClr val="FADEF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LMCs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1105970" y="1367945"/>
            <a:ext cx="856896" cy="215444"/>
          </a:xfrm>
          <a:prstGeom prst="rect">
            <a:avLst/>
          </a:prstGeom>
          <a:solidFill>
            <a:srgbClr val="A7EAF3"/>
          </a:solidFill>
          <a:ln>
            <a:solidFill>
              <a:srgbClr val="A7EAF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GUiNZ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Cohort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3384393" y="2487788"/>
            <a:ext cx="19014" cy="2355346"/>
          </a:xfrm>
          <a:prstGeom prst="line">
            <a:avLst/>
          </a:prstGeom>
          <a:ln w="25400">
            <a:solidFill>
              <a:srgbClr val="A7EA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3127971" y="2348972"/>
            <a:ext cx="694265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WCTO-B4SC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3137996" y="2558313"/>
            <a:ext cx="462853" cy="215444"/>
          </a:xfrm>
          <a:prstGeom prst="rect">
            <a:avLst/>
          </a:prstGeom>
          <a:solidFill>
            <a:srgbClr val="A7EAF3"/>
          </a:solidFill>
          <a:ln>
            <a:solidFill>
              <a:srgbClr val="A7EAF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GUiNZ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2349571" y="1783586"/>
            <a:ext cx="474832" cy="215444"/>
          </a:xfrm>
          <a:prstGeom prst="rect">
            <a:avLst/>
          </a:prstGeom>
          <a:solidFill>
            <a:srgbClr val="A7EAF3"/>
          </a:solidFill>
          <a:ln>
            <a:solidFill>
              <a:srgbClr val="A7EAF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GUiNZ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2428599" y="1863121"/>
            <a:ext cx="9103" cy="2914133"/>
          </a:xfrm>
          <a:prstGeom prst="line">
            <a:avLst/>
          </a:prstGeom>
          <a:ln w="19050">
            <a:solidFill>
              <a:srgbClr val="A7EA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6" name="Table 20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59672"/>
              </p:ext>
            </p:extLst>
          </p:nvPr>
        </p:nvGraphicFramePr>
        <p:xfrm>
          <a:off x="10670389" y="550715"/>
          <a:ext cx="1512919" cy="407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919">
                  <a:extLst>
                    <a:ext uri="{9D8B030D-6E8A-4147-A177-3AD203B41FA5}">
                      <a16:colId xmlns:a16="http://schemas.microsoft.com/office/drawing/2014/main" val="3681861613"/>
                    </a:ext>
                  </a:extLst>
                </a:gridCol>
              </a:tblGrid>
              <a:tr h="35587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Year  when data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 was collected</a:t>
                      </a:r>
                      <a:endParaRPr lang="en-NZ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15125"/>
                  </a:ext>
                </a:extLst>
              </a:tr>
              <a:tr h="201003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 routine data: Since 2000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76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756608"/>
                  </a:ext>
                </a:extLst>
              </a:tr>
              <a:tr h="209855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 routine data:</a:t>
                      </a:r>
                      <a:r>
                        <a:rPr lang="en-US" sz="700" baseline="0" dirty="0">
                          <a:solidFill>
                            <a:schemeClr val="bg1"/>
                          </a:solidFill>
                        </a:rPr>
                        <a:t> Since 2000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AD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8121"/>
                  </a:ext>
                </a:extLst>
              </a:tr>
              <a:tr h="223385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 generalizable: 2009/10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39040"/>
                  </a:ext>
                </a:extLst>
              </a:tr>
              <a:tr h="201003">
                <a:tc>
                  <a:txBody>
                    <a:bodyPr/>
                    <a:lstStyle/>
                    <a:p>
                      <a:pPr algn="l"/>
                      <a:r>
                        <a:rPr lang="en-NZ" sz="700" dirty="0">
                          <a:solidFill>
                            <a:schemeClr val="bg1"/>
                          </a:solidFill>
                        </a:rPr>
                        <a:t>Middlemore hospital: Since 2000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53920"/>
                  </a:ext>
                </a:extLst>
              </a:tr>
              <a:tr h="201003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 generalizable: 2011/12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46370"/>
                  </a:ext>
                </a:extLst>
              </a:tr>
              <a:tr h="201003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 representative: 2006/07</a:t>
                      </a:r>
                      <a:r>
                        <a:rPr lang="en-US" sz="700" baseline="0" dirty="0">
                          <a:solidFill>
                            <a:schemeClr val="bg1"/>
                          </a:solidFill>
                        </a:rPr>
                        <a:t>; 2011 to 2020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4337"/>
                  </a:ext>
                </a:extLst>
              </a:tr>
              <a:tr h="24328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 routine data: 2010-2020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6156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 generalizable: </a:t>
                      </a:r>
                      <a:r>
                        <a:rPr lang="en-NZ" sz="700" dirty="0">
                          <a:solidFill>
                            <a:schemeClr val="bg1"/>
                          </a:solidFill>
                        </a:rPr>
                        <a:t>2013/14</a:t>
                      </a:r>
                    </a:p>
                  </a:txBody>
                  <a:tcPr>
                    <a:solidFill>
                      <a:srgbClr val="A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7957"/>
                  </a:ext>
                </a:extLst>
              </a:tr>
              <a:tr h="309235">
                <a:tc>
                  <a:txBody>
                    <a:bodyPr/>
                    <a:lstStyle/>
                    <a:p>
                      <a:pPr algn="l"/>
                      <a:r>
                        <a:rPr lang="en-NZ" sz="7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Waikato</a:t>
                      </a:r>
                      <a:r>
                        <a:rPr lang="en-NZ" sz="700" baseline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 region: </a:t>
                      </a:r>
                      <a:r>
                        <a:rPr lang="en-NZ" sz="7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2013 to 2017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107856"/>
                  </a:ext>
                </a:extLst>
              </a:tr>
              <a:tr h="309235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  <a:highlight>
                            <a:srgbClr val="E99C87"/>
                          </a:highlight>
                        </a:rPr>
                        <a:t>Nationally representative- school-based: 2002</a:t>
                      </a:r>
                      <a:endParaRPr lang="en-NZ" sz="700" dirty="0">
                        <a:solidFill>
                          <a:schemeClr val="bg1"/>
                        </a:solidFill>
                        <a:highlight>
                          <a:srgbClr val="E99C87"/>
                        </a:highlight>
                      </a:endParaRPr>
                    </a:p>
                  </a:txBody>
                  <a:tcPr>
                    <a:solidFill>
                      <a:srgbClr val="E99C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79796"/>
                  </a:ext>
                </a:extLst>
              </a:tr>
              <a:tr h="201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 generalizable: </a:t>
                      </a:r>
                      <a:r>
                        <a:rPr lang="en-NZ" sz="700" dirty="0">
                          <a:solidFill>
                            <a:schemeClr val="bg1"/>
                          </a:solidFill>
                        </a:rPr>
                        <a:t>2018/19</a:t>
                      </a:r>
                    </a:p>
                  </a:txBody>
                  <a:tcPr>
                    <a:solidFill>
                      <a:srgbClr val="A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188233"/>
                  </a:ext>
                </a:extLst>
              </a:tr>
              <a:tr h="417467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Nationallyrepresentative:1992/93 (no WC); 2002/03; 2006/07</a:t>
                      </a:r>
                      <a:r>
                        <a:rPr lang="en-US" sz="700" baseline="0" dirty="0">
                          <a:solidFill>
                            <a:schemeClr val="bg1"/>
                          </a:solidFill>
                        </a:rPr>
                        <a:t>; 2011 to 2020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15165"/>
                  </a:ext>
                </a:extLst>
              </a:tr>
              <a:tr h="309235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Nationally representative</a:t>
                      </a:r>
                      <a:r>
                        <a:rPr lang="en-US" sz="700" baseline="0" dirty="0">
                          <a:solidFill>
                            <a:schemeClr val="bg1"/>
                          </a:solidFill>
                        </a:rPr>
                        <a:t>- school-based: 2</a:t>
                      </a:r>
                      <a:r>
                        <a:rPr lang="en-US" sz="700" dirty="0">
                          <a:solidFill>
                            <a:schemeClr val="bg1"/>
                          </a:solidFill>
                        </a:rPr>
                        <a:t>007;2012</a:t>
                      </a:r>
                      <a:endParaRPr lang="en-NZ" sz="7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155852"/>
                  </a:ext>
                </a:extLst>
              </a:tr>
              <a:tr h="309235">
                <a:tc>
                  <a:txBody>
                    <a:bodyPr/>
                    <a:lstStyle/>
                    <a:p>
                      <a:pPr algn="l"/>
                      <a:r>
                        <a:rPr lang="en-NZ" sz="700" dirty="0">
                          <a:solidFill>
                            <a:schemeClr val="bg1"/>
                          </a:solidFill>
                        </a:rPr>
                        <a:t>National, school-based: since 2012-yearly basis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219988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 flipH="1">
            <a:off x="2319576" y="2005291"/>
            <a:ext cx="608524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Health Surveys- children :2-14 years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65" name="Straight Connector 2064"/>
          <p:cNvCxnSpPr>
            <a:cxnSpLocks/>
          </p:cNvCxnSpPr>
          <p:nvPr/>
        </p:nvCxnSpPr>
        <p:spPr>
          <a:xfrm>
            <a:off x="2596882" y="2252334"/>
            <a:ext cx="0" cy="25569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8675689" y="3665461"/>
            <a:ext cx="197843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Health Surveys: 15+ years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8690817" y="4099795"/>
            <a:ext cx="0" cy="64998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flipH="1">
            <a:off x="7511059" y="4010107"/>
            <a:ext cx="2359517" cy="338554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Youth Series-secondary schools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93AE8-416A-49E6-A34F-6935557A667A}"/>
              </a:ext>
            </a:extLst>
          </p:cNvPr>
          <p:cNvSpPr txBox="1"/>
          <p:nvPr/>
        </p:nvSpPr>
        <p:spPr>
          <a:xfrm>
            <a:off x="20270" y="550715"/>
            <a:ext cx="1105695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Life- 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years</a:t>
            </a:r>
            <a:endParaRPr kumimoji="0" lang="en-NZ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3137996" y="2791601"/>
            <a:ext cx="932576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5 Energize</a:t>
            </a:r>
            <a:endParaRPr kumimoji="0" lang="en-NZ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922484-A1C0-4B48-ABC8-ECF2B18B9122}"/>
              </a:ext>
            </a:extLst>
          </p:cNvPr>
          <p:cNvSpPr txBox="1"/>
          <p:nvPr/>
        </p:nvSpPr>
        <p:spPr>
          <a:xfrm flipH="1">
            <a:off x="3556426" y="3023772"/>
            <a:ext cx="4758236" cy="338554"/>
          </a:xfrm>
          <a:prstGeom prst="rect">
            <a:avLst/>
          </a:prstGeom>
          <a:solidFill>
            <a:srgbClr val="E99C87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Children`s Nutrition Survey: 5-14 years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A1DFEA-21ED-4DEA-8C80-9CAF1381DA97}"/>
              </a:ext>
            </a:extLst>
          </p:cNvPr>
          <p:cNvCxnSpPr>
            <a:cxnSpLocks/>
          </p:cNvCxnSpPr>
          <p:nvPr/>
        </p:nvCxnSpPr>
        <p:spPr>
          <a:xfrm flipH="1">
            <a:off x="3624056" y="3217481"/>
            <a:ext cx="12522" cy="1559773"/>
          </a:xfrm>
          <a:prstGeom prst="line">
            <a:avLst/>
          </a:prstGeom>
          <a:ln w="19050">
            <a:solidFill>
              <a:srgbClr val="E99C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9D0241-2F76-403F-99E7-57E5173ABC78}"/>
              </a:ext>
            </a:extLst>
          </p:cNvPr>
          <p:cNvSpPr txBox="1"/>
          <p:nvPr/>
        </p:nvSpPr>
        <p:spPr>
          <a:xfrm flipH="1">
            <a:off x="7511057" y="4289696"/>
            <a:ext cx="2359519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Nurses` collection at schools- deciles 1-4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A39350-51D5-481D-8474-4E0C00982388}"/>
              </a:ext>
            </a:extLst>
          </p:cNvPr>
          <p:cNvCxnSpPr>
            <a:cxnSpLocks/>
          </p:cNvCxnSpPr>
          <p:nvPr/>
        </p:nvCxnSpPr>
        <p:spPr>
          <a:xfrm>
            <a:off x="7639976" y="4445045"/>
            <a:ext cx="0" cy="33220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4E2ADB-A4C5-4876-8D86-505859846DD0}"/>
              </a:ext>
            </a:extLst>
          </p:cNvPr>
          <p:cNvSpPr txBox="1"/>
          <p:nvPr/>
        </p:nvSpPr>
        <p:spPr>
          <a:xfrm flipH="1">
            <a:off x="5080994" y="3382169"/>
            <a:ext cx="521529" cy="215444"/>
          </a:xfrm>
          <a:prstGeom prst="rect">
            <a:avLst/>
          </a:prstGeom>
          <a:solidFill>
            <a:srgbClr val="A7EAF3"/>
          </a:solidFill>
          <a:ln>
            <a:solidFill>
              <a:srgbClr val="A7EAF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GUiNZ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492E6F-006B-4CC5-8721-B8A7CD840391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331654" y="3597613"/>
            <a:ext cx="10104" cy="1188544"/>
          </a:xfrm>
          <a:prstGeom prst="line">
            <a:avLst/>
          </a:prstGeom>
          <a:ln w="19050">
            <a:solidFill>
              <a:srgbClr val="A7EA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C3DE39-F69D-4542-924E-A42C0401B70E}"/>
              </a:ext>
            </a:extLst>
          </p:cNvPr>
          <p:cNvSpPr txBox="1"/>
          <p:nvPr/>
        </p:nvSpPr>
        <p:spPr>
          <a:xfrm flipH="1">
            <a:off x="1092562" y="1580693"/>
            <a:ext cx="9476147" cy="223013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Pacific Islands Family Study-Cohort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40871"/>
              </p:ext>
            </p:extLst>
          </p:nvPr>
        </p:nvGraphicFramePr>
        <p:xfrm>
          <a:off x="31430" y="4693230"/>
          <a:ext cx="11009402" cy="217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46">
                  <a:extLst>
                    <a:ext uri="{9D8B030D-6E8A-4147-A177-3AD203B41FA5}">
                      <a16:colId xmlns:a16="http://schemas.microsoft.com/office/drawing/2014/main" val="2062936211"/>
                    </a:ext>
                  </a:extLst>
                </a:gridCol>
                <a:gridCol w="684361">
                  <a:extLst>
                    <a:ext uri="{9D8B030D-6E8A-4147-A177-3AD203B41FA5}">
                      <a16:colId xmlns:a16="http://schemas.microsoft.com/office/drawing/2014/main" val="4188744765"/>
                    </a:ext>
                  </a:extLst>
                </a:gridCol>
                <a:gridCol w="457866">
                  <a:extLst>
                    <a:ext uri="{9D8B030D-6E8A-4147-A177-3AD203B41FA5}">
                      <a16:colId xmlns:a16="http://schemas.microsoft.com/office/drawing/2014/main" val="128364668"/>
                    </a:ext>
                  </a:extLst>
                </a:gridCol>
                <a:gridCol w="587835">
                  <a:extLst>
                    <a:ext uri="{9D8B030D-6E8A-4147-A177-3AD203B41FA5}">
                      <a16:colId xmlns:a16="http://schemas.microsoft.com/office/drawing/2014/main" val="2369947526"/>
                    </a:ext>
                  </a:extLst>
                </a:gridCol>
                <a:gridCol w="445637">
                  <a:extLst>
                    <a:ext uri="{9D8B030D-6E8A-4147-A177-3AD203B41FA5}">
                      <a16:colId xmlns:a16="http://schemas.microsoft.com/office/drawing/2014/main" val="419570609"/>
                    </a:ext>
                  </a:extLst>
                </a:gridCol>
                <a:gridCol w="824162">
                  <a:extLst>
                    <a:ext uri="{9D8B030D-6E8A-4147-A177-3AD203B41FA5}">
                      <a16:colId xmlns:a16="http://schemas.microsoft.com/office/drawing/2014/main" val="3883051548"/>
                    </a:ext>
                  </a:extLst>
                </a:gridCol>
                <a:gridCol w="510196">
                  <a:extLst>
                    <a:ext uri="{9D8B030D-6E8A-4147-A177-3AD203B41FA5}">
                      <a16:colId xmlns:a16="http://schemas.microsoft.com/office/drawing/2014/main" val="2000422561"/>
                    </a:ext>
                  </a:extLst>
                </a:gridCol>
                <a:gridCol w="431703">
                  <a:extLst>
                    <a:ext uri="{9D8B030D-6E8A-4147-A177-3AD203B41FA5}">
                      <a16:colId xmlns:a16="http://schemas.microsoft.com/office/drawing/2014/main" val="117030454"/>
                    </a:ext>
                  </a:extLst>
                </a:gridCol>
                <a:gridCol w="480908">
                  <a:extLst>
                    <a:ext uri="{9D8B030D-6E8A-4147-A177-3AD203B41FA5}">
                      <a16:colId xmlns:a16="http://schemas.microsoft.com/office/drawing/2014/main" val="2484061924"/>
                    </a:ext>
                  </a:extLst>
                </a:gridCol>
                <a:gridCol w="481390">
                  <a:extLst>
                    <a:ext uri="{9D8B030D-6E8A-4147-A177-3AD203B41FA5}">
                      <a16:colId xmlns:a16="http://schemas.microsoft.com/office/drawing/2014/main" val="3908144115"/>
                    </a:ext>
                  </a:extLst>
                </a:gridCol>
                <a:gridCol w="554171">
                  <a:extLst>
                    <a:ext uri="{9D8B030D-6E8A-4147-A177-3AD203B41FA5}">
                      <a16:colId xmlns:a16="http://schemas.microsoft.com/office/drawing/2014/main" val="2069942598"/>
                    </a:ext>
                  </a:extLst>
                </a:gridCol>
                <a:gridCol w="557613">
                  <a:extLst>
                    <a:ext uri="{9D8B030D-6E8A-4147-A177-3AD203B41FA5}">
                      <a16:colId xmlns:a16="http://schemas.microsoft.com/office/drawing/2014/main" val="379250118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781259048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850987469"/>
                    </a:ext>
                  </a:extLst>
                </a:gridCol>
                <a:gridCol w="647433">
                  <a:extLst>
                    <a:ext uri="{9D8B030D-6E8A-4147-A177-3AD203B41FA5}">
                      <a16:colId xmlns:a16="http://schemas.microsoft.com/office/drawing/2014/main" val="3008863399"/>
                    </a:ext>
                  </a:extLst>
                </a:gridCol>
                <a:gridCol w="488630">
                  <a:extLst>
                    <a:ext uri="{9D8B030D-6E8A-4147-A177-3AD203B41FA5}">
                      <a16:colId xmlns:a16="http://schemas.microsoft.com/office/drawing/2014/main" val="3405771354"/>
                    </a:ext>
                  </a:extLst>
                </a:gridCol>
                <a:gridCol w="403119">
                  <a:extLst>
                    <a:ext uri="{9D8B030D-6E8A-4147-A177-3AD203B41FA5}">
                      <a16:colId xmlns:a16="http://schemas.microsoft.com/office/drawing/2014/main" val="2078281763"/>
                    </a:ext>
                  </a:extLst>
                </a:gridCol>
                <a:gridCol w="513061">
                  <a:extLst>
                    <a:ext uri="{9D8B030D-6E8A-4147-A177-3AD203B41FA5}">
                      <a16:colId xmlns:a16="http://schemas.microsoft.com/office/drawing/2014/main" val="180349509"/>
                    </a:ext>
                  </a:extLst>
                </a:gridCol>
                <a:gridCol w="378688">
                  <a:extLst>
                    <a:ext uri="{9D8B030D-6E8A-4147-A177-3AD203B41FA5}">
                      <a16:colId xmlns:a16="http://schemas.microsoft.com/office/drawing/2014/main" val="2052832692"/>
                    </a:ext>
                  </a:extLst>
                </a:gridCol>
                <a:gridCol w="364754">
                  <a:extLst>
                    <a:ext uri="{9D8B030D-6E8A-4147-A177-3AD203B41FA5}">
                      <a16:colId xmlns:a16="http://schemas.microsoft.com/office/drawing/2014/main" val="3216261039"/>
                    </a:ext>
                  </a:extLst>
                </a:gridCol>
              </a:tblGrid>
              <a:tr h="559369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Measurements</a:t>
                      </a:r>
                    </a:p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Age in years</a:t>
                      </a:r>
                      <a:endParaRPr lang="en-NZ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     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NZ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NZ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03423"/>
                  </a:ext>
                </a:extLst>
              </a:tr>
              <a:tr h="28137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Birth weight</a:t>
                      </a:r>
                      <a:endParaRPr lang="en-NZ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FADEF4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FFFF66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782766"/>
                  </a:ext>
                </a:extLst>
              </a:tr>
              <a:tr h="281373">
                <a:tc>
                  <a:txBody>
                    <a:bodyPr/>
                    <a:lstStyle/>
                    <a:p>
                      <a:r>
                        <a:rPr lang="en-NZ" sz="1000" b="1" dirty="0">
                          <a:solidFill>
                            <a:schemeClr val="tx1"/>
                          </a:solidFill>
                        </a:rPr>
                        <a:t>Birth length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FADEF4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A7EAF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843"/>
                  </a:ext>
                </a:extLst>
              </a:tr>
              <a:tr h="322964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NZ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EA7697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A7EAF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69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69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69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NZ" sz="1300" b="1" dirty="0">
                        <a:solidFill>
                          <a:srgbClr val="E99C87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7EAF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NZ" sz="13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FF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953154"/>
                  </a:ext>
                </a:extLst>
              </a:tr>
              <a:tr h="28137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Height/Length</a:t>
                      </a:r>
                      <a:endParaRPr lang="en-NZ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rgbClr val="EA7697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EA7697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69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69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en-NZ" sz="13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A769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NZ" sz="13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7EAF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NZ" sz="13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99C8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625131"/>
                  </a:ext>
                </a:extLst>
              </a:tr>
              <a:tr h="42618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Waist circumference</a:t>
                      </a:r>
                      <a:endParaRPr lang="en-NZ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300" b="1" dirty="0">
                          <a:solidFill>
                            <a:srgbClr val="A7EAF3"/>
                          </a:solidFill>
                        </a:rPr>
                        <a:t>X</a:t>
                      </a: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7EAF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FFFF66"/>
                          </a:solidFill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FF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NZ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0276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5FF440B-EB5C-4F1E-93ED-4F2C5C0DDF7F}"/>
              </a:ext>
            </a:extLst>
          </p:cNvPr>
          <p:cNvSpPr/>
          <p:nvPr/>
        </p:nvSpPr>
        <p:spPr>
          <a:xfrm>
            <a:off x="-3875" y="2545430"/>
            <a:ext cx="176096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Contact:</a:t>
            </a:r>
          </a:p>
          <a:p>
            <a:r>
              <a:rPr lang="en-US" sz="1200" dirty="0">
                <a:solidFill>
                  <a:schemeClr val="bg1"/>
                </a:solidFill>
              </a:rPr>
              <a:t>Teresa Castro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t.castro@auckland.ac.nz</a:t>
            </a:r>
            <a:r>
              <a:rPr lang="en-US" sz="1200" dirty="0" err="1"/>
              <a:t>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7249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643</Words>
  <Application>Microsoft Office PowerPoint</Application>
  <PresentationFormat>Widescreen</PresentationFormat>
  <Paragraphs>179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Gontijo de Castro</dc:creator>
  <cp:lastModifiedBy>teresa gcastro</cp:lastModifiedBy>
  <cp:revision>167</cp:revision>
  <dcterms:created xsi:type="dcterms:W3CDTF">2021-05-27T00:10:40Z</dcterms:created>
  <dcterms:modified xsi:type="dcterms:W3CDTF">2021-05-31T06:59:47Z</dcterms:modified>
</cp:coreProperties>
</file>