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5"/>
  </p:sldMasterIdLst>
  <p:notesMasterIdLst>
    <p:notesMasterId r:id="rId10"/>
  </p:notesMasterIdLst>
  <p:handoutMasterIdLst>
    <p:handoutMasterId r:id="rId11"/>
  </p:handoutMasterIdLst>
  <p:sldIdLst>
    <p:sldId id="463" r:id="rId6"/>
    <p:sldId id="464" r:id="rId7"/>
    <p:sldId id="466" r:id="rId8"/>
    <p:sldId id="465" r:id="rId9"/>
  </p:sldIdLst>
  <p:sldSz cx="12192000" cy="6858000"/>
  <p:notesSz cx="6797675" cy="9926638"/>
  <p:defaultTextStyle>
    <a:defPPr>
      <a:defRPr lang="en-NZ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501" userDrawn="1">
          <p15:clr>
            <a:srgbClr val="A4A3A4"/>
          </p15:clr>
        </p15:guide>
        <p15:guide id="3" pos="2903" userDrawn="1">
          <p15:clr>
            <a:srgbClr val="A4A3A4"/>
          </p15:clr>
        </p15:guide>
        <p15:guide id="4" pos="5171" userDrawn="1">
          <p15:clr>
            <a:srgbClr val="A4A3A4"/>
          </p15:clr>
        </p15:guide>
        <p15:guide id="5" pos="1028" userDrawn="1">
          <p15:clr>
            <a:srgbClr val="A4A3A4"/>
          </p15:clr>
        </p15:guide>
        <p15:guide id="6" pos="66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58"/>
    <a:srgbClr val="005C76"/>
    <a:srgbClr val="EC6608"/>
    <a:srgbClr val="AECACB"/>
    <a:srgbClr val="CDDFDF"/>
    <a:srgbClr val="EAF3F2"/>
    <a:srgbClr val="706F6F"/>
    <a:srgbClr val="FCC6A2"/>
    <a:srgbClr val="00AEC5"/>
    <a:srgbClr val="A79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8851" autoAdjust="0"/>
  </p:normalViewPr>
  <p:slideViewPr>
    <p:cSldViewPr snapToGrid="0" snapToObjects="1">
      <p:cViewPr varScale="1">
        <p:scale>
          <a:sx n="85" d="100"/>
          <a:sy n="85" d="100"/>
        </p:scale>
        <p:origin x="268" y="56"/>
      </p:cViewPr>
      <p:guideLst>
        <p:guide orient="horz" pos="822"/>
        <p:guide pos="501"/>
        <p:guide pos="2903"/>
        <p:guide pos="5171"/>
        <p:guide pos="1028"/>
        <p:guide pos="665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882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Bycroft" userId="46421caa-bf8c-4203-bcb0-dfea09ef51b9" providerId="ADAL" clId="{1CEAB334-5360-4BAB-AA2C-1C02E30E0441}"/>
    <pc:docChg chg="modSld">
      <pc:chgData name="Christine Bycroft" userId="46421caa-bf8c-4203-bcb0-dfea09ef51b9" providerId="ADAL" clId="{1CEAB334-5360-4BAB-AA2C-1C02E30E0441}" dt="2021-05-31T00:08:18.970" v="8" actId="403"/>
      <pc:docMkLst>
        <pc:docMk/>
      </pc:docMkLst>
      <pc:sldChg chg="modSp mod">
        <pc:chgData name="Christine Bycroft" userId="46421caa-bf8c-4203-bcb0-dfea09ef51b9" providerId="ADAL" clId="{1CEAB334-5360-4BAB-AA2C-1C02E30E0441}" dt="2021-05-31T00:08:18.970" v="8" actId="403"/>
        <pc:sldMkLst>
          <pc:docMk/>
          <pc:sldMk cId="1785898882" sldId="464"/>
        </pc:sldMkLst>
        <pc:spChg chg="mod">
          <ac:chgData name="Christine Bycroft" userId="46421caa-bf8c-4203-bcb0-dfea09ef51b9" providerId="ADAL" clId="{1CEAB334-5360-4BAB-AA2C-1C02E30E0441}" dt="2021-05-31T00:08:18.970" v="8" actId="403"/>
          <ac:spMkLst>
            <pc:docMk/>
            <pc:sldMk cId="1785898882" sldId="464"/>
            <ac:spMk id="5" creationId="{D77F8A81-A5FA-4D3E-91B6-4026E067CF36}"/>
          </ac:spMkLst>
        </pc:spChg>
      </pc:sldChg>
      <pc:sldChg chg="modSp mod">
        <pc:chgData name="Christine Bycroft" userId="46421caa-bf8c-4203-bcb0-dfea09ef51b9" providerId="ADAL" clId="{1CEAB334-5360-4BAB-AA2C-1C02E30E0441}" dt="2021-05-31T00:07:55.092" v="7" actId="20577"/>
        <pc:sldMkLst>
          <pc:docMk/>
          <pc:sldMk cId="1556027823" sldId="466"/>
        </pc:sldMkLst>
        <pc:spChg chg="mod">
          <ac:chgData name="Christine Bycroft" userId="46421caa-bf8c-4203-bcb0-dfea09ef51b9" providerId="ADAL" clId="{1CEAB334-5360-4BAB-AA2C-1C02E30E0441}" dt="2021-05-31T00:07:55.092" v="7" actId="20577"/>
          <ac:spMkLst>
            <pc:docMk/>
            <pc:sldMk cId="1556027823" sldId="466"/>
            <ac:spMk id="3" creationId="{E9B5883D-2C29-41C0-BB88-C91963DCA6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743D04A7-BF40-44DA-B4C3-D5D8982C3849}" type="datetime1">
              <a:rPr lang="en-NZ"/>
              <a:pPr>
                <a:defRPr/>
              </a:pPr>
              <a:t>31/05/2021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402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99" y="9428402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888E8DFA-A8C1-42C9-9195-49EFDC21B4FE}" type="slidenum">
              <a:rPr lang="en-NZ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6320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4C5C2560-30F5-469C-AE94-D27CF2AB5412}" type="datetime1">
              <a:rPr lang="en-NZ"/>
              <a:pPr>
                <a:defRPr/>
              </a:pPr>
              <a:t>31/05/2021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  <a:endParaRPr lang="en-NZ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402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99" y="9428402"/>
            <a:ext cx="2946189" cy="496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709FAB32-7DE7-4042-BEBF-F108BBA45B38}" type="slidenum">
              <a:rPr lang="en-NZ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66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-60" charset="-128"/>
        <a:cs typeface="ＭＳ Ｐゴシック" pitchFamily="-6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0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0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0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>
          <a:xfrm>
            <a:off x="609600" y="2514600"/>
            <a:ext cx="109728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40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>
              <a:defRPr/>
            </a:pPr>
            <a:fld id="{60A92E58-4FBC-42C0-B580-298E39C1F4DA}" type="datetime1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>
              <a:defRPr/>
            </a:pPr>
            <a:fld id="{C64FBADD-87D4-4196-B57D-7C7758A68C40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F5D1A-23C4-444D-B080-450D490C0B6C}" type="datetime1">
              <a:rPr lang="en-NZ" altLang="en-US" smtClean="0"/>
              <a:t>31/05/2021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0064-8669-46F6-AF2A-6165438E37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5259011"/>
              </p:ext>
            </p:extLst>
          </p:nvPr>
        </p:nvGraphicFramePr>
        <p:xfrm>
          <a:off x="457200" y="2232288"/>
          <a:ext cx="11125200" cy="1482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mi-NZ" sz="1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lang="en-NZ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rgbClr val="EC660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i-NZ" sz="1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lang="en-NZ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rgbClr val="EC660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i-NZ" sz="1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lang="en-NZ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rgbClr val="EC660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i-NZ" sz="1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lang="en-NZ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rgbClr val="EC660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i-NZ" sz="1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lang="en-NZ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rgbClr val="EC6608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rgbClr val="706F6F">
                            <a:alpha val="78000"/>
                          </a:srgbClr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dk1">
                            <a:alpha val="86000"/>
                          </a:schemeClr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dk1">
                            <a:alpha val="86000"/>
                          </a:schemeClr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dk1">
                            <a:alpha val="86000"/>
                          </a:schemeClr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dk1">
                            <a:alpha val="86000"/>
                          </a:schemeClr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rgbClr val="000000"/>
                        </a:solidFill>
                      </a:endParaRPr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accent3"/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accent3"/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>
                        <a:solidFill>
                          <a:schemeClr val="accent3"/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mi-NZ" sz="1400" dirty="0">
                        <a:solidFill>
                          <a:schemeClr val="accent3"/>
                        </a:solidFill>
                      </a:endParaRPr>
                    </a:p>
                  </a:txBody>
                  <a:tcPr marT="45700" marB="45700">
                    <a:solidFill>
                      <a:srgbClr val="706F6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487940" y="1411927"/>
            <a:ext cx="1109445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EC6608"/>
                </a:solidFill>
                <a:latin typeface="+mj-lt"/>
                <a:ea typeface="ＭＳ Ｐゴシック" pitchFamily="124" charset="-128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46666"/>
                </a:solidFill>
                <a:latin typeface="Arial" pitchFamily="124" charset="0"/>
                <a:ea typeface="ＭＳ Ｐゴシック" pitchFamily="124" charset="-128"/>
              </a:defRPr>
            </a:lvl9pPr>
          </a:lstStyle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Table header</a:t>
            </a:r>
            <a:endParaRPr lang="en-NZ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4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09600" y="2714626"/>
            <a:ext cx="10972800" cy="3357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endParaRPr lang="en-NZ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517BD-3146-4219-B9FD-2EA27BD9DBF8}" type="datetime1">
              <a:rPr lang="en-NZ" altLang="en-US" smtClean="0"/>
              <a:t>31/05/2021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D0524-ECD4-46DE-A527-FD010A257D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76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4E67B-BAF5-43D8-8C81-DAB4423EB2B3}" type="datetime1">
              <a:rPr lang="en-NZ" altLang="en-US" smtClean="0"/>
              <a:t>31/05/2021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66086-27B0-4B5A-A5F9-E9BE205E38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" y="1801809"/>
            <a:ext cx="1119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>
                <a:solidFill>
                  <a:srgbClr val="706F6F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Tap to add text</a:t>
            </a:r>
          </a:p>
        </p:txBody>
      </p:sp>
    </p:spTree>
    <p:extLst>
      <p:ext uri="{BB962C8B-B14F-4D97-AF65-F5344CB8AC3E}">
        <p14:creationId xmlns:p14="http://schemas.microsoft.com/office/powerpoint/2010/main" val="6351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BB593-1EEF-44F4-9BF7-FB02D2599B0D}" type="datetime1">
              <a:rPr lang="en-NZ" altLang="en-US" smtClean="0"/>
              <a:t>31/05/2021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66086-27B0-4B5A-A5F9-E9BE205E38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0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449405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3788"/>
            <a:ext cx="28448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fld id="{02A60306-922D-47FD-B794-A20E7CD3C290}" type="datetime1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73788"/>
            <a:ext cx="38608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173788"/>
            <a:ext cx="28448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>
              <a:defRPr/>
            </a:pPr>
            <a:fld id="{3D15B057-5C2A-49FF-865A-06C0B43D7A05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9888" y="668026"/>
            <a:ext cx="1522512" cy="5582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70" r:id="rId2"/>
    <p:sldLayoutId id="2147484371" r:id="rId3"/>
    <p:sldLayoutId id="2147484372" r:id="rId4"/>
    <p:sldLayoutId id="2147484378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EC6608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346666"/>
          </a:solidFill>
          <a:latin typeface="Arial" pitchFamily="124" charset="0"/>
          <a:ea typeface="ＭＳ Ｐゴシック" pitchFamily="1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8"/>
        </a:buBlip>
        <a:defRPr sz="3200" kern="1200">
          <a:solidFill>
            <a:schemeClr val="tx1"/>
          </a:solidFill>
          <a:latin typeface="Arial"/>
          <a:ea typeface="ＭＳ Ｐゴシック" pitchFamily="12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ＭＳ Ｐゴシック" pitchFamily="12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–"/>
        <a:defRPr sz="2400" kern="1200">
          <a:solidFill>
            <a:schemeClr val="tx1"/>
          </a:solidFill>
          <a:latin typeface="Arial"/>
          <a:ea typeface="ＭＳ Ｐゴシック" pitchFamily="12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»"/>
        <a:defRPr sz="2000" kern="1200">
          <a:solidFill>
            <a:schemeClr val="tx1"/>
          </a:solidFill>
          <a:latin typeface="Arial"/>
          <a:ea typeface="ＭＳ Ｐゴシック" pitchFamily="12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ＭＳ Ｐゴシック" pitchFamily="12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Vinayak.anand-kumar@stats.govt.nz" TargetMode="External"/><Relationship Id="rId2" Type="http://schemas.openxmlformats.org/officeDocument/2006/relationships/hyperlink" Target="mailto:Christine.bycroft@stats.govt.n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235" y="-101682"/>
            <a:ext cx="11907537" cy="11851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8072" y="4693245"/>
            <a:ext cx="2276803" cy="2569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546" y="638303"/>
            <a:ext cx="1841347" cy="67510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84945" y="1884317"/>
            <a:ext cx="7676059" cy="16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  <a:defRPr sz="2800" i="1" kern="1200">
                <a:solidFill>
                  <a:schemeClr val="bg1"/>
                </a:solidFill>
                <a:latin typeface="Arial"/>
                <a:ea typeface="ＭＳ Ｐゴシック" pitchFamily="124" charset="-128"/>
                <a:cs typeface="Arial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24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»"/>
              <a:defRPr sz="20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i="0" dirty="0">
                <a:solidFill>
                  <a:srgbClr val="005958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 experimental</a:t>
            </a:r>
          </a:p>
          <a:p>
            <a:pPr algn="l"/>
            <a:r>
              <a:rPr lang="en-US" sz="4000" b="1" i="0" dirty="0">
                <a:solidFill>
                  <a:srgbClr val="005958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Administrative Population Census</a:t>
            </a:r>
            <a:endParaRPr lang="en-AU" sz="4000" b="1" i="0" dirty="0">
              <a:solidFill>
                <a:srgbClr val="005958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12230" y="3221395"/>
            <a:ext cx="6977291" cy="936104"/>
          </a:xfrm>
          <a:prstGeom prst="rect">
            <a:avLst/>
          </a:prstGeo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32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pitchFamily="108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pitchFamily="108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>
              <a:solidFill>
                <a:srgbClr val="706F6F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0FA80D4-D4F4-422E-9585-1C53451ADCD2}"/>
              </a:ext>
            </a:extLst>
          </p:cNvPr>
          <p:cNvSpPr txBox="1">
            <a:spLocks/>
          </p:cNvSpPr>
          <p:nvPr/>
        </p:nvSpPr>
        <p:spPr bwMode="auto">
          <a:xfrm>
            <a:off x="300182" y="3622310"/>
            <a:ext cx="6648245" cy="16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  <a:defRPr sz="2800" i="1" kern="1200">
                <a:solidFill>
                  <a:schemeClr val="bg1"/>
                </a:solidFill>
                <a:latin typeface="Arial"/>
                <a:ea typeface="ＭＳ Ｐゴシック" pitchFamily="124" charset="-128"/>
                <a:cs typeface="Arial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24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»"/>
              <a:defRPr sz="20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i="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 is it, and how you can be involved</a:t>
            </a:r>
            <a:endParaRPr lang="en-AU" sz="3200" b="1" i="0" dirty="0">
              <a:solidFill>
                <a:schemeClr val="accent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64174-3250-4310-B8DD-8F2436117245}"/>
              </a:ext>
            </a:extLst>
          </p:cNvPr>
          <p:cNvSpPr txBox="1"/>
          <p:nvPr/>
        </p:nvSpPr>
        <p:spPr>
          <a:xfrm>
            <a:off x="300182" y="5654951"/>
            <a:ext cx="492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Innovations in Applied Data Symposium, Wellington, June 2021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158E37-BBA7-4543-A1CE-56F50D66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66086-27B0-4B5A-A5F9-E9BE205E38CD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13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331D-8FBA-4FED-A999-41AFEC0E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rgbClr val="005958"/>
                </a:solidFill>
              </a:rPr>
              <a:t>What is the Admin Population Census (APC)?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F8A81-A5FA-4D3E-91B6-4026E067C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722" y="2307775"/>
            <a:ext cx="10972800" cy="368961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Population, social, and economic statistics for small areas and small communities </a:t>
            </a:r>
            <a:br>
              <a:rPr lang="en-NZ" sz="2400" dirty="0"/>
            </a:br>
            <a:r>
              <a:rPr lang="en-NZ" sz="2400" dirty="0"/>
              <a:t>(a census </a:t>
            </a:r>
            <a:r>
              <a:rPr lang="en-NZ" sz="2400" dirty="0">
                <a:sym typeface="Wingdings" panose="05000000000000000000" pitchFamily="2" charset="2"/>
              </a:rPr>
              <a:t>)</a:t>
            </a:r>
            <a:endParaRPr lang="en-NZ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Derived from linked administrative data in the IDI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An annual time series from 2006 to 2020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Longitudinal unit record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Population: the IDI-ERP (admin “estimated resident population”) </a:t>
            </a:r>
            <a:endParaRPr lang="en-NZ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Variables in 2021:  population structure </a:t>
            </a:r>
          </a:p>
          <a:p>
            <a:pPr lvl="1" indent="0">
              <a:buNone/>
            </a:pPr>
            <a:r>
              <a:rPr lang="en-NZ" dirty="0"/>
              <a:t>age, sex, SA2 geography, ethnicity, Māori descent, country of birth, years in NZ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589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8304-0C10-4C6C-B973-26C6033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rgbClr val="005958"/>
                </a:solidFill>
              </a:rPr>
              <a:t>Why are we doing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883D-2C29-41C0-BB88-C91963DCA6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As a practical demonstration of what can be achieved now with admin data for census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To obtain feedback from customers: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NZ" sz="2000" dirty="0"/>
              <a:t>What are the benefits?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NZ" sz="2000" dirty="0"/>
              <a:t>What are the limitations?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NZ" sz="2000" dirty="0"/>
              <a:t>How can the data be improved?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To inform future census transformation – what might the census look like in 2030?</a:t>
            </a:r>
          </a:p>
        </p:txBody>
      </p:sp>
    </p:spTree>
    <p:extLst>
      <p:ext uri="{BB962C8B-B14F-4D97-AF65-F5344CB8AC3E}">
        <p14:creationId xmlns:p14="http://schemas.microsoft.com/office/powerpoint/2010/main" val="15560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E956-0352-4DAA-9B75-64D4CCDE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rgbClr val="005958"/>
                </a:solidFill>
              </a:rPr>
              <a:t>How you can be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D6DE-6157-4314-BE7A-3E14E2BD0C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2447365"/>
            <a:ext cx="10972800" cy="26692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Output tables released in August 2021 (Stats NZ website, R-shiny graphs, maps)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Unit record data in IDI from September refresh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Tell us what you think: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NZ" sz="2000" dirty="0"/>
              <a:t>Main consultation August to end November 2021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400" dirty="0"/>
              <a:t>Next versions in 2022, 2023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NZ" sz="2000" dirty="0"/>
              <a:t>Including work, income, and qualifications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11FEF-E489-4862-BC0B-21F52C742A79}"/>
              </a:ext>
            </a:extLst>
          </p:cNvPr>
          <p:cNvSpPr txBox="1"/>
          <p:nvPr/>
        </p:nvSpPr>
        <p:spPr>
          <a:xfrm>
            <a:off x="1237129" y="5417577"/>
            <a:ext cx="683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Contacts: </a:t>
            </a:r>
          </a:p>
          <a:p>
            <a:r>
              <a:rPr lang="en-NZ" dirty="0"/>
              <a:t>Christine Bycroft (</a:t>
            </a:r>
            <a:r>
              <a:rPr lang="en-NZ" u="sng" dirty="0">
                <a:hlinkClick r:id="rId2" tooltip="mailto:Christine.bycroft@stats.govt.nz"/>
              </a:rPr>
              <a:t>Christine.bycroft@stats.govt.nz</a:t>
            </a:r>
            <a:r>
              <a:rPr lang="en-NZ" dirty="0"/>
              <a:t>)  </a:t>
            </a:r>
          </a:p>
          <a:p>
            <a:r>
              <a:rPr lang="en-NZ" dirty="0"/>
              <a:t>Vinayak Anand-Kumar (</a:t>
            </a:r>
            <a:r>
              <a:rPr lang="en-NZ" u="sng" dirty="0">
                <a:hlinkClick r:id="rId3"/>
              </a:rPr>
              <a:t>Vinayak.anand-kumar@stats.govt.nz</a:t>
            </a:r>
            <a:r>
              <a:rPr lang="en-NZ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8944057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NZ template - Te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5496552013C0BA46BE88192D5C6EB20B00BC7B51C3C3DA487E91D1E0ED95F8C85C009C302A20BEC17349BF04C74409EBE0B8" ma:contentTypeVersion="5" ma:contentTypeDescription="Create a new Word Document" ma:contentTypeScope="" ma:versionID="1ee5fc76be558ae5acf67807c57976a0">
  <xsd:schema xmlns:xsd="http://www.w3.org/2001/XMLSchema" xmlns:xs="http://www.w3.org/2001/XMLSchema" xmlns:p="http://schemas.microsoft.com/office/2006/metadata/properties" xmlns:ns3="01be4277-2979-4a68-876d-b92b25fceece" xmlns:ns4="9edb1455-c686-4c44-8afc-27b660ce0073" xmlns:ns5="e5f671f7-8e49-41d5-be8b-7b51590525fb" targetNamespace="http://schemas.microsoft.com/office/2006/metadata/properties" ma:root="true" ma:fieldsID="f7e28d4489b3e77a9267908f63df2aeb" ns3:_="" ns4:_="" ns5:_="">
    <xsd:import namespace="01be4277-2979-4a68-876d-b92b25fceece"/>
    <xsd:import namespace="9edb1455-c686-4c44-8afc-27b660ce0073"/>
    <xsd:import namespace="e5f671f7-8e49-41d5-be8b-7b51590525fb"/>
    <xsd:element name="properties">
      <xsd:complexType>
        <xsd:sequence>
          <xsd:element name="documentManagement">
            <xsd:complexType>
              <xsd:all>
                <xsd:element ref="ns3:C3TopicNote" minOccurs="0"/>
                <xsd:element ref="ns4:TaxKeywordTaxHTField" minOccurs="0"/>
                <xsd:element ref="ns4:TaxCatchAll" minOccurs="0"/>
                <xsd:element ref="ns4:TaxCatchAllLabel" minOccurs="0"/>
                <xsd:element ref="ns4:f327c921cd964676a7a1859103146b7a" minOccurs="0"/>
                <xsd:element ref="ns4:_dlc_DocId" minOccurs="0"/>
                <xsd:element ref="ns4:_dlc_DocIdUrl" minOccurs="0"/>
                <xsd:element ref="ns4:_dlc_DocIdPersistId" minOccurs="0"/>
                <xsd:element ref="ns5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e4277-2979-4a68-876d-b92b25fceece" elementFormDefault="qualified">
    <xsd:import namespace="http://schemas.microsoft.com/office/2006/documentManagement/types"/>
    <xsd:import namespace="http://schemas.microsoft.com/office/infopath/2007/PartnerControls"/>
    <xsd:element name="C3TopicNote" ma:index="9" nillable="true" ma:taxonomy="true" ma:internalName="C3TopicNote" ma:taxonomyFieldName="C3Topic" ma:displayName="Topic" ma:indexed="true" ma:readOnly="false" ma:default="" ma:fieldId="{6a3fe89f-a6dd-4490-a9c1-3ef38d67b8c7}" ma:sspId="8fe43dc7-c10d-4d01-9ab4-5c6baa0ab136" ma:termSetId="13303776-379a-4343-8057-46f34b327e58" ma:anchorId="2bcc25c7-1e54-433f-a9ff-98acbce90b97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b1455-c686-4c44-8afc-27b660ce0073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8fe43dc7-c10d-4d01-9ab4-5c6baa0ab13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431894b4-f3e1-4a3b-a4d8-7c6d1f74015d}" ma:internalName="TaxCatchAll" ma:showField="CatchAllData" ma:web="9edb1455-c686-4c44-8afc-27b660ce0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431894b4-f3e1-4a3b-a4d8-7c6d1f74015d}" ma:internalName="TaxCatchAllLabel" ma:readOnly="true" ma:showField="CatchAllDataLabel" ma:web="9edb1455-c686-4c44-8afc-27b660ce0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327c921cd964676a7a1859103146b7a" ma:index="14" ma:taxonomy="true" ma:internalName="f327c921cd964676a7a1859103146b7a" ma:taxonomyFieldName="StatsNZSecurityClassification" ma:displayName="Security Classification" ma:default="2;#*Not Yet Classified|dc4a455f-4522-47f7-a9c8-9e8315f049e0" ma:fieldId="{f327c921-cd96-4676-a7a1-859103146b7a}" ma:sspId="8fe43dc7-c10d-4d01-9ab4-5c6baa0ab136" ma:termSetId="3c06f7c1-3f61-428e-9da0-fa6fb9cb66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671f7-8e49-41d5-be8b-7b5159052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3TopicNote xmlns="01be4277-2979-4a68-876d-b92b25fceece">
      <Terms xmlns="http://schemas.microsoft.com/office/infopath/2007/PartnerControls"/>
    </C3TopicNote>
    <TaxCatchAll xmlns="9edb1455-c686-4c44-8afc-27b660ce0073">
      <Value>4</Value>
    </TaxCatchAll>
    <TaxKeywordTaxHTField xmlns="9edb1455-c686-4c44-8afc-27b660ce0073">
      <Terms xmlns="http://schemas.microsoft.com/office/infopath/2007/PartnerControls"/>
    </TaxKeywordTaxHTField>
    <f327c921cd964676a7a1859103146b7a xmlns="9edb1455-c686-4c44-8afc-27b660ce007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9da528ab-29c9-4a2f-b4e4-44a477024fa8</TermId>
        </TermInfo>
      </Terms>
    </f327c921cd964676a7a1859103146b7a>
    <_dlc_DocId xmlns="9edb1455-c686-4c44-8afc-27b660ce0073">EXTPW3FQTH4Q-238753657-16</_dlc_DocId>
    <_dlc_DocIdUrl xmlns="9edb1455-c686-4c44-8afc-27b660ce0073">
      <Url>https://stats.cohesion.net.nz/sites/STEWP/CET/_layouts/15/DocIdRedir.aspx?ID=EXTPW3FQTH4Q-238753657-16</Url>
      <Description>EXTPW3FQTH4Q-238753657-16</Description>
    </_dlc_DocIdUrl>
  </documentManagement>
</p:properties>
</file>

<file path=customXml/itemProps1.xml><?xml version="1.0" encoding="utf-8"?>
<ds:datastoreItem xmlns:ds="http://schemas.openxmlformats.org/officeDocument/2006/customXml" ds:itemID="{630DF42A-9A88-4C92-A126-596B0F47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be4277-2979-4a68-876d-b92b25fceece"/>
    <ds:schemaRef ds:uri="9edb1455-c686-4c44-8afc-27b660ce0073"/>
    <ds:schemaRef ds:uri="e5f671f7-8e49-41d5-be8b-7b5159052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B97C3-E337-484E-9812-B10ED83CC90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BD19A77-9677-4700-AC90-5BF654A83CE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468363C-3A88-48FC-B791-3AE78B24AE4B}">
  <ds:schemaRefs>
    <ds:schemaRef ds:uri="9edb1455-c686-4c44-8afc-27b660ce007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5f671f7-8e49-41d5-be8b-7b51590525fb"/>
    <ds:schemaRef ds:uri="01be4277-2979-4a68-876d-b92b25fcee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18131</TotalTime>
  <Words>254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Lucida Grande</vt:lpstr>
      <vt:lpstr>Source Sans Pro</vt:lpstr>
      <vt:lpstr>Source Sans Pro Semibold</vt:lpstr>
      <vt:lpstr>Wingdings</vt:lpstr>
      <vt:lpstr>Statistics NZ template - Teal</vt:lpstr>
      <vt:lpstr>PowerPoint Presentation</vt:lpstr>
      <vt:lpstr>What is the Admin Population Census (APC)?</vt:lpstr>
      <vt:lpstr>Why are we doing this?</vt:lpstr>
      <vt:lpstr>How you can be involved</vt:lpstr>
    </vt:vector>
  </TitlesOfParts>
  <Company>Statistics 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One – click here to add title</dc:title>
  <dc:creator>AMelvill</dc:creator>
  <cp:keywords/>
  <cp:lastModifiedBy>Christine Bycroft</cp:lastModifiedBy>
  <cp:revision>1039</cp:revision>
  <cp:lastPrinted>2017-09-05T00:18:50Z</cp:lastPrinted>
  <dcterms:created xsi:type="dcterms:W3CDTF">2014-05-18T21:12:50Z</dcterms:created>
  <dcterms:modified xsi:type="dcterms:W3CDTF">2021-05-31T04:10:51Z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8" name="ContentTypeId">
    <vt:lpwstr>0x0101005496552013C0BA46BE88192D5C6EB20B00BC7B51C3C3DA487E91D1E0ED95F8C85C009C302A20BEC17349BF04C74409EBE0B8</vt:lpwstr>
  </property>
  <property fmtid="{D5CDD505-2E9C-101B-9397-08002B2CF9AE}" pid="9" name="_dlc_DocIdItemGuid">
    <vt:lpwstr>1e1cb74a-d85a-42a1-afb0-b511f4050785</vt:lpwstr>
  </property>
  <property fmtid="{D5CDD505-2E9C-101B-9397-08002B2CF9AE}" pid="10" name="TaxKeyword">
    <vt:lpwstr/>
  </property>
  <property fmtid="{D5CDD505-2E9C-101B-9397-08002B2CF9AE}" pid="11" name="StatsNZSecurityClassification">
    <vt:lpwstr>4;#Unclassified|9da528ab-29c9-4a2f-b4e4-44a477024fa8</vt:lpwstr>
  </property>
  <property fmtid="{D5CDD505-2E9C-101B-9397-08002B2CF9AE}" pid="12" name="C3Topic">
    <vt:lpwstr/>
  </property>
</Properties>
</file>