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8"/>
      <p:bold r:id="rId9"/>
      <p:italic r:id="rId10"/>
      <p:boldItalic r:id="rId11"/>
    </p:embeddedFont>
    <p:embeddedFont>
      <p:font typeface="Poppins Light" panose="00000400000000000000" pitchFamily="2" charset="0"/>
      <p:regular r:id="rId12"/>
      <p:bold r:id="rId13"/>
      <p:italic r:id="rId14"/>
      <p:boldItalic r:id="rId15"/>
    </p:embeddedFont>
    <p:embeddedFont>
      <p:font typeface="Poppins SemiBold" panose="000007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432">
          <p15:clr>
            <a:srgbClr val="A4A3A4"/>
          </p15:clr>
        </p15:guide>
        <p15:guide id="3" pos="5400">
          <p15:clr>
            <a:srgbClr val="9AA0A6"/>
          </p15:clr>
        </p15:guide>
        <p15:guide id="4" orient="horz" pos="2808">
          <p15:clr>
            <a:srgbClr val="9AA0A6"/>
          </p15:clr>
        </p15:guide>
        <p15:guide id="5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31" y="58"/>
      </p:cViewPr>
      <p:guideLst>
        <p:guide orient="horz" pos="576"/>
        <p:guide pos="432"/>
        <p:guide pos="5400"/>
        <p:guide orient="horz" pos="28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7638500e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7638500e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fd4ed82b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fd4ed82b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c67f308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c67f308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c67f308d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c67f308d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hyperlink" Target="http://www.dataventures.nz" TargetMode="Externa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67350" y="1167400"/>
            <a:ext cx="7809300" cy="1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USING CELL PHONE DATA TO MONITOR </a:t>
            </a:r>
            <a:r>
              <a:rPr lang="en" sz="3600" b="1">
                <a:solidFill>
                  <a:srgbClr val="ED6924"/>
                </a:solidFill>
                <a:latin typeface="Poppins"/>
                <a:ea typeface="Poppins"/>
                <a:cs typeface="Poppins"/>
                <a:sym typeface="Poppins"/>
              </a:rPr>
              <a:t>POPULATION MOBILITY</a:t>
            </a:r>
            <a:r>
              <a:rPr lang="en" sz="3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AND TOURISM RECOVERY</a:t>
            </a:r>
            <a:r>
              <a:rPr lang="en" sz="3600" b="1">
                <a:solidFill>
                  <a:srgbClr val="ED6924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3600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175" y="4113525"/>
            <a:ext cx="1717075" cy="3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685800" y="2704355"/>
            <a:ext cx="830700" cy="46500"/>
          </a:xfrm>
          <a:prstGeom prst="rect">
            <a:avLst/>
          </a:prstGeom>
          <a:solidFill>
            <a:srgbClr val="EC66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5026975" y="4023600"/>
            <a:ext cx="30000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Hattie Plant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719550" y="1714925"/>
            <a:ext cx="7704900" cy="3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 Light"/>
              <a:buChar char="●"/>
            </a:pPr>
            <a:r>
              <a:rPr lang="en" sz="1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We get device counts from telecommunications providers</a:t>
            </a:r>
            <a:endParaRPr sz="180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 Light"/>
              <a:buChar char="●"/>
            </a:pPr>
            <a:r>
              <a:rPr lang="en" sz="1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We convert the counts into population estimates, by</a:t>
            </a:r>
            <a:endParaRPr sz="180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 Light"/>
              <a:buChar char="○"/>
            </a:pPr>
            <a:r>
              <a:rPr lang="en" sz="1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Hour</a:t>
            </a:r>
            <a:endParaRPr sz="180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 Light"/>
              <a:buChar char="○"/>
            </a:pPr>
            <a:r>
              <a:rPr lang="en" sz="1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SA2 (neighbourhood-sized area)</a:t>
            </a:r>
            <a:endParaRPr sz="180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 Light"/>
              <a:buChar char="○"/>
            </a:pPr>
            <a:r>
              <a:rPr lang="en" sz="1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Segment (domestic, international, or local)</a:t>
            </a:r>
            <a:endParaRPr sz="180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 Light"/>
              <a:buChar char="●"/>
            </a:pPr>
            <a:r>
              <a:rPr lang="en" sz="1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We also use these estimates to produce a mobility index</a:t>
            </a:r>
            <a:endParaRPr sz="180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C660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OUTPUT:</a:t>
            </a:r>
            <a:r>
              <a:rPr lang="en" sz="20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r>
              <a:rPr lang="en" sz="1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near-real time, hourly estimates of population across the country and how much people are moving around.</a:t>
            </a:r>
            <a:endParaRPr sz="180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85800" y="986300"/>
            <a:ext cx="5339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75" rIns="0" bIns="4572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WHAT WE DO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685800" y="924055"/>
            <a:ext cx="830700" cy="46500"/>
          </a:xfrm>
          <a:prstGeom prst="rect">
            <a:avLst/>
          </a:prstGeom>
          <a:solidFill>
            <a:srgbClr val="EC66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685800" y="986300"/>
            <a:ext cx="71223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75" rIns="0" bIns="4572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COVID</a:t>
            </a:r>
            <a:endParaRPr sz="24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719550" y="1704150"/>
            <a:ext cx="7704900" cy="17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 Light"/>
              <a:buChar char="●"/>
            </a:pPr>
            <a:r>
              <a:rPr lang="en" sz="1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Decision makers needed to know where people were and how much they were moving around</a:t>
            </a:r>
            <a:endParaRPr sz="180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 Light"/>
              <a:buChar char="●"/>
            </a:pPr>
            <a:r>
              <a:rPr lang="en" sz="1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There was no timely, frequent data available</a:t>
            </a:r>
            <a:endParaRPr sz="180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 Light"/>
              <a:buChar char="●"/>
            </a:pPr>
            <a:r>
              <a:rPr lang="en" sz="1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Now, stakeholders are interested in longer term strategy</a:t>
            </a:r>
            <a:endParaRPr sz="180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685800" y="924055"/>
            <a:ext cx="830700" cy="46500"/>
          </a:xfrm>
          <a:prstGeom prst="rect">
            <a:avLst/>
          </a:prstGeom>
          <a:solidFill>
            <a:srgbClr val="EC66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685800" y="3708197"/>
            <a:ext cx="2137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660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MINISTRY OF HEALTH</a:t>
            </a:r>
            <a:endParaRPr sz="18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685800" y="3980595"/>
            <a:ext cx="2301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Informing COVID-19 Vaccine Strategy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421200" y="3708209"/>
            <a:ext cx="2137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660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LOCAL COUNCILS</a:t>
            </a:r>
            <a:endParaRPr>
              <a:solidFill>
                <a:srgbClr val="EC6608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421200" y="3980595"/>
            <a:ext cx="23016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Informing changes in resident behaviours (i.e. working from home, CBD viability, asset/infrastructure utilisation)</a:t>
            </a:r>
            <a:endParaRPr sz="60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6156600" y="3708197"/>
            <a:ext cx="2137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660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DPMC</a:t>
            </a:r>
            <a:endParaRPr sz="18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156600" y="3980595"/>
            <a:ext cx="2301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Informing COVID-19 Alert Level/Lockdown strategy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4">
            <a:alphaModFix amt="47000"/>
          </a:blip>
          <a:stretch>
            <a:fillRect/>
          </a:stretch>
        </p:blipFill>
        <p:spPr>
          <a:xfrm>
            <a:off x="0" y="1716508"/>
            <a:ext cx="9144000" cy="342698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685800" y="978425"/>
            <a:ext cx="4345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75" rIns="0" bIns="4572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TOURISM RECOVERY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685800" y="924055"/>
            <a:ext cx="830700" cy="46500"/>
          </a:xfrm>
          <a:prstGeom prst="rect">
            <a:avLst/>
          </a:prstGeom>
          <a:solidFill>
            <a:srgbClr val="EC66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719550" y="1716500"/>
            <a:ext cx="7704900" cy="1918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 Light"/>
              <a:buChar char="●"/>
            </a:pPr>
            <a:r>
              <a:rPr lang="en" sz="1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Tourism organisations wanted to understand what tourism looks like with the borders closed</a:t>
            </a:r>
            <a:endParaRPr sz="1800" dirty="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 Light"/>
              <a:buChar char="●"/>
            </a:pPr>
            <a:r>
              <a:rPr lang="en" sz="1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New focus on domestic, not international, tourism</a:t>
            </a:r>
            <a:endParaRPr sz="1800" dirty="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 Light"/>
              <a:buChar char="●"/>
            </a:pPr>
            <a:r>
              <a:rPr lang="en" sz="1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Trans-Tasman bubble – where are visitors going?</a:t>
            </a:r>
            <a:endParaRPr sz="1800" dirty="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685800" y="986300"/>
            <a:ext cx="43452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75" rIns="0" bIns="4572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rgbClr val="FFFFFF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96300" y="3369413"/>
            <a:ext cx="65706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dataventures@stats.govt.nz</a:t>
            </a:r>
            <a:endParaRPr sz="190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u="sng">
                <a:solidFill>
                  <a:srgbClr val="ED6924"/>
                </a:solidFill>
                <a:latin typeface="Poppins Light"/>
                <a:ea typeface="Poppins Light"/>
                <a:cs typeface="Poppins Light"/>
                <a:sym typeface="Poppins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dataventures.nz</a:t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300" y="4475375"/>
            <a:ext cx="1413748" cy="28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91138" y="4493025"/>
            <a:ext cx="676783" cy="24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98800" y="-21040"/>
            <a:ext cx="4345200" cy="5185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 rotWithShape="1">
          <a:blip r:embed="rId8">
            <a:alphaModFix/>
          </a:blip>
          <a:srcRect l="-1575" r="51572" b="6331"/>
          <a:stretch/>
        </p:blipFill>
        <p:spPr>
          <a:xfrm>
            <a:off x="4572000" y="-21050"/>
            <a:ext cx="4571999" cy="518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6300" y="481500"/>
            <a:ext cx="4066450" cy="243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192</Words>
  <Application>Microsoft Office PowerPoint</Application>
  <PresentationFormat>On-screen Show 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Poppins Light</vt:lpstr>
      <vt:lpstr>Poppins</vt:lpstr>
      <vt:lpstr>Poppins SemiBold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Harriet Plant</cp:lastModifiedBy>
  <cp:revision>1</cp:revision>
  <dcterms:modified xsi:type="dcterms:W3CDTF">2021-05-30T07:39:25Z</dcterms:modified>
</cp:coreProperties>
</file>