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81" r:id="rId3"/>
    <p:sldId id="282" r:id="rId4"/>
    <p:sldId id="283" r:id="rId5"/>
  </p:sldIdLst>
  <p:sldSz cx="10160000" cy="5715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FFFFFF"/>
    <a:srgbClr val="A2A4A7"/>
    <a:srgbClr val="80AFAF"/>
    <a:srgbClr val="58BD7E"/>
    <a:srgbClr val="54CE2E"/>
    <a:srgbClr val="B4D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79700" autoAdjust="0"/>
  </p:normalViewPr>
  <p:slideViewPr>
    <p:cSldViewPr>
      <p:cViewPr varScale="1">
        <p:scale>
          <a:sx n="112" d="100"/>
          <a:sy n="112" d="100"/>
        </p:scale>
        <p:origin x="101" y="158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39DD844-83F6-41F0-9E7F-81510CE2B6EA}" type="datetimeFigureOut">
              <a:rPr lang="en-NZ" smtClean="0"/>
              <a:pPr/>
              <a:t>28/05/2021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34119B0-6B3E-4C53-B13A-B387ED20D80A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293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19B0-6B3E-4C53-B13A-B387ED20D80A}" type="slidenum">
              <a:rPr lang="en-NZ" smtClean="0"/>
              <a:pPr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2465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19B0-6B3E-4C53-B13A-B387ED20D80A}" type="slidenum">
              <a:rPr lang="en-NZ" smtClean="0"/>
              <a:pPr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261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119B0-6B3E-4C53-B13A-B387ED20D80A}" type="slidenum">
              <a:rPr lang="en-NZ" smtClean="0"/>
              <a:pPr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443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255" y="4956634"/>
            <a:ext cx="8636000" cy="264433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225" y="5241471"/>
            <a:ext cx="8644063" cy="266700"/>
          </a:xfrm>
        </p:spPr>
        <p:txBody>
          <a:bodyPr>
            <a:normAutofit/>
          </a:bodyPr>
          <a:lstStyle>
            <a:lvl1pPr marL="0" indent="0" algn="l">
              <a:buNone/>
              <a:defRPr sz="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 dirty="0"/>
          </a:p>
        </p:txBody>
      </p:sp>
      <p:pic>
        <p:nvPicPr>
          <p:cNvPr id="9" name="Picture 8" descr="Footer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6972" y="4693422"/>
            <a:ext cx="1493520" cy="222504"/>
          </a:xfrm>
          <a:prstGeom prst="rect">
            <a:avLst/>
          </a:prstGeom>
        </p:spPr>
      </p:pic>
      <p:pic>
        <p:nvPicPr>
          <p:cNvPr id="6" name="Picture 2" descr="C:\Users\stewj\Pictures\MoT Star Emblem With and Without Text\MOT_Star_LR_WITH_Text larg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2891" y="-35945"/>
            <a:ext cx="6800660" cy="57868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ee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2" y="-1"/>
            <a:ext cx="7611937" cy="1078422"/>
          </a:xfrm>
          <a:prstGeom prst="rect">
            <a:avLst/>
          </a:prstGeom>
        </p:spPr>
      </p:pic>
      <p:pic>
        <p:nvPicPr>
          <p:cNvPr id="17" name="Picture 16" descr="Gree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69209" y="-1"/>
            <a:ext cx="7611937" cy="1078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 descr="Bik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950476" y="368663"/>
            <a:ext cx="694912" cy="7151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me -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ee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2" y="-1"/>
            <a:ext cx="7611937" cy="1078422"/>
          </a:xfrm>
          <a:prstGeom prst="rect">
            <a:avLst/>
          </a:prstGeom>
        </p:spPr>
      </p:pic>
      <p:pic>
        <p:nvPicPr>
          <p:cNvPr id="17" name="Picture 16" descr="Gree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69209" y="-1"/>
            <a:ext cx="7611937" cy="1078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Orange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4" y="-1"/>
            <a:ext cx="7603872" cy="1070373"/>
          </a:xfrm>
          <a:prstGeom prst="rect">
            <a:avLst/>
          </a:prstGeom>
        </p:spPr>
      </p:pic>
      <p:pic>
        <p:nvPicPr>
          <p:cNvPr id="15" name="Picture 14" descr="Orange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85335" y="-1"/>
            <a:ext cx="7603872" cy="1070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 descr="Boat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934351" y="400666"/>
            <a:ext cx="603795" cy="653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range -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Orange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4" y="-1"/>
            <a:ext cx="7603872" cy="1070373"/>
          </a:xfrm>
          <a:prstGeom prst="rect">
            <a:avLst/>
          </a:prstGeom>
        </p:spPr>
      </p:pic>
      <p:pic>
        <p:nvPicPr>
          <p:cNvPr id="15" name="Picture 14" descr="Orange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85335" y="-1"/>
            <a:ext cx="7603872" cy="1070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ey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2" y="5"/>
            <a:ext cx="7611937" cy="1139489"/>
          </a:xfrm>
          <a:prstGeom prst="rect">
            <a:avLst/>
          </a:prstGeom>
        </p:spPr>
      </p:pic>
      <p:pic>
        <p:nvPicPr>
          <p:cNvPr id="17" name="Picture 16" descr="Grey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7273" y="5"/>
            <a:ext cx="7611937" cy="1139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 descr="Person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982733" y="373239"/>
            <a:ext cx="629193" cy="6804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 -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ey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2" y="5"/>
            <a:ext cx="7611937" cy="1139489"/>
          </a:xfrm>
          <a:prstGeom prst="rect">
            <a:avLst/>
          </a:prstGeom>
        </p:spPr>
      </p:pic>
      <p:pic>
        <p:nvPicPr>
          <p:cNvPr id="17" name="Picture 16" descr="Grey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7273" y="5"/>
            <a:ext cx="7611937" cy="1139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ey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2" y="5"/>
            <a:ext cx="7611937" cy="1139489"/>
          </a:xfrm>
          <a:prstGeom prst="rect">
            <a:avLst/>
          </a:prstGeom>
        </p:spPr>
      </p:pic>
      <p:pic>
        <p:nvPicPr>
          <p:cNvPr id="17" name="Picture 16" descr="Grey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7273" y="5"/>
            <a:ext cx="7611937" cy="1139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6" y="1333501"/>
            <a:ext cx="4556489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 descr="Person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982733" y="373239"/>
            <a:ext cx="629193" cy="680461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5050016" y="1331654"/>
            <a:ext cx="4814063" cy="37641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5"/>
            <a:ext cx="7632943" cy="1087233"/>
          </a:xfrm>
          <a:prstGeom prst="rect">
            <a:avLst/>
          </a:prstGeom>
        </p:spPr>
      </p:pic>
      <p:pic>
        <p:nvPicPr>
          <p:cNvPr id="9" name="Picture 8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1681" y="5"/>
            <a:ext cx="7632943" cy="1087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pic>
        <p:nvPicPr>
          <p:cNvPr id="8" name="Picture 7" descr="Plan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805088" y="454444"/>
            <a:ext cx="876829" cy="5688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5"/>
            <a:ext cx="7632943" cy="1087233"/>
          </a:xfrm>
          <a:prstGeom prst="rect">
            <a:avLst/>
          </a:prstGeom>
        </p:spPr>
      </p:pic>
      <p:pic>
        <p:nvPicPr>
          <p:cNvPr id="9" name="Picture 8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1681" y="5"/>
            <a:ext cx="7632943" cy="1087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pic>
        <p:nvPicPr>
          <p:cNvPr id="8" name="Picture 7" descr="Plan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805088" y="454444"/>
            <a:ext cx="876829" cy="5688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3077595" y="1181100"/>
            <a:ext cx="6322172" cy="41100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158034" y="1181165"/>
            <a:ext cx="2544727" cy="20325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5041197" y="2209803"/>
            <a:ext cx="3125611" cy="2460625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N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ront Cover 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67906" y="0"/>
            <a:ext cx="5592097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255" y="4956634"/>
            <a:ext cx="8636000" cy="264433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225" y="5241471"/>
            <a:ext cx="8644063" cy="266700"/>
          </a:xfrm>
        </p:spPr>
        <p:txBody>
          <a:bodyPr>
            <a:normAutofit/>
          </a:bodyPr>
          <a:lstStyle>
            <a:lvl1pPr marL="0" indent="0" algn="l">
              <a:buNone/>
              <a:defRPr sz="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 dirty="0"/>
          </a:p>
        </p:txBody>
      </p:sp>
      <p:pic>
        <p:nvPicPr>
          <p:cNvPr id="9" name="Picture 8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6972" y="4693422"/>
            <a:ext cx="1493520" cy="2225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 Cov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52120" y="0"/>
            <a:ext cx="5307883" cy="5715000"/>
          </a:xfrm>
          <a:prstGeom prst="rect">
            <a:avLst/>
          </a:prstGeom>
        </p:spPr>
      </p:pic>
      <p:pic>
        <p:nvPicPr>
          <p:cNvPr id="9" name="Picture 8" descr="ThankYo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0921" y="4963891"/>
            <a:ext cx="1584384" cy="3116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8" y="1333500"/>
            <a:ext cx="4487333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96BD-BE59-4FDB-944A-8E43F911AE26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1A1F-1A29-4645-A9D6-2AB530DDD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19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79266"/>
            <a:ext cx="4489099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9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3" y="1279266"/>
            <a:ext cx="4490861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3" y="1812396"/>
            <a:ext cx="4490861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EB2E-597E-4C49-82F4-2DB6B98EC15A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1A1F-1A29-4645-A9D6-2AB530DDD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9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DF21-F70A-45C3-BF95-E88E8C81045C}" type="datetime1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1A1F-1A29-4645-A9D6-2AB530DDD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5"/>
            <a:ext cx="7632943" cy="1087233"/>
          </a:xfrm>
          <a:prstGeom prst="rect">
            <a:avLst/>
          </a:prstGeom>
        </p:spPr>
      </p:pic>
      <p:pic>
        <p:nvPicPr>
          <p:cNvPr id="9" name="Picture 8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1681" y="5"/>
            <a:ext cx="7632943" cy="1087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02304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pic>
        <p:nvPicPr>
          <p:cNvPr id="8" name="Picture 7" descr="Plan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805088" y="454444"/>
            <a:ext cx="876829" cy="56881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5"/>
            <a:ext cx="7632943" cy="1087233"/>
          </a:xfrm>
          <a:prstGeom prst="rect">
            <a:avLst/>
          </a:prstGeom>
        </p:spPr>
      </p:pic>
      <p:pic>
        <p:nvPicPr>
          <p:cNvPr id="9" name="Picture 8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1681" y="5"/>
            <a:ext cx="7632943" cy="1087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02304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ultimod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5"/>
            <a:ext cx="7632943" cy="1087233"/>
          </a:xfrm>
          <a:prstGeom prst="rect">
            <a:avLst/>
          </a:prstGeom>
        </p:spPr>
      </p:pic>
      <p:pic>
        <p:nvPicPr>
          <p:cNvPr id="9" name="Picture 8" descr="Cya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1681" y="5"/>
            <a:ext cx="7632943" cy="1087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02304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8" descr="O:\COMMUNICATIONS MANAGEMENT CURRENT\Tools and Resources\Assets_MoT\MoT icons\MoT Mode icons\PNGs\Master Icons-0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97498" y="594800"/>
            <a:ext cx="285109" cy="281507"/>
          </a:xfrm>
          <a:prstGeom prst="rect">
            <a:avLst/>
          </a:prstGeom>
          <a:noFill/>
        </p:spPr>
      </p:pic>
      <p:pic>
        <p:nvPicPr>
          <p:cNvPr id="14" name="Picture 9" descr="O:\COMMUNICATIONS MANAGEMENT CURRENT\Tools and Resources\Assets_MoT\MoT icons\MoT Mode icons\PNGs\Master Icons-02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44102" y="594800"/>
            <a:ext cx="285109" cy="281507"/>
          </a:xfrm>
          <a:prstGeom prst="rect">
            <a:avLst/>
          </a:prstGeom>
          <a:noFill/>
        </p:spPr>
      </p:pic>
      <p:pic>
        <p:nvPicPr>
          <p:cNvPr id="15" name="Picture 10" descr="O:\COMMUNICATIONS MANAGEMENT CURRENT\Tools and Resources\Assets_MoT\MoT icons\MoT Mode icons\PNGs\Master Icons-03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50891" y="594800"/>
            <a:ext cx="290820" cy="281507"/>
          </a:xfrm>
          <a:prstGeom prst="rect">
            <a:avLst/>
          </a:prstGeom>
          <a:noFill/>
        </p:spPr>
      </p:pic>
      <p:pic>
        <p:nvPicPr>
          <p:cNvPr id="17" name="Picture 11" descr="O:\COMMUNICATIONS MANAGEMENT CURRENT\Tools and Resources\Assets_MoT\MoT icons\MoT Mode icons\PNGs\Master Icons-04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70395" y="221949"/>
            <a:ext cx="285109" cy="281507"/>
          </a:xfrm>
          <a:prstGeom prst="rect">
            <a:avLst/>
          </a:prstGeom>
          <a:noFill/>
        </p:spPr>
      </p:pic>
      <p:pic>
        <p:nvPicPr>
          <p:cNvPr id="18" name="Picture 12" descr="O:\COMMUNICATIONS MANAGEMENT CURRENT\Tools and Resources\Assets_MoT\MoT icons\MoT Mode icons\PNGs\Master Icons-05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30015" y="221949"/>
            <a:ext cx="285109" cy="281507"/>
          </a:xfrm>
          <a:prstGeom prst="rect">
            <a:avLst/>
          </a:prstGeom>
          <a:noFill/>
        </p:spPr>
      </p:pic>
      <p:pic>
        <p:nvPicPr>
          <p:cNvPr id="19" name="Picture 13" descr="O:\COMMUNICATIONS MANAGEMENT CURRENT\Tools and Resources\Assets_MoT\MoT icons\MoT Mode icons\PNGs\Master Icons-06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23738" y="221949"/>
            <a:ext cx="351007" cy="2815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eal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3" y="1"/>
            <a:ext cx="7685548" cy="1112524"/>
          </a:xfrm>
          <a:prstGeom prst="rect">
            <a:avLst/>
          </a:prstGeom>
        </p:spPr>
      </p:pic>
      <p:pic>
        <p:nvPicPr>
          <p:cNvPr id="17" name="Picture 16" descr="Teal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7271" y="1"/>
            <a:ext cx="7685548" cy="1112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 descr="Yacht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910162" y="368665"/>
            <a:ext cx="720311" cy="7005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al -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eal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3" y="1"/>
            <a:ext cx="7685548" cy="1112524"/>
          </a:xfrm>
          <a:prstGeom prst="rect">
            <a:avLst/>
          </a:prstGeom>
        </p:spPr>
      </p:pic>
      <p:pic>
        <p:nvPicPr>
          <p:cNvPr id="17" name="Picture 16" descr="Teal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7271" y="1"/>
            <a:ext cx="7685548" cy="1112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ark Gree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2" y="0"/>
            <a:ext cx="7611937" cy="1119900"/>
          </a:xfrm>
          <a:prstGeom prst="rect">
            <a:avLst/>
          </a:prstGeom>
        </p:spPr>
      </p:pic>
      <p:pic>
        <p:nvPicPr>
          <p:cNvPr id="15" name="Picture 14" descr="Dark Gree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7273" y="0"/>
            <a:ext cx="7611937" cy="111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 descr="Car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829524" y="431873"/>
            <a:ext cx="912707" cy="591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en -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ark Gree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562" y="0"/>
            <a:ext cx="7611937" cy="1119900"/>
          </a:xfrm>
          <a:prstGeom prst="rect">
            <a:avLst/>
          </a:prstGeom>
        </p:spPr>
      </p:pic>
      <p:pic>
        <p:nvPicPr>
          <p:cNvPr id="15" name="Picture 14" descr="Dark Green Bann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7273" y="0"/>
            <a:ext cx="7611937" cy="111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07" y="391891"/>
            <a:ext cx="9144000" cy="631371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775" y="1333501"/>
            <a:ext cx="9518432" cy="377163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176213" indent="-176213">
              <a:buClr>
                <a:schemeClr val="accent1"/>
              </a:buClr>
              <a:buSzPct val="60000"/>
              <a:buFont typeface="Arial" pitchFamily="34" charset="0"/>
              <a:buChar char="►"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1950" indent="-185738"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17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385098" y="5361039"/>
            <a:ext cx="93734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ooter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65912" y="5386214"/>
            <a:ext cx="1167493" cy="173933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86206" y="5376406"/>
            <a:ext cx="4785601" cy="220611"/>
          </a:xfrm>
        </p:spPr>
        <p:txBody>
          <a:bodyPr>
            <a:normAutofit/>
          </a:bodyPr>
          <a:lstStyle>
            <a:lvl1pPr marL="0" indent="0">
              <a:buNone/>
              <a:defRPr sz="6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333501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1" y="5296964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649A257-63DF-4A99-9F31-DBEC07784C62}" type="datetimeFigureOut">
              <a:rPr lang="en-NZ" smtClean="0"/>
              <a:pPr/>
              <a:t>28/05/2021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5" y="5296964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5296964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223B1CA-7377-4148-B556-93BD284390F8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0" r:id="rId4"/>
    <p:sldLayoutId id="2147483671" r:id="rId5"/>
    <p:sldLayoutId id="2147483661" r:id="rId6"/>
    <p:sldLayoutId id="2147483672" r:id="rId7"/>
    <p:sldLayoutId id="2147483662" r:id="rId8"/>
    <p:sldLayoutId id="2147483673" r:id="rId9"/>
    <p:sldLayoutId id="2147483663" r:id="rId10"/>
    <p:sldLayoutId id="2147483674" r:id="rId11"/>
    <p:sldLayoutId id="2147483664" r:id="rId12"/>
    <p:sldLayoutId id="2147483675" r:id="rId13"/>
    <p:sldLayoutId id="2147483665" r:id="rId14"/>
    <p:sldLayoutId id="2147483676" r:id="rId15"/>
    <p:sldLayoutId id="2147483666" r:id="rId16"/>
    <p:sldLayoutId id="2147483667" r:id="rId17"/>
    <p:sldLayoutId id="2147483669" r:id="rId18"/>
    <p:sldLayoutId id="2147483668" r:id="rId19"/>
    <p:sldLayoutId id="2147483651" r:id="rId20"/>
    <p:sldLayoutId id="2147483677" r:id="rId21"/>
    <p:sldLayoutId id="2147483678" r:id="rId22"/>
    <p:sldLayoutId id="2147483679" r:id="rId23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700" b="1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180975" indent="-180975" algn="l" defTabSz="914400" rtl="0" eaLnBrk="1" latinLnBrk="0" hangingPunct="1">
        <a:spcBef>
          <a:spcPct val="20000"/>
        </a:spcBef>
        <a:buClr>
          <a:schemeClr val="accent1"/>
        </a:buClr>
        <a:buSzPct val="60000"/>
        <a:buFont typeface="Arial" pitchFamily="34" charset="0"/>
        <a:buChar char="►"/>
        <a:defRPr sz="17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355600" indent="-174625" algn="l" defTabSz="914400" rtl="0" eaLnBrk="1" latinLnBrk="0" hangingPunct="1">
        <a:spcBef>
          <a:spcPct val="20000"/>
        </a:spcBef>
        <a:buClr>
          <a:schemeClr val="accent3"/>
        </a:buClr>
        <a:buSzPct val="60000"/>
        <a:buFont typeface="Arial" pitchFamily="34" charset="0"/>
        <a:buChar char="►"/>
        <a:defRPr sz="1700" i="1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7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7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k.glensor@transport.govt.nz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0" dirty="0" smtClean="0"/>
              <a:t>NZ </a:t>
            </a:r>
            <a:r>
              <a:rPr lang="en-NZ" b="0" dirty="0" err="1" smtClean="0"/>
              <a:t>MoT</a:t>
            </a:r>
            <a:r>
              <a:rPr lang="en-NZ" b="0" dirty="0" smtClean="0"/>
              <a:t> VKT </a:t>
            </a:r>
            <a:r>
              <a:rPr lang="en-NZ" b="0" dirty="0"/>
              <a:t>and fleet </a:t>
            </a:r>
            <a:r>
              <a:rPr lang="en-NZ" b="0" dirty="0" smtClean="0"/>
              <a:t>estimation</a:t>
            </a:r>
            <a:endParaRPr lang="en-NZ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6206" y="1273325"/>
            <a:ext cx="9474314" cy="3831812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Calculate the number of </a:t>
            </a:r>
            <a:r>
              <a:rPr lang="en-NZ" i="1" dirty="0" smtClean="0"/>
              <a:t>active</a:t>
            </a:r>
            <a:r>
              <a:rPr lang="en-NZ" dirty="0" smtClean="0"/>
              <a:t> motor vehicles in NZ and the distance they are driven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NZ" dirty="0" smtClean="0"/>
              <a:t>Current </a:t>
            </a:r>
            <a:r>
              <a:rPr lang="en-NZ" dirty="0"/>
              <a:t>and </a:t>
            </a:r>
            <a:r>
              <a:rPr lang="en-NZ" dirty="0" smtClean="0"/>
              <a:t>historical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Waka </a:t>
            </a:r>
            <a:r>
              <a:rPr lang="en-NZ" dirty="0" err="1" smtClean="0"/>
              <a:t>Kotahi</a:t>
            </a:r>
            <a:r>
              <a:rPr lang="en-NZ" dirty="0" smtClean="0"/>
              <a:t> NZTA MVR (Motor Vehicle Register)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NZ" dirty="0" smtClean="0"/>
              <a:t>Odometer readings at Warrant/Certificate of Fitness checks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NZ" dirty="0" smtClean="0"/>
              <a:t>General v</a:t>
            </a:r>
            <a:r>
              <a:rPr lang="en-NZ" dirty="0" smtClean="0"/>
              <a:t>ehicle information (vehicle type (car, truck etc.), fuel, etc.) </a:t>
            </a:r>
          </a:p>
          <a:p>
            <a:endParaRPr lang="en-NZ" dirty="0" smtClean="0"/>
          </a:p>
          <a:p>
            <a:r>
              <a:rPr lang="en-NZ" dirty="0" smtClean="0"/>
              <a:t>Importance/uses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Revenue forecasts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NZ" dirty="0" smtClean="0"/>
              <a:t>National Land Transport Fund/Road User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Basic knowledge of current state and trends (evidence-based policy)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Input to various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Tool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R (currently </a:t>
            </a:r>
            <a:r>
              <a:rPr lang="en-NZ" dirty="0" err="1" smtClean="0"/>
              <a:t>sas</a:t>
            </a:r>
            <a:r>
              <a:rPr lang="en-NZ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3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Start and end of life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8500" y="1485901"/>
            <a:ext cx="8566589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7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Arial" pitchFamily="34" charset="0"/>
              <a:buChar char="►"/>
              <a:defRPr sz="17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1950" indent="-18573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Arial" pitchFamily="34" charset="0"/>
              <a:buChar char="►"/>
              <a:defRPr sz="1700" i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6207" y="1333501"/>
            <a:ext cx="4937810" cy="3771636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No </a:t>
            </a:r>
            <a:r>
              <a:rPr lang="en-NZ" dirty="0"/>
              <a:t>second reading for up to 3 </a:t>
            </a:r>
            <a:r>
              <a:rPr lang="en-NZ" dirty="0" smtClean="0"/>
              <a:t>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/>
              <a:t>Can be up to one year since </a:t>
            </a:r>
            <a:r>
              <a:rPr lang="en-NZ" dirty="0" smtClean="0"/>
              <a:t>any reading</a:t>
            </a:r>
            <a:endParaRPr lang="en-NZ" dirty="0"/>
          </a:p>
          <a:p>
            <a:pPr marL="285750" indent="-285750">
              <a:buFont typeface="Arial" pitchFamily="34" charset="0"/>
              <a:buChar char="•"/>
            </a:pPr>
            <a:r>
              <a:rPr lang="en-NZ" dirty="0"/>
              <a:t>Some don’t reappear at 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Assumed use </a:t>
            </a:r>
            <a:r>
              <a:rPr lang="en-NZ" dirty="0"/>
              <a:t>between last inspection and end of </a:t>
            </a:r>
            <a:r>
              <a:rPr lang="en-NZ" dirty="0" smtClean="0"/>
              <a:t>life</a:t>
            </a:r>
          </a:p>
          <a:p>
            <a:pPr marL="285750" indent="-285750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Fleet size process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Survival </a:t>
            </a:r>
            <a:r>
              <a:rPr lang="en-NZ" i="1" dirty="0" smtClean="0"/>
              <a:t>rates</a:t>
            </a:r>
            <a:r>
              <a:rPr lang="en-NZ" dirty="0" smtClean="0"/>
              <a:t> estimated: combination of</a:t>
            </a:r>
          </a:p>
          <a:p>
            <a:pPr marL="461963" lvl="1" indent="-285750">
              <a:buFont typeface="Arial" pitchFamily="34" charset="0"/>
              <a:buChar char="•"/>
            </a:pPr>
            <a:r>
              <a:rPr lang="en-NZ" dirty="0" smtClean="0"/>
              <a:t>Survival curve (overall)</a:t>
            </a:r>
          </a:p>
          <a:p>
            <a:pPr marL="461963" lvl="1" indent="-285750">
              <a:buFont typeface="Arial" pitchFamily="34" charset="0"/>
              <a:buChar char="•"/>
            </a:pPr>
            <a:r>
              <a:rPr lang="en-NZ" dirty="0" smtClean="0"/>
              <a:t>Reappearance rate post inspections (proxy)</a:t>
            </a:r>
          </a:p>
          <a:p>
            <a:pPr marL="461963" lvl="1" indent="-285750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VKT process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Start of life</a:t>
            </a:r>
          </a:p>
          <a:p>
            <a:pPr marL="461963" lvl="1" indent="-285750">
              <a:buFont typeface="Arial" pitchFamily="34" charset="0"/>
              <a:buChar char="•"/>
            </a:pPr>
            <a:r>
              <a:rPr lang="en-NZ" dirty="0" smtClean="0"/>
              <a:t>Older cohorts’ </a:t>
            </a:r>
            <a:r>
              <a:rPr lang="en-NZ" dirty="0"/>
              <a:t>activity in initial 3 </a:t>
            </a:r>
            <a:r>
              <a:rPr lang="en-NZ" dirty="0" smtClean="0"/>
              <a:t>years (trend adjusted)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NZ" dirty="0" smtClean="0"/>
              <a:t>End of life</a:t>
            </a:r>
            <a:endParaRPr lang="en-NZ" dirty="0"/>
          </a:p>
          <a:p>
            <a:pPr marL="461963" lvl="1" indent="-285750">
              <a:buFont typeface="Arial" pitchFamily="34" charset="0"/>
              <a:buChar char="•"/>
            </a:pPr>
            <a:r>
              <a:rPr lang="en-NZ" dirty="0" smtClean="0"/>
              <a:t>Assume previous VKT continues </a:t>
            </a:r>
          </a:p>
          <a:p>
            <a:pPr marL="647700" lvl="2" indent="-285750">
              <a:buFont typeface="Arial" pitchFamily="34" charset="0"/>
              <a:buChar char="•"/>
            </a:pPr>
            <a:r>
              <a:rPr lang="en-NZ" dirty="0" smtClean="0"/>
              <a:t>Diminished proportional to survival rate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08" y="1201316"/>
            <a:ext cx="4680520" cy="40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Mid-life</a:t>
            </a:r>
            <a:endParaRPr lang="en-NZ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78" y="1145262"/>
            <a:ext cx="4520550" cy="416051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86206" y="1333505"/>
            <a:ext cx="4937811" cy="3900263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Erroneous high/low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Two (or more) readings on one day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NZ" dirty="0" smtClean="0"/>
              <a:t>E.g. fail then pass</a:t>
            </a:r>
            <a:endParaRPr lang="en-N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Legitimate odometer roll-over/replacement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Legitimate high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Readings → daily distance (</a:t>
            </a:r>
            <a:r>
              <a:rPr lang="en-NZ" dirty="0" err="1" smtClean="0"/>
              <a:t>vkt</a:t>
            </a:r>
            <a:r>
              <a:rPr lang="en-NZ" dirty="0" smtClean="0"/>
              <a:t>/day)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Identify </a:t>
            </a:r>
            <a:r>
              <a:rPr lang="en-NZ" dirty="0"/>
              <a:t>(&amp; delete) ‘suspect’ </a:t>
            </a:r>
            <a:r>
              <a:rPr lang="en-NZ" dirty="0" smtClean="0"/>
              <a:t>readings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NZ" i="0" dirty="0" smtClean="0"/>
              <a:t>Comparison with own behaviour in neighbouring readings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NZ" i="0" dirty="0" smtClean="0"/>
              <a:t>Comparison with cohort (&gt; </a:t>
            </a:r>
            <a:r>
              <a:rPr lang="en-NZ" i="1" dirty="0" err="1"/>
              <a:t>x</a:t>
            </a:r>
            <a:r>
              <a:rPr lang="en-NZ" i="0" dirty="0" err="1" smtClean="0"/>
              <a:t>th</a:t>
            </a:r>
            <a:r>
              <a:rPr lang="en-NZ" i="0" dirty="0" smtClean="0"/>
              <a:t> </a:t>
            </a:r>
            <a:r>
              <a:rPr lang="en-NZ" i="0" dirty="0" err="1" smtClean="0"/>
              <a:t>pctle</a:t>
            </a:r>
            <a:r>
              <a:rPr lang="en-NZ" i="0" dirty="0" smtClean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0" dirty="0" smtClean="0"/>
              <a:t>Negative values ignored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Linear interpolation monthly</a:t>
            </a:r>
            <a:endParaRPr lang="en-NZ" i="0" dirty="0" smtClean="0"/>
          </a:p>
        </p:txBody>
      </p:sp>
    </p:spTree>
    <p:extLst>
      <p:ext uri="{BB962C8B-B14F-4D97-AF65-F5344CB8AC3E}">
        <p14:creationId xmlns:p14="http://schemas.microsoft.com/office/powerpoint/2010/main" val="40029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Contact details</a:t>
            </a:r>
            <a:endParaRPr lang="en-NZ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Kain Glensor</a:t>
            </a:r>
          </a:p>
          <a:p>
            <a:r>
              <a:rPr lang="en-NZ" dirty="0" smtClean="0"/>
              <a:t>NZ Ministry of Transport</a:t>
            </a:r>
          </a:p>
          <a:p>
            <a:r>
              <a:rPr lang="en-NZ" dirty="0" smtClean="0">
                <a:hlinkClick r:id="rId2"/>
              </a:rPr>
              <a:t>k.glensor@transport.govt.nz</a:t>
            </a:r>
            <a:endParaRPr lang="en-NZ" dirty="0" smtClean="0"/>
          </a:p>
          <a:p>
            <a:endParaRPr lang="en-NZ" dirty="0"/>
          </a:p>
          <a:p>
            <a:r>
              <a:rPr lang="en-NZ" dirty="0"/>
              <a:t>Innovations in Applied Data </a:t>
            </a:r>
            <a:r>
              <a:rPr lang="en-NZ" dirty="0" smtClean="0"/>
              <a:t>Symposium, Wellington, NZ</a:t>
            </a:r>
          </a:p>
          <a:p>
            <a:r>
              <a:rPr lang="en-NZ" dirty="0" smtClean="0"/>
              <a:t>3</a:t>
            </a:r>
            <a:r>
              <a:rPr lang="en-NZ" baseline="30000" dirty="0" smtClean="0"/>
              <a:t>rd</a:t>
            </a:r>
            <a:r>
              <a:rPr lang="en-NZ" dirty="0" smtClean="0"/>
              <a:t> June, 2021</a:t>
            </a:r>
          </a:p>
          <a:p>
            <a:endParaRPr lang="en-NZ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5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 Template">
  <a:themeElements>
    <a:clrScheme name="MOT">
      <a:dk1>
        <a:sysClr val="windowText" lastClr="000000"/>
      </a:dk1>
      <a:lt1>
        <a:sysClr val="window" lastClr="FFFFFF"/>
      </a:lt1>
      <a:dk2>
        <a:srgbClr val="58585A"/>
      </a:dk2>
      <a:lt2>
        <a:srgbClr val="FFFFFF"/>
      </a:lt2>
      <a:accent1>
        <a:srgbClr val="00A9EF"/>
      </a:accent1>
      <a:accent2>
        <a:srgbClr val="B4D012"/>
      </a:accent2>
      <a:accent3>
        <a:srgbClr val="A2A4A7"/>
      </a:accent3>
      <a:accent4>
        <a:srgbClr val="F69E00"/>
      </a:accent4>
      <a:accent5>
        <a:srgbClr val="00938C"/>
      </a:accent5>
      <a:accent6>
        <a:srgbClr val="3BA9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7800" indent="-177800">
          <a:spcBef>
            <a:spcPts val="600"/>
          </a:spcBef>
          <a:buClr>
            <a:schemeClr val="accent1"/>
          </a:buClr>
          <a:buSzPct val="60000"/>
          <a:buFont typeface="Arial" pitchFamily="34" charset="0"/>
          <a:buChar char="►"/>
          <a:defRPr sz="1700" dirty="0" err="1" smtClean="0">
            <a:solidFill>
              <a:schemeClr val="tx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 Template</Template>
  <TotalTime>7952</TotalTime>
  <Words>263</Words>
  <Application>Microsoft Office PowerPoint</Application>
  <PresentationFormat>Custom</PresentationFormat>
  <Paragraphs>61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MOT Template</vt:lpstr>
      <vt:lpstr>NZ MoT VKT and fleet estimation</vt:lpstr>
      <vt:lpstr>Start and end of life</vt:lpstr>
      <vt:lpstr>Mid-life</vt:lpstr>
      <vt:lpstr>Contact details</vt:lpstr>
    </vt:vector>
  </TitlesOfParts>
  <Company>OEM Build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</dc:title>
  <dc:creator>Sandy Fong</dc:creator>
  <cp:lastModifiedBy>Kain Glensor</cp:lastModifiedBy>
  <cp:revision>199</cp:revision>
  <cp:lastPrinted>2019-05-07T02:49:08Z</cp:lastPrinted>
  <dcterms:created xsi:type="dcterms:W3CDTF">2018-07-29T22:03:22Z</dcterms:created>
  <dcterms:modified xsi:type="dcterms:W3CDTF">2021-05-31T05:36:06Z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