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75" r:id="rId2"/>
  </p:sldMasterIdLst>
  <p:notesMasterIdLst>
    <p:notesMasterId r:id="rId7"/>
  </p:notesMasterIdLst>
  <p:sldIdLst>
    <p:sldId id="437" r:id="rId3"/>
    <p:sldId id="445" r:id="rId4"/>
    <p:sldId id="442" r:id="rId5"/>
    <p:sldId id="444" r:id="rId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38"/>
    <a:srgbClr val="088D97"/>
    <a:srgbClr val="A5A5A5"/>
    <a:srgbClr val="F47C20"/>
    <a:srgbClr val="FFFFFF"/>
    <a:srgbClr val="31525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91930" autoAdjust="0"/>
  </p:normalViewPr>
  <p:slideViewPr>
    <p:cSldViewPr snapToGrid="0">
      <p:cViewPr varScale="1">
        <p:scale>
          <a:sx n="88" d="100"/>
          <a:sy n="88" d="100"/>
        </p:scale>
        <p:origin x="120" y="456"/>
      </p:cViewPr>
      <p:guideLst>
        <p:guide orient="horz" pos="2160"/>
        <p:guide pos="3840"/>
      </p:guideLst>
    </p:cSldViewPr>
  </p:slideViewPr>
  <p:outlineViewPr>
    <p:cViewPr>
      <p:scale>
        <a:sx n="33" d="100"/>
        <a:sy n="33" d="100"/>
      </p:scale>
      <p:origin x="0" y="-20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202"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C4C87BB-430F-450B-9FFD-A844BEC8996F}" type="datetimeFigureOut">
              <a:rPr lang="en-NZ" smtClean="0"/>
              <a:t>24/05/2021</a:t>
            </a:fld>
            <a:endParaRPr lang="en-NZ"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6875E11-DCB6-4468-B232-9328D8BC82A9}" type="slidenum">
              <a:rPr lang="en-NZ" smtClean="0"/>
              <a:t>‹#›</a:t>
            </a:fld>
            <a:endParaRPr lang="en-NZ" dirty="0"/>
          </a:p>
        </p:txBody>
      </p:sp>
    </p:spTree>
    <p:extLst>
      <p:ext uri="{BB962C8B-B14F-4D97-AF65-F5344CB8AC3E}">
        <p14:creationId xmlns:p14="http://schemas.microsoft.com/office/powerpoint/2010/main" val="422941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875E11-DCB6-4468-B232-9328D8BC82A9}"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47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875E11-DCB6-4468-B232-9328D8BC82A9}"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73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row per measure</a:t>
            </a:r>
          </a:p>
          <a:p>
            <a:r>
              <a:rPr lang="en-NZ" dirty="0"/>
              <a:t>Horizontal location indicates timing for people with measure in their journey</a:t>
            </a:r>
          </a:p>
          <a:p>
            <a:r>
              <a:rPr lang="en-NZ" dirty="0"/>
              <a:t>Width of colour matches percent of people</a:t>
            </a:r>
          </a:p>
        </p:txBody>
      </p:sp>
      <p:sp>
        <p:nvSpPr>
          <p:cNvPr id="4" name="Slide Number Placeholder 3"/>
          <p:cNvSpPr>
            <a:spLocks noGrp="1"/>
          </p:cNvSpPr>
          <p:nvPr>
            <p:ph type="sldNum" sz="quarter" idx="5"/>
          </p:nvPr>
        </p:nvSpPr>
        <p:spPr/>
        <p:txBody>
          <a:bodyPr/>
          <a:lstStyle/>
          <a:p>
            <a:fld id="{F6875E11-DCB6-4468-B232-9328D8BC82A9}" type="slidenum">
              <a:rPr lang="en-NZ" smtClean="0"/>
              <a:t>3</a:t>
            </a:fld>
            <a:endParaRPr lang="en-NZ" dirty="0"/>
          </a:p>
        </p:txBody>
      </p:sp>
    </p:spTree>
    <p:extLst>
      <p:ext uri="{BB962C8B-B14F-4D97-AF65-F5344CB8AC3E}">
        <p14:creationId xmlns:p14="http://schemas.microsoft.com/office/powerpoint/2010/main" val="195962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875E11-DCB6-4468-B232-9328D8BC82A9}"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N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58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05934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6124127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465361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2800" y="0"/>
            <a:ext cx="11419200" cy="1162800"/>
          </a:xfrm>
          <a:prstGeom prst="rect">
            <a:avLst/>
          </a:prstGeom>
        </p:spPr>
        <p:txBody>
          <a:bodyPr anchor="b"/>
          <a:lstStyle>
            <a:lvl1pPr>
              <a:defRPr b="1"/>
            </a:lvl1pPr>
          </a:lstStyle>
          <a:p>
            <a:r>
              <a:rPr lang="en-US" dirty="0"/>
              <a:t>Title</a:t>
            </a:r>
            <a:endParaRPr lang="en-NZ" dirty="0"/>
          </a:p>
        </p:txBody>
      </p:sp>
      <p:sp>
        <p:nvSpPr>
          <p:cNvPr id="7" name="Text Placeholder 6"/>
          <p:cNvSpPr>
            <a:spLocks noGrp="1"/>
          </p:cNvSpPr>
          <p:nvPr>
            <p:ph type="body" sz="quarter" idx="10" hasCustomPrompt="1"/>
          </p:nvPr>
        </p:nvSpPr>
        <p:spPr>
          <a:xfrm>
            <a:off x="847725" y="1447798"/>
            <a:ext cx="10522800" cy="4802400"/>
          </a:xfrm>
          <a:prstGeom prst="rect">
            <a:avLst/>
          </a:prstGeom>
        </p:spPr>
        <p:txBody>
          <a:bodyPr/>
          <a:lstStyle>
            <a:lvl1pPr marL="0" indent="0">
              <a:buNone/>
              <a:defRPr sz="2400" b="1">
                <a:latin typeface="Calibri" panose="020F0502020204030204" pitchFamily="34" charset="0"/>
                <a:cs typeface="Calibri" panose="020F0502020204030204" pitchFamily="34" charset="0"/>
              </a:defRPr>
            </a:lvl1pPr>
            <a:lvl2pPr>
              <a:defRPr sz="2000" b="1">
                <a:latin typeface="Calibri" panose="020F0502020204030204" pitchFamily="34" charset="0"/>
                <a:cs typeface="Calibri" panose="020F0502020204030204" pitchFamily="34" charset="0"/>
              </a:defRPr>
            </a:lvl2pPr>
            <a:lvl3pPr>
              <a:defRPr sz="1800" b="1"/>
            </a:lvl3pPr>
            <a:lvl4pPr>
              <a:defRPr sz="1400" b="1">
                <a:latin typeface="Calibri" panose="020F0502020204030204" pitchFamily="34" charset="0"/>
                <a:cs typeface="Calibri" panose="020F0502020204030204" pitchFamily="34" charset="0"/>
              </a:defRPr>
            </a:lvl4pPr>
            <a:lvl5pPr>
              <a:defRPr sz="1200" b="1">
                <a:latin typeface="Calibri" panose="020F0502020204030204" pitchFamily="34" charset="0"/>
                <a:cs typeface="Calibri" panose="020F0502020204030204" pitchFamily="34" charset="0"/>
              </a:defRPr>
            </a:lvl5pPr>
          </a:lstStyle>
          <a:p>
            <a:pPr lvl="0"/>
            <a:r>
              <a:rPr lang="en-US" dirty="0"/>
              <a:t>Text.</a:t>
            </a:r>
          </a:p>
        </p:txBody>
      </p:sp>
    </p:spTree>
    <p:extLst>
      <p:ext uri="{BB962C8B-B14F-4D97-AF65-F5344CB8AC3E}">
        <p14:creationId xmlns:p14="http://schemas.microsoft.com/office/powerpoint/2010/main" val="1070097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534AC-FA8F-1542-A0FC-B186C5CF2548}"/>
              </a:ext>
            </a:extLst>
          </p:cNvPr>
          <p:cNvSpPr>
            <a:spLocks noGrp="1"/>
          </p:cNvSpPr>
          <p:nvPr>
            <p:ph sz="half" idx="1"/>
          </p:nvPr>
        </p:nvSpPr>
        <p:spPr>
          <a:xfrm>
            <a:off x="838198" y="1825626"/>
            <a:ext cx="10512425"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itle 4">
            <a:extLst>
              <a:ext uri="{FF2B5EF4-FFF2-40B4-BE49-F238E27FC236}">
                <a16:creationId xmlns:a16="http://schemas.microsoft.com/office/drawing/2014/main" id="{69B9D0B7-15A3-C34E-A825-53DA2758EE10}"/>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49174599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39788" y="1825626"/>
            <a:ext cx="5130706" cy="383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a:extLst>
              <a:ext uri="{FF2B5EF4-FFF2-40B4-BE49-F238E27FC236}">
                <a16:creationId xmlns:a16="http://schemas.microsoft.com/office/drawing/2014/main" id="{565599E5-0F94-E543-9719-6CE6513ACFAF}"/>
              </a:ext>
            </a:extLst>
          </p:cNvPr>
          <p:cNvSpPr>
            <a:spLocks noGrp="1"/>
          </p:cNvSpPr>
          <p:nvPr>
            <p:ph idx="11"/>
          </p:nvPr>
        </p:nvSpPr>
        <p:spPr>
          <a:xfrm>
            <a:off x="6218612" y="1825626"/>
            <a:ext cx="5130706" cy="383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a:extLst>
              <a:ext uri="{FF2B5EF4-FFF2-40B4-BE49-F238E27FC236}">
                <a16:creationId xmlns:a16="http://schemas.microsoft.com/office/drawing/2014/main" id="{1B767E2A-7974-8049-8329-156302CF8D7B}"/>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592529414"/>
      </p:ext>
    </p:extLst>
  </p:cSld>
  <p:clrMapOvr>
    <a:masterClrMapping/>
  </p:clrMapOvr>
  <p:extLst>
    <p:ext uri="{DCECCB84-F9BA-43D5-87BE-67443E8EF086}">
      <p15:sldGuideLst xmlns:p15="http://schemas.microsoft.com/office/powerpoint/2012/main">
        <p15:guide id="1" pos="3772">
          <p15:clr>
            <a:srgbClr val="FBAE40"/>
          </p15:clr>
        </p15:guide>
        <p15:guide id="2" pos="390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2/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39787" y="1825626"/>
            <a:ext cx="3328801"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8">
            <a:extLst>
              <a:ext uri="{FF2B5EF4-FFF2-40B4-BE49-F238E27FC236}">
                <a16:creationId xmlns:a16="http://schemas.microsoft.com/office/drawing/2014/main" id="{D5144A79-D2F7-414F-9DA8-BB11E2DFDF24}"/>
              </a:ext>
            </a:extLst>
          </p:cNvPr>
          <p:cNvSpPr>
            <a:spLocks noGrp="1"/>
          </p:cNvSpPr>
          <p:nvPr>
            <p:ph type="title"/>
          </p:nvPr>
        </p:nvSpPr>
        <p:spPr/>
        <p:txBody>
          <a:bodyPr/>
          <a:lstStyle/>
          <a:p>
            <a:r>
              <a:rPr lang="en-GB"/>
              <a:t>Click to edit Master title style</a:t>
            </a:r>
            <a:endParaRPr lang="en-US"/>
          </a:p>
        </p:txBody>
      </p:sp>
      <p:sp>
        <p:nvSpPr>
          <p:cNvPr id="15" name="Content Placeholder 2">
            <a:extLst>
              <a:ext uri="{FF2B5EF4-FFF2-40B4-BE49-F238E27FC236}">
                <a16:creationId xmlns:a16="http://schemas.microsoft.com/office/drawing/2014/main" id="{9225FEC7-9BA1-DD4C-B3C9-3356C8E999F7}"/>
              </a:ext>
            </a:extLst>
          </p:cNvPr>
          <p:cNvSpPr>
            <a:spLocks noGrp="1"/>
          </p:cNvSpPr>
          <p:nvPr>
            <p:ph idx="12"/>
          </p:nvPr>
        </p:nvSpPr>
        <p:spPr>
          <a:xfrm>
            <a:off x="4430152" y="1825626"/>
            <a:ext cx="6922060"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872582142"/>
      </p:ext>
    </p:extLst>
  </p:cSld>
  <p:clrMapOvr>
    <a:masterClrMapping/>
  </p:clrMapOvr>
  <p:extLst>
    <p:ext uri="{DCECCB84-F9BA-43D5-87BE-67443E8EF086}">
      <p15:sldGuideLst xmlns:p15="http://schemas.microsoft.com/office/powerpoint/2012/main">
        <p15:guide id="1" pos="2615">
          <p15:clr>
            <a:srgbClr val="FBAE40"/>
          </p15:clr>
        </p15:guide>
        <p15:guide id="2" pos="2797">
          <p15:clr>
            <a:srgbClr val="FBAE40"/>
          </p15:clr>
        </p15:guide>
        <p15:guide id="3" pos="5042">
          <p15:clr>
            <a:srgbClr val="FBAE40"/>
          </p15:clr>
        </p15:guide>
        <p15:guide id="4" pos="488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 1/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004175" y="1825626"/>
            <a:ext cx="3328801"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8">
            <a:extLst>
              <a:ext uri="{FF2B5EF4-FFF2-40B4-BE49-F238E27FC236}">
                <a16:creationId xmlns:a16="http://schemas.microsoft.com/office/drawing/2014/main" id="{D5144A79-D2F7-414F-9DA8-BB11E2DFDF24}"/>
              </a:ext>
            </a:extLst>
          </p:cNvPr>
          <p:cNvSpPr>
            <a:spLocks noGrp="1"/>
          </p:cNvSpPr>
          <p:nvPr>
            <p:ph type="title"/>
          </p:nvPr>
        </p:nvSpPr>
        <p:spPr/>
        <p:txBody>
          <a:bodyPr/>
          <a:lstStyle/>
          <a:p>
            <a:r>
              <a:rPr lang="en-GB"/>
              <a:t>Click to edit Master title style</a:t>
            </a:r>
            <a:endParaRPr lang="en-US"/>
          </a:p>
        </p:txBody>
      </p:sp>
      <p:sp>
        <p:nvSpPr>
          <p:cNvPr id="15" name="Content Placeholder 2">
            <a:extLst>
              <a:ext uri="{FF2B5EF4-FFF2-40B4-BE49-F238E27FC236}">
                <a16:creationId xmlns:a16="http://schemas.microsoft.com/office/drawing/2014/main" id="{9225FEC7-9BA1-DD4C-B3C9-3356C8E999F7}"/>
              </a:ext>
            </a:extLst>
          </p:cNvPr>
          <p:cNvSpPr>
            <a:spLocks noGrp="1"/>
          </p:cNvSpPr>
          <p:nvPr>
            <p:ph idx="12"/>
          </p:nvPr>
        </p:nvSpPr>
        <p:spPr>
          <a:xfrm>
            <a:off x="839788" y="1825626"/>
            <a:ext cx="6911975"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749718386"/>
      </p:ext>
    </p:extLst>
  </p:cSld>
  <p:clrMapOvr>
    <a:masterClrMapping/>
  </p:clrMapOvr>
  <p:extLst>
    <p:ext uri="{DCECCB84-F9BA-43D5-87BE-67443E8EF086}">
      <p15:sldGuideLst xmlns:p15="http://schemas.microsoft.com/office/powerpoint/2012/main">
        <p15:guide id="1" pos="2615">
          <p15:clr>
            <a:srgbClr val="FBAE40"/>
          </p15:clr>
        </p15:guide>
        <p15:guide id="2" pos="2797">
          <p15:clr>
            <a:srgbClr val="FBAE40"/>
          </p15:clr>
        </p15:guide>
        <p15:guide id="3" pos="5042">
          <p15:clr>
            <a:srgbClr val="FBAE40"/>
          </p15:clr>
        </p15:guide>
        <p15:guide id="4" pos="488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 lar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746821F-C002-4345-ADDF-7919EADBFE99}"/>
              </a:ext>
            </a:extLst>
          </p:cNvPr>
          <p:cNvSpPr>
            <a:spLocks noGrp="1"/>
          </p:cNvSpPr>
          <p:nvPr>
            <p:ph type="pic" sz="quarter" idx="13"/>
          </p:nvPr>
        </p:nvSpPr>
        <p:spPr>
          <a:xfrm>
            <a:off x="8004175" y="0"/>
            <a:ext cx="4187825" cy="6144016"/>
          </a:xfrm>
        </p:spPr>
        <p:txBody>
          <a:bodyPr/>
          <a:lstStyle/>
          <a:p>
            <a:pPr lvl="1"/>
            <a:endParaRPr lang="en-US" dirty="0"/>
          </a:p>
        </p:txBody>
      </p:sp>
      <p:sp>
        <p:nvSpPr>
          <p:cNvPr id="15" name="Content Placeholder 2">
            <a:extLst>
              <a:ext uri="{FF2B5EF4-FFF2-40B4-BE49-F238E27FC236}">
                <a16:creationId xmlns:a16="http://schemas.microsoft.com/office/drawing/2014/main" id="{9225FEC7-9BA1-DD4C-B3C9-3356C8E999F7}"/>
              </a:ext>
            </a:extLst>
          </p:cNvPr>
          <p:cNvSpPr>
            <a:spLocks noGrp="1"/>
          </p:cNvSpPr>
          <p:nvPr>
            <p:ph idx="12"/>
          </p:nvPr>
        </p:nvSpPr>
        <p:spPr>
          <a:xfrm>
            <a:off x="839788" y="1825626"/>
            <a:ext cx="6911975"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Title 2">
            <a:extLst>
              <a:ext uri="{FF2B5EF4-FFF2-40B4-BE49-F238E27FC236}">
                <a16:creationId xmlns:a16="http://schemas.microsoft.com/office/drawing/2014/main" id="{3DC0EA3D-A89A-2748-B26C-85051FB9DEB6}"/>
              </a:ext>
            </a:extLst>
          </p:cNvPr>
          <p:cNvSpPr>
            <a:spLocks noGrp="1"/>
          </p:cNvSpPr>
          <p:nvPr>
            <p:ph type="title"/>
          </p:nvPr>
        </p:nvSpPr>
        <p:spPr>
          <a:xfrm>
            <a:off x="839788" y="452882"/>
            <a:ext cx="6911976" cy="1096413"/>
          </a:xfrm>
        </p:spPr>
        <p:txBody>
          <a:bodyPr/>
          <a:lstStyle/>
          <a:p>
            <a:r>
              <a:rPr lang="en-GB"/>
              <a:t>Click to edit Master title style</a:t>
            </a:r>
            <a:endParaRPr lang="en-US"/>
          </a:p>
        </p:txBody>
      </p:sp>
    </p:spTree>
    <p:extLst>
      <p:ext uri="{BB962C8B-B14F-4D97-AF65-F5344CB8AC3E}">
        <p14:creationId xmlns:p14="http://schemas.microsoft.com/office/powerpoint/2010/main" val="3237549287"/>
      </p:ext>
    </p:extLst>
  </p:cSld>
  <p:clrMapOvr>
    <a:masterClrMapping/>
  </p:clrMapOvr>
  <p:extLst>
    <p:ext uri="{DCECCB84-F9BA-43D5-87BE-67443E8EF086}">
      <p15:sldGuideLst xmlns:p15="http://schemas.microsoft.com/office/powerpoint/2012/main">
        <p15:guide id="1" pos="2615">
          <p15:clr>
            <a:srgbClr val="FBAE40"/>
          </p15:clr>
        </p15:guide>
        <p15:guide id="2" pos="2797">
          <p15:clr>
            <a:srgbClr val="FBAE40"/>
          </p15:clr>
        </p15:guide>
        <p15:guide id="3" pos="5042">
          <p15:clr>
            <a:srgbClr val="FBAE40"/>
          </p15:clr>
        </p15:guide>
        <p15:guide id="4" pos="488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170E721-4838-504A-AA97-BF2B9F11E338}"/>
              </a:ext>
            </a:extLst>
          </p:cNvPr>
          <p:cNvSpPr>
            <a:spLocks noGrp="1"/>
          </p:cNvSpPr>
          <p:nvPr>
            <p:ph type="body" sz="quarter" idx="12" hasCustomPrompt="1"/>
          </p:nvPr>
        </p:nvSpPr>
        <p:spPr>
          <a:xfrm>
            <a:off x="752700" y="3158173"/>
            <a:ext cx="6257925" cy="341863"/>
          </a:xfrm>
          <a:prstGeom prst="rect">
            <a:avLst/>
          </a:prstGeom>
        </p:spPr>
        <p:txBody>
          <a:bodyPr>
            <a:noAutofit/>
          </a:bodyPr>
          <a:lstStyle>
            <a:lvl1pPr marL="0" indent="0">
              <a:buNone/>
              <a:defRPr sz="2400" b="0" i="0">
                <a:solidFill>
                  <a:srgbClr val="E8731B"/>
                </a:solidFill>
                <a:latin typeface="Arial" panose="020B0604020202020204" pitchFamily="34" charset="0"/>
                <a:cs typeface="Arial" panose="020B0604020202020204" pitchFamily="34" charset="0"/>
              </a:defRPr>
            </a:lvl1pPr>
          </a:lstStyle>
          <a:p>
            <a:pPr lvl="0"/>
            <a:r>
              <a:rPr lang="en-GB" dirty="0"/>
              <a:t>Click to add your subtitle here</a:t>
            </a:r>
          </a:p>
        </p:txBody>
      </p:sp>
      <p:sp>
        <p:nvSpPr>
          <p:cNvPr id="9" name="Text Placeholder 11">
            <a:extLst>
              <a:ext uri="{FF2B5EF4-FFF2-40B4-BE49-F238E27FC236}">
                <a16:creationId xmlns:a16="http://schemas.microsoft.com/office/drawing/2014/main" id="{D13DC35A-F2B9-0749-A56F-F7E04A63EE95}"/>
              </a:ext>
            </a:extLst>
          </p:cNvPr>
          <p:cNvSpPr>
            <a:spLocks noGrp="1"/>
          </p:cNvSpPr>
          <p:nvPr>
            <p:ph type="body" sz="quarter" idx="13" hasCustomPrompt="1"/>
          </p:nvPr>
        </p:nvSpPr>
        <p:spPr>
          <a:xfrm>
            <a:off x="752700" y="1062983"/>
            <a:ext cx="6257925" cy="1268325"/>
          </a:xfrm>
          <a:prstGeom prst="rect">
            <a:avLst/>
          </a:prstGeom>
        </p:spPr>
        <p:txBody>
          <a:bodyPr>
            <a:noAutofit/>
          </a:bodyPr>
          <a:lstStyle>
            <a:lvl1pPr marL="0" indent="0">
              <a:lnSpc>
                <a:spcPct val="80000"/>
              </a:lnSpc>
              <a:buNone/>
              <a:defRPr sz="5400" b="1" i="0">
                <a:solidFill>
                  <a:schemeClr val="bg1"/>
                </a:solidFill>
                <a:latin typeface="Arial" panose="020B0604020202020204" pitchFamily="34" charset="0"/>
                <a:cs typeface="Arial" panose="020B0604020202020204" pitchFamily="34" charset="0"/>
              </a:defRPr>
            </a:lvl1pPr>
          </a:lstStyle>
          <a:p>
            <a:pPr lvl="0"/>
            <a:r>
              <a:rPr lang="en-GB" dirty="0"/>
              <a:t>Click to add your report title here</a:t>
            </a:r>
          </a:p>
        </p:txBody>
      </p:sp>
      <p:sp>
        <p:nvSpPr>
          <p:cNvPr id="10" name="Text Placeholder 7">
            <a:extLst>
              <a:ext uri="{FF2B5EF4-FFF2-40B4-BE49-F238E27FC236}">
                <a16:creationId xmlns:a16="http://schemas.microsoft.com/office/drawing/2014/main" id="{99B1B28E-85BA-A543-A309-0C8E7C8207C1}"/>
              </a:ext>
            </a:extLst>
          </p:cNvPr>
          <p:cNvSpPr>
            <a:spLocks noGrp="1"/>
          </p:cNvSpPr>
          <p:nvPr>
            <p:ph type="body" sz="quarter" idx="14" hasCustomPrompt="1"/>
          </p:nvPr>
        </p:nvSpPr>
        <p:spPr>
          <a:xfrm>
            <a:off x="752700" y="4073029"/>
            <a:ext cx="7904458" cy="238382"/>
          </a:xfrm>
          <a:prstGeom prst="rect">
            <a:avLst/>
          </a:prstGeom>
        </p:spPr>
        <p:txBody>
          <a:bodyPr>
            <a:noAutofit/>
          </a:bodyPr>
          <a:lstStyle>
            <a:lvl1pPr marL="0" indent="0">
              <a:buNone/>
              <a:defRPr sz="1187" b="0" i="0">
                <a:solidFill>
                  <a:schemeClr val="bg1"/>
                </a:solidFill>
                <a:latin typeface="Calibri" panose="020F0502020204030204" pitchFamily="34" charset="0"/>
                <a:cs typeface="Calibri" panose="020F0502020204030204" pitchFamily="34" charset="0"/>
              </a:defRPr>
            </a:lvl1pPr>
          </a:lstStyle>
          <a:p>
            <a:pPr lvl="0"/>
            <a:r>
              <a:rPr lang="en-GB" dirty="0"/>
              <a:t>Click to add your date here</a:t>
            </a:r>
          </a:p>
        </p:txBody>
      </p:sp>
      <p:pic>
        <p:nvPicPr>
          <p:cNvPr id="6" name="Picture 5">
            <a:extLst>
              <a:ext uri="{FF2B5EF4-FFF2-40B4-BE49-F238E27FC236}">
                <a16:creationId xmlns:a16="http://schemas.microsoft.com/office/drawing/2014/main" id="{E63550DE-33F9-3D44-B77E-53476E96D818}"/>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839789" y="5582078"/>
            <a:ext cx="2346756" cy="508464"/>
          </a:xfrm>
          <a:prstGeom prst="rect">
            <a:avLst/>
          </a:prstGeom>
        </p:spPr>
      </p:pic>
    </p:spTree>
    <p:extLst>
      <p:ext uri="{BB962C8B-B14F-4D97-AF65-F5344CB8AC3E}">
        <p14:creationId xmlns:p14="http://schemas.microsoft.com/office/powerpoint/2010/main" val="3898693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2800" y="0"/>
            <a:ext cx="11419200" cy="1162800"/>
          </a:xfrm>
          <a:prstGeom prst="rect">
            <a:avLst/>
          </a:prstGeom>
        </p:spPr>
        <p:txBody>
          <a:bodyPr anchor="b"/>
          <a:lstStyle>
            <a:lvl1pPr>
              <a:defRPr b="1"/>
            </a:lvl1pPr>
          </a:lstStyle>
          <a:p>
            <a:r>
              <a:rPr lang="en-US" dirty="0"/>
              <a:t>Title</a:t>
            </a:r>
            <a:endParaRPr lang="en-NZ" dirty="0"/>
          </a:p>
        </p:txBody>
      </p:sp>
      <p:sp>
        <p:nvSpPr>
          <p:cNvPr id="7" name="Text Placeholder 6"/>
          <p:cNvSpPr>
            <a:spLocks noGrp="1"/>
          </p:cNvSpPr>
          <p:nvPr>
            <p:ph type="body" sz="quarter" idx="10" hasCustomPrompt="1"/>
          </p:nvPr>
        </p:nvSpPr>
        <p:spPr>
          <a:xfrm>
            <a:off x="847725" y="1447798"/>
            <a:ext cx="10522800" cy="4802400"/>
          </a:xfrm>
          <a:prstGeom prst="rect">
            <a:avLst/>
          </a:prstGeom>
        </p:spPr>
        <p:txBody>
          <a:bodyPr/>
          <a:lstStyle>
            <a:lvl1pPr marL="0" indent="0">
              <a:buNone/>
              <a:defRPr sz="2400" b="1">
                <a:latin typeface="Calibri" panose="020F0502020204030204" pitchFamily="34" charset="0"/>
                <a:cs typeface="Calibri" panose="020F0502020204030204" pitchFamily="34" charset="0"/>
              </a:defRPr>
            </a:lvl1pPr>
            <a:lvl2pPr>
              <a:defRPr sz="2000" b="1">
                <a:latin typeface="Calibri" panose="020F0502020204030204" pitchFamily="34" charset="0"/>
                <a:cs typeface="Calibri" panose="020F0502020204030204" pitchFamily="34" charset="0"/>
              </a:defRPr>
            </a:lvl2pPr>
            <a:lvl3pPr>
              <a:defRPr sz="1800" b="1"/>
            </a:lvl3pPr>
            <a:lvl4pPr>
              <a:defRPr sz="1400" b="1">
                <a:latin typeface="Calibri" panose="020F0502020204030204" pitchFamily="34" charset="0"/>
                <a:cs typeface="Calibri" panose="020F0502020204030204" pitchFamily="34" charset="0"/>
              </a:defRPr>
            </a:lvl4pPr>
            <a:lvl5pPr>
              <a:defRPr sz="1200" b="1">
                <a:latin typeface="Calibri" panose="020F0502020204030204" pitchFamily="34" charset="0"/>
                <a:cs typeface="Calibri" panose="020F0502020204030204" pitchFamily="34" charset="0"/>
              </a:defRPr>
            </a:lvl5pPr>
          </a:lstStyle>
          <a:p>
            <a:pPr lvl="0"/>
            <a:r>
              <a:rPr lang="en-US" dirty="0"/>
              <a:t>Text.</a:t>
            </a:r>
          </a:p>
        </p:txBody>
      </p:sp>
    </p:spTree>
    <p:extLst>
      <p:ext uri="{BB962C8B-B14F-4D97-AF65-F5344CB8AC3E}">
        <p14:creationId xmlns:p14="http://schemas.microsoft.com/office/powerpoint/2010/main" val="38225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53498743"/>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Bullet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772800" y="9000"/>
            <a:ext cx="11419200" cy="1162800"/>
          </a:xfrm>
          <a:prstGeom prst="rect">
            <a:avLst/>
          </a:prstGeom>
        </p:spPr>
        <p:txBody>
          <a:bodyPr anchor="b"/>
          <a:lstStyle>
            <a:lvl1pPr>
              <a:defRPr b="1"/>
            </a:lvl1pPr>
          </a:lstStyle>
          <a:p>
            <a:r>
              <a:rPr lang="en-US" dirty="0"/>
              <a:t>Title</a:t>
            </a:r>
            <a:endParaRPr lang="en-NZ" dirty="0"/>
          </a:p>
        </p:txBody>
      </p:sp>
      <p:sp>
        <p:nvSpPr>
          <p:cNvPr id="9" name="Text Placeholder 8"/>
          <p:cNvSpPr>
            <a:spLocks noGrp="1"/>
          </p:cNvSpPr>
          <p:nvPr>
            <p:ph type="body" sz="quarter" idx="10" hasCustomPrompt="1"/>
          </p:nvPr>
        </p:nvSpPr>
        <p:spPr>
          <a:xfrm>
            <a:off x="819150" y="1457324"/>
            <a:ext cx="10702800" cy="4802400"/>
          </a:xfrm>
          <a:prstGeom prst="rect">
            <a:avLst/>
          </a:prstGeom>
        </p:spPr>
        <p:txBody>
          <a:bodyPr/>
          <a:lstStyle>
            <a:lvl1pPr marL="457200" indent="-457200">
              <a:buClr>
                <a:srgbClr val="088D97"/>
              </a:buClr>
              <a:buFont typeface="Wingdings" panose="05000000000000000000" pitchFamily="2" charset="2"/>
              <a:buChar char="§"/>
              <a:defRPr sz="2400" b="1" baseline="0">
                <a:latin typeface="Calibri" panose="020F0502020204030204" pitchFamily="34" charset="0"/>
                <a:cs typeface="Calibri" panose="020F0502020204030204" pitchFamily="34" charset="0"/>
              </a:defRPr>
            </a:lvl1pPr>
          </a:lstStyle>
          <a:p>
            <a:pPr lvl="0"/>
            <a:r>
              <a:rPr lang="en-US" dirty="0"/>
              <a:t>Bullet point – don’t over use.</a:t>
            </a:r>
          </a:p>
        </p:txBody>
      </p:sp>
    </p:spTree>
    <p:extLst>
      <p:ext uri="{BB962C8B-B14F-4D97-AF65-F5344CB8AC3E}">
        <p14:creationId xmlns:p14="http://schemas.microsoft.com/office/powerpoint/2010/main" val="2365678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End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ACD5FEA8-E9A1-2B48-8F37-585CE1BDBEAA}"/>
              </a:ext>
            </a:extLst>
          </p:cNvPr>
          <p:cNvSpPr>
            <a:spLocks noGrp="1"/>
          </p:cNvSpPr>
          <p:nvPr>
            <p:ph type="body" sz="quarter" idx="14" hasCustomPrompt="1"/>
          </p:nvPr>
        </p:nvSpPr>
        <p:spPr>
          <a:xfrm>
            <a:off x="752700" y="2063458"/>
            <a:ext cx="9265942" cy="313083"/>
          </a:xfrm>
          <a:prstGeom prst="rect">
            <a:avLst/>
          </a:prstGeom>
        </p:spPr>
        <p:txBody>
          <a:bodyPr>
            <a:noAutofit/>
          </a:bodyPr>
          <a:lstStyle>
            <a:lvl1pPr marL="0" marR="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sz="1600" b="0"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a:pPr>
            <a:r>
              <a:rPr lang="en-GB" dirty="0"/>
              <a:t>[Insert contact email (</a:t>
            </a:r>
            <a:r>
              <a:rPr lang="en-GB" dirty="0" err="1"/>
              <a:t>info@swa.govt.nz</a:t>
            </a:r>
            <a:r>
              <a:rPr lang="en-GB" dirty="0"/>
              <a:t> or alternative) and/or phone and/or weblink on separate line]</a:t>
            </a:r>
          </a:p>
        </p:txBody>
      </p:sp>
      <p:sp>
        <p:nvSpPr>
          <p:cNvPr id="22" name="Text Placeholder 7">
            <a:extLst>
              <a:ext uri="{FF2B5EF4-FFF2-40B4-BE49-F238E27FC236}">
                <a16:creationId xmlns:a16="http://schemas.microsoft.com/office/drawing/2014/main" id="{700066A7-FC2E-0D41-9C43-D802A63CE9A5}"/>
              </a:ext>
            </a:extLst>
          </p:cNvPr>
          <p:cNvSpPr>
            <a:spLocks noGrp="1"/>
          </p:cNvSpPr>
          <p:nvPr>
            <p:ph type="body" sz="quarter" idx="16" hasCustomPrompt="1"/>
          </p:nvPr>
        </p:nvSpPr>
        <p:spPr>
          <a:xfrm>
            <a:off x="752700" y="2461023"/>
            <a:ext cx="9265942" cy="313083"/>
          </a:xfrm>
          <a:prstGeom prst="rect">
            <a:avLst/>
          </a:prstGeom>
        </p:spPr>
        <p:txBody>
          <a:bodyPr>
            <a:noAutofit/>
          </a:bodyPr>
          <a:lstStyle>
            <a:lvl1pPr marL="0" marR="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sz="1600" b="0"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a:pPr>
            <a:r>
              <a:rPr lang="en-GB" dirty="0" err="1"/>
              <a:t>swa.govt.nz</a:t>
            </a:r>
            <a:endParaRPr lang="en-GB" dirty="0"/>
          </a:p>
        </p:txBody>
      </p:sp>
      <p:sp>
        <p:nvSpPr>
          <p:cNvPr id="24" name="Text Placeholder 7">
            <a:extLst>
              <a:ext uri="{FF2B5EF4-FFF2-40B4-BE49-F238E27FC236}">
                <a16:creationId xmlns:a16="http://schemas.microsoft.com/office/drawing/2014/main" id="{01A66CE6-1D28-5E4E-8CB5-95C6BB21886C}"/>
              </a:ext>
            </a:extLst>
          </p:cNvPr>
          <p:cNvSpPr>
            <a:spLocks noGrp="1"/>
          </p:cNvSpPr>
          <p:nvPr>
            <p:ph type="body" sz="quarter" idx="17" hasCustomPrompt="1"/>
          </p:nvPr>
        </p:nvSpPr>
        <p:spPr>
          <a:xfrm>
            <a:off x="752700" y="1578429"/>
            <a:ext cx="9265942" cy="313083"/>
          </a:xfrm>
          <a:prstGeom prst="rect">
            <a:avLst/>
          </a:prstGeom>
        </p:spPr>
        <p:txBody>
          <a:bodyPr>
            <a:noAutofit/>
          </a:bodyPr>
          <a:lstStyle>
            <a:lvl1pPr marL="0" marR="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sz="1600" b="1" i="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a:pPr>
            <a:r>
              <a:rPr lang="en-GB" dirty="0"/>
              <a:t>[Insert team name/contact person]</a:t>
            </a:r>
          </a:p>
        </p:txBody>
      </p:sp>
      <p:pic>
        <p:nvPicPr>
          <p:cNvPr id="6" name="Picture 5">
            <a:extLst>
              <a:ext uri="{FF2B5EF4-FFF2-40B4-BE49-F238E27FC236}">
                <a16:creationId xmlns:a16="http://schemas.microsoft.com/office/drawing/2014/main" id="{CBC365D2-5074-8E4D-98C7-3BF62EC34B1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839789" y="5582078"/>
            <a:ext cx="2346756" cy="508464"/>
          </a:xfrm>
          <a:prstGeom prst="rect">
            <a:avLst/>
          </a:prstGeom>
        </p:spPr>
      </p:pic>
    </p:spTree>
    <p:extLst>
      <p:ext uri="{BB962C8B-B14F-4D97-AF65-F5344CB8AC3E}">
        <p14:creationId xmlns:p14="http://schemas.microsoft.com/office/powerpoint/2010/main" val="177133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375485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580781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77500640"/>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7061820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495446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245453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68308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9D7D6AEC-A8A8-4550-8E35-F091429C1DCC}"/>
              </a:ext>
            </a:extLst>
          </p:cNvPr>
          <p:cNvSpPr/>
          <p:nvPr userDrawn="1"/>
        </p:nvSpPr>
        <p:spPr>
          <a:xfrm>
            <a:off x="0" y="6142688"/>
            <a:ext cx="12192000" cy="715617"/>
          </a:xfrm>
          <a:prstGeom prst="rect">
            <a:avLst/>
          </a:prstGeom>
          <a:solidFill>
            <a:srgbClr val="2A2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42538"/>
              </a:solidFill>
            </a:endParaRPr>
          </a:p>
        </p:txBody>
      </p:sp>
      <p:pic>
        <p:nvPicPr>
          <p:cNvPr id="8" name="Picture 7">
            <a:extLst>
              <a:ext uri="{FF2B5EF4-FFF2-40B4-BE49-F238E27FC236}">
                <a16:creationId xmlns:a16="http://schemas.microsoft.com/office/drawing/2014/main" id="{118656B6-543D-47CD-A54D-FA67E289128D}"/>
              </a:ext>
            </a:extLst>
          </p:cNvPr>
          <p:cNvPicPr>
            <a:picLocks noChangeAspect="1"/>
          </p:cNvPicPr>
          <p:nvPr userDrawn="1"/>
        </p:nvPicPr>
        <p:blipFill>
          <a:blip r:embed="rId14" cstate="print">
            <a:extLst>
              <a:ext uri="{28A0092B-C50C-407E-A947-70E740481C1C}">
                <a14:useLocalDpi xmlns:a14="http://schemas.microsoft.com/office/drawing/2010/main"/>
              </a:ext>
            </a:extLst>
          </a:blip>
          <a:srcRect/>
          <a:stretch/>
        </p:blipFill>
        <p:spPr>
          <a:xfrm>
            <a:off x="10408252" y="6336196"/>
            <a:ext cx="1516628" cy="328602"/>
          </a:xfrm>
          <a:prstGeom prst="rect">
            <a:avLst/>
          </a:prstGeom>
        </p:spPr>
      </p:pic>
      <p:pic>
        <p:nvPicPr>
          <p:cNvPr id="9" name="Picture 8">
            <a:extLst>
              <a:ext uri="{FF2B5EF4-FFF2-40B4-BE49-F238E27FC236}">
                <a16:creationId xmlns:a16="http://schemas.microsoft.com/office/drawing/2014/main" id="{24BB4623-609F-48D4-8DB2-AC514A30A91F}"/>
              </a:ext>
            </a:extLst>
          </p:cNvPr>
          <p:cNvPicPr>
            <a:picLocks noChangeAspect="1"/>
          </p:cNvPicPr>
          <p:nvPr userDrawn="1"/>
        </p:nvPicPr>
        <p:blipFill>
          <a:blip r:embed="rId15" cstate="print">
            <a:extLst>
              <a:ext uri="{28A0092B-C50C-407E-A947-70E740481C1C}">
                <a14:useLocalDpi xmlns:a14="http://schemas.microsoft.com/office/drawing/2010/main"/>
              </a:ext>
            </a:extLst>
          </a:blip>
          <a:srcRect/>
          <a:stretch/>
        </p:blipFill>
        <p:spPr>
          <a:xfrm>
            <a:off x="126645" y="6232734"/>
            <a:ext cx="3292416" cy="621900"/>
          </a:xfrm>
          <a:prstGeom prst="rect">
            <a:avLst/>
          </a:prstGeom>
        </p:spPr>
      </p:pic>
    </p:spTree>
    <p:extLst>
      <p:ext uri="{BB962C8B-B14F-4D97-AF65-F5344CB8AC3E}">
        <p14:creationId xmlns:p14="http://schemas.microsoft.com/office/powerpoint/2010/main" val="209847355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FD97E5-A3DD-064F-8D21-F399958454BD}"/>
              </a:ext>
            </a:extLst>
          </p:cNvPr>
          <p:cNvSpPr/>
          <p:nvPr userDrawn="1"/>
        </p:nvSpPr>
        <p:spPr>
          <a:xfrm>
            <a:off x="0" y="6142688"/>
            <a:ext cx="12192000" cy="715617"/>
          </a:xfrm>
          <a:prstGeom prst="rect">
            <a:avLst/>
          </a:prstGeom>
          <a:solidFill>
            <a:srgbClr val="2A2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42538"/>
              </a:solidFill>
            </a:endParaRPr>
          </a:p>
        </p:txBody>
      </p:sp>
      <p:sp>
        <p:nvSpPr>
          <p:cNvPr id="2" name="Title Placeholder 1">
            <a:extLst>
              <a:ext uri="{FF2B5EF4-FFF2-40B4-BE49-F238E27FC236}">
                <a16:creationId xmlns:a16="http://schemas.microsoft.com/office/drawing/2014/main" id="{DA2F6D53-F115-ED41-933A-F45A2B70312D}"/>
              </a:ext>
            </a:extLst>
          </p:cNvPr>
          <p:cNvSpPr>
            <a:spLocks noGrp="1"/>
          </p:cNvSpPr>
          <p:nvPr>
            <p:ph type="title"/>
          </p:nvPr>
        </p:nvSpPr>
        <p:spPr>
          <a:xfrm>
            <a:off x="839787" y="452882"/>
            <a:ext cx="10512425" cy="1096413"/>
          </a:xfrm>
          <a:prstGeom prst="rect">
            <a:avLst/>
          </a:prstGeom>
        </p:spPr>
        <p:txBody>
          <a:bodyPr vert="horz" lIns="91440" tIns="45720" rIns="91440" bIns="45720" rtlCol="0" anchor="ctr">
            <a:normAutofit/>
          </a:bodyPr>
          <a:lstStyle/>
          <a:p>
            <a:r>
              <a:rPr lang="en-GB" dirty="0"/>
              <a:t>Click to edit Master title </a:t>
            </a:r>
            <a:endParaRPr lang="en-US" dirty="0"/>
          </a:p>
        </p:txBody>
      </p:sp>
      <p:sp>
        <p:nvSpPr>
          <p:cNvPr id="3" name="Text Placeholder 2">
            <a:extLst>
              <a:ext uri="{FF2B5EF4-FFF2-40B4-BE49-F238E27FC236}">
                <a16:creationId xmlns:a16="http://schemas.microsoft.com/office/drawing/2014/main" id="{9049A781-C742-4C4B-AA29-F006ED6A26DF}"/>
              </a:ext>
            </a:extLst>
          </p:cNvPr>
          <p:cNvSpPr>
            <a:spLocks noGrp="1"/>
          </p:cNvSpPr>
          <p:nvPr>
            <p:ph type="body" idx="1"/>
          </p:nvPr>
        </p:nvSpPr>
        <p:spPr>
          <a:xfrm>
            <a:off x="839787" y="1825625"/>
            <a:ext cx="10512425" cy="3813175"/>
          </a:xfrm>
          <a:prstGeom prst="rect">
            <a:avLst/>
          </a:prstGeom>
        </p:spPr>
        <p:txBody>
          <a:bodyPr vert="horz" lIns="91440" tIns="45720" rIns="91440" bIns="45720" rtlCol="0">
            <a:normAutofit/>
          </a:bodyPr>
          <a:lstStyle/>
          <a:p>
            <a:pPr lvl="0"/>
            <a:r>
              <a:rPr lang="en-GB" dirty="0"/>
              <a:t>Click to edit Master text styles – heading 2</a:t>
            </a:r>
          </a:p>
          <a:p>
            <a:pPr lvl="1"/>
            <a:r>
              <a:rPr lang="en-GB" dirty="0"/>
              <a:t>Second level – body</a:t>
            </a:r>
          </a:p>
          <a:p>
            <a:pPr lvl="2"/>
            <a:r>
              <a:rPr lang="en-GB" dirty="0"/>
              <a:t>Third level – indented body</a:t>
            </a:r>
          </a:p>
          <a:p>
            <a:pPr lvl="3"/>
            <a:r>
              <a:rPr lang="en-GB" dirty="0"/>
              <a:t>Fourth level – heading 3</a:t>
            </a:r>
          </a:p>
          <a:p>
            <a:pPr lvl="4"/>
            <a:r>
              <a:rPr lang="en-GB" dirty="0"/>
              <a:t>Fifth level – small body</a:t>
            </a:r>
          </a:p>
          <a:p>
            <a:pPr lvl="5"/>
            <a:r>
              <a:rPr lang="en-GB" dirty="0"/>
              <a:t>Sixth level</a:t>
            </a:r>
          </a:p>
        </p:txBody>
      </p:sp>
      <p:pic>
        <p:nvPicPr>
          <p:cNvPr id="12" name="Picture 11">
            <a:extLst>
              <a:ext uri="{FF2B5EF4-FFF2-40B4-BE49-F238E27FC236}">
                <a16:creationId xmlns:a16="http://schemas.microsoft.com/office/drawing/2014/main" id="{C27AB3B7-09A8-BE46-995B-1919120B2961}"/>
              </a:ext>
            </a:extLst>
          </p:cNvPr>
          <p:cNvPicPr>
            <a:picLocks noChangeAspect="1"/>
          </p:cNvPicPr>
          <p:nvPr userDrawn="1"/>
        </p:nvPicPr>
        <p:blipFill>
          <a:blip r:embed="rId11" cstate="print">
            <a:extLst>
              <a:ext uri="{28A0092B-C50C-407E-A947-70E740481C1C}">
                <a14:useLocalDpi xmlns:a14="http://schemas.microsoft.com/office/drawing/2010/main"/>
              </a:ext>
            </a:extLst>
          </a:blip>
          <a:srcRect/>
          <a:stretch/>
        </p:blipFill>
        <p:spPr>
          <a:xfrm>
            <a:off x="10408252" y="6336196"/>
            <a:ext cx="1516628" cy="328602"/>
          </a:xfrm>
          <a:prstGeom prst="rect">
            <a:avLst/>
          </a:prstGeom>
        </p:spPr>
      </p:pic>
      <p:pic>
        <p:nvPicPr>
          <p:cNvPr id="8" name="Picture 7">
            <a:extLst>
              <a:ext uri="{FF2B5EF4-FFF2-40B4-BE49-F238E27FC236}">
                <a16:creationId xmlns:a16="http://schemas.microsoft.com/office/drawing/2014/main" id="{A2899536-1251-A94D-8629-0C647D6031EA}"/>
              </a:ext>
            </a:extLst>
          </p:cNvPr>
          <p:cNvPicPr>
            <a:picLocks noChangeAspect="1"/>
          </p:cNvPicPr>
          <p:nvPr userDrawn="1"/>
        </p:nvPicPr>
        <p:blipFill>
          <a:blip r:embed="rId12" cstate="print">
            <a:extLst>
              <a:ext uri="{28A0092B-C50C-407E-A947-70E740481C1C}">
                <a14:useLocalDpi xmlns:a14="http://schemas.microsoft.com/office/drawing/2010/main"/>
              </a:ext>
            </a:extLst>
          </a:blip>
          <a:srcRect/>
          <a:stretch/>
        </p:blipFill>
        <p:spPr>
          <a:xfrm>
            <a:off x="126645" y="6232734"/>
            <a:ext cx="3292416" cy="621900"/>
          </a:xfrm>
          <a:prstGeom prst="rect">
            <a:avLst/>
          </a:prstGeom>
        </p:spPr>
      </p:pic>
    </p:spTree>
    <p:extLst>
      <p:ext uri="{BB962C8B-B14F-4D97-AF65-F5344CB8AC3E}">
        <p14:creationId xmlns:p14="http://schemas.microsoft.com/office/powerpoint/2010/main" val="405144467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hf sldNum="0" hdr="0" dt="0"/>
  <p:txStyles>
    <p:titleStyle>
      <a:lvl1pPr algn="l" defTabSz="914400" rtl="0" eaLnBrk="1" latinLnBrk="0" hangingPunct="1">
        <a:lnSpc>
          <a:spcPct val="90000"/>
        </a:lnSpc>
        <a:spcBef>
          <a:spcPct val="0"/>
        </a:spcBef>
        <a:buNone/>
        <a:defRPr sz="3500" b="1" kern="1200">
          <a:solidFill>
            <a:srgbClr val="2A2A3E"/>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600"/>
        </a:spcBef>
        <a:spcAft>
          <a:spcPts val="500"/>
        </a:spcAft>
        <a:buFont typeface="Arial" panose="020B0604020202020204" pitchFamily="34" charset="0"/>
        <a:buNone/>
        <a:defRPr sz="2100" b="1" kern="1200">
          <a:solidFill>
            <a:srgbClr val="26567F"/>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90000"/>
        </a:lnSpc>
        <a:spcBef>
          <a:spcPts val="500"/>
        </a:spcBef>
        <a:spcAft>
          <a:spcPts val="700"/>
        </a:spcAft>
        <a:buClr>
          <a:srgbClr val="26567F"/>
        </a:buClr>
        <a:buFont typeface="Arial" panose="020B0604020202020204" pitchFamily="34" charset="0"/>
        <a:buNone/>
        <a:defRPr sz="2000" kern="1200">
          <a:solidFill>
            <a:schemeClr val="tx1"/>
          </a:solidFill>
          <a:latin typeface="+mn-lt"/>
          <a:ea typeface="+mn-ea"/>
          <a:cs typeface="+mn-cs"/>
        </a:defRPr>
      </a:lvl2pPr>
      <a:lvl3pPr marL="684000" indent="-34290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90000"/>
        </a:lnSpc>
        <a:spcBef>
          <a:spcPts val="1600"/>
        </a:spcBef>
        <a:spcAft>
          <a:spcPts val="500"/>
        </a:spcAft>
        <a:buClr>
          <a:srgbClr val="E8731B"/>
        </a:buClr>
        <a:buFont typeface="Arial" panose="020B0604020202020204" pitchFamily="34" charset="0"/>
        <a:buNone/>
        <a:defRPr sz="1700" b="1" kern="1200">
          <a:solidFill>
            <a:srgbClr val="E8731B"/>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500"/>
        </a:spcBef>
        <a:spcAft>
          <a:spcPts val="500"/>
        </a:spcAft>
        <a:buClr>
          <a:srgbClr val="26567F"/>
        </a:buClr>
        <a:buFont typeface="Arial" panose="020B0604020202020204" pitchFamily="34" charset="0"/>
        <a:buNone/>
        <a:defRPr sz="1600" kern="1200">
          <a:solidFill>
            <a:schemeClr val="tx1"/>
          </a:solidFill>
          <a:latin typeface="+mn-lt"/>
          <a:ea typeface="+mn-ea"/>
          <a:cs typeface="+mn-cs"/>
        </a:defRPr>
      </a:lvl5pPr>
      <a:lvl6pPr marL="627750" indent="-28575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504">
          <p15:clr>
            <a:srgbClr val="F26B43"/>
          </p15:clr>
        </p15:guide>
        <p15:guide id="5" orient="horz" pos="356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A1E1-166A-44E6-A462-527847F54C54}"/>
              </a:ext>
            </a:extLst>
          </p:cNvPr>
          <p:cNvSpPr>
            <a:spLocks noGrp="1"/>
          </p:cNvSpPr>
          <p:nvPr>
            <p:ph type="title"/>
          </p:nvPr>
        </p:nvSpPr>
        <p:spPr/>
        <p:txBody>
          <a:bodyPr>
            <a:normAutofit/>
          </a:bodyPr>
          <a:lstStyle/>
          <a:p>
            <a:r>
              <a:rPr lang="en-NZ" dirty="0"/>
              <a:t>Representative Timeline Analysis</a:t>
            </a:r>
          </a:p>
        </p:txBody>
      </p:sp>
      <p:sp>
        <p:nvSpPr>
          <p:cNvPr id="126" name="Text Placeholder 2">
            <a:extLst>
              <a:ext uri="{FF2B5EF4-FFF2-40B4-BE49-F238E27FC236}">
                <a16:creationId xmlns:a16="http://schemas.microsoft.com/office/drawing/2014/main" id="{5535B6AD-486C-4B74-A169-14C084A79BC3}"/>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315259"/>
              </a:buClr>
              <a:buNone/>
            </a:pPr>
            <a:r>
              <a:rPr lang="en-NZ" sz="2000" b="1" dirty="0">
                <a:solidFill>
                  <a:srgbClr val="262638"/>
                </a:solidFill>
              </a:rPr>
              <a:t>Timelines as an analytic method</a:t>
            </a:r>
          </a:p>
          <a:p>
            <a:pPr marL="342900" indent="-342900">
              <a:buClr>
                <a:srgbClr val="315259"/>
              </a:buClr>
              <a:buFont typeface="Wingdings" panose="05000000000000000000" pitchFamily="2" charset="2"/>
              <a:buChar char="§"/>
            </a:pPr>
            <a:r>
              <a:rPr lang="en-NZ" sz="2000" b="1" dirty="0">
                <a:solidFill>
                  <a:srgbClr val="262638"/>
                </a:solidFill>
              </a:rPr>
              <a:t>Effective because it matches how we experience events</a:t>
            </a:r>
          </a:p>
          <a:p>
            <a:pPr marL="342900" indent="-342900">
              <a:buClr>
                <a:srgbClr val="315259"/>
              </a:buClr>
              <a:buFont typeface="Wingdings" panose="05000000000000000000" pitchFamily="2" charset="2"/>
              <a:buChar char="§"/>
            </a:pPr>
            <a:r>
              <a:rPr lang="en-NZ" sz="2000" b="1" dirty="0">
                <a:solidFill>
                  <a:srgbClr val="262638"/>
                </a:solidFill>
              </a:rPr>
              <a:t>Help foster empathy</a:t>
            </a:r>
          </a:p>
          <a:p>
            <a:pPr marL="342900" indent="-342900">
              <a:buClr>
                <a:srgbClr val="315259"/>
              </a:buClr>
              <a:buFont typeface="Wingdings" panose="05000000000000000000" pitchFamily="2" charset="2"/>
              <a:buChar char="§"/>
            </a:pPr>
            <a:r>
              <a:rPr lang="en-NZ" sz="2000" b="1" dirty="0">
                <a:solidFill>
                  <a:srgbClr val="262638"/>
                </a:solidFill>
              </a:rPr>
              <a:t>Combine science + data + lived experience</a:t>
            </a:r>
          </a:p>
        </p:txBody>
      </p:sp>
      <p:sp>
        <p:nvSpPr>
          <p:cNvPr id="127" name="Text Placeholder 2">
            <a:extLst>
              <a:ext uri="{FF2B5EF4-FFF2-40B4-BE49-F238E27FC236}">
                <a16:creationId xmlns:a16="http://schemas.microsoft.com/office/drawing/2014/main" id="{A70C0CC0-B2B1-42ED-8C5C-873468A1C855}"/>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315259"/>
              </a:buClr>
              <a:buNone/>
            </a:pPr>
            <a:r>
              <a:rPr lang="en-NZ" sz="2000" b="1" dirty="0">
                <a:solidFill>
                  <a:srgbClr val="262638"/>
                </a:solidFill>
              </a:rPr>
              <a:t>Representative timelines</a:t>
            </a:r>
          </a:p>
          <a:p>
            <a:pPr marL="342900" indent="-342900">
              <a:buClr>
                <a:srgbClr val="315259"/>
              </a:buClr>
              <a:buFont typeface="Wingdings" panose="05000000000000000000" pitchFamily="2" charset="2"/>
              <a:buChar char="§"/>
            </a:pPr>
            <a:r>
              <a:rPr lang="en-NZ" sz="2000" b="1" dirty="0">
                <a:solidFill>
                  <a:srgbClr val="262638"/>
                </a:solidFill>
              </a:rPr>
              <a:t>Merge individual timelines to protect privacy and uphold confidentiality</a:t>
            </a:r>
          </a:p>
          <a:p>
            <a:pPr marL="342900" indent="-342900">
              <a:buClr>
                <a:srgbClr val="315259"/>
              </a:buClr>
              <a:buFont typeface="Wingdings" panose="05000000000000000000" pitchFamily="2" charset="2"/>
              <a:buChar char="§"/>
            </a:pPr>
            <a:r>
              <a:rPr lang="en-NZ" sz="2000" b="1" dirty="0">
                <a:solidFill>
                  <a:srgbClr val="262638"/>
                </a:solidFill>
              </a:rPr>
              <a:t>Accessible to the community who can see themselves in the data</a:t>
            </a:r>
          </a:p>
          <a:p>
            <a:pPr marL="342900" indent="-342900">
              <a:buClr>
                <a:srgbClr val="315259"/>
              </a:buClr>
              <a:buFont typeface="Wingdings" panose="05000000000000000000" pitchFamily="2" charset="2"/>
              <a:buChar char="§"/>
            </a:pPr>
            <a:endParaRPr lang="en-NZ" sz="2000" b="1" dirty="0">
              <a:solidFill>
                <a:srgbClr val="262638"/>
              </a:solidFill>
            </a:endParaRPr>
          </a:p>
        </p:txBody>
      </p:sp>
      <p:pic>
        <p:nvPicPr>
          <p:cNvPr id="130" name="Picture 129">
            <a:extLst>
              <a:ext uri="{FF2B5EF4-FFF2-40B4-BE49-F238E27FC236}">
                <a16:creationId xmlns:a16="http://schemas.microsoft.com/office/drawing/2014/main" id="{5313D3BA-34B2-4B0C-B006-36559DEFA0F5}"/>
              </a:ext>
            </a:extLst>
          </p:cNvPr>
          <p:cNvPicPr>
            <a:picLocks noChangeAspect="1"/>
          </p:cNvPicPr>
          <p:nvPr/>
        </p:nvPicPr>
        <p:blipFill>
          <a:blip r:embed="rId3"/>
          <a:stretch>
            <a:fillRect/>
          </a:stretch>
        </p:blipFill>
        <p:spPr>
          <a:xfrm>
            <a:off x="1339800" y="4612073"/>
            <a:ext cx="9074551" cy="1198107"/>
          </a:xfrm>
          <a:prstGeom prst="rect">
            <a:avLst/>
          </a:prstGeom>
        </p:spPr>
      </p:pic>
      <p:cxnSp>
        <p:nvCxnSpPr>
          <p:cNvPr id="5" name="Straight Arrow Connector 4">
            <a:extLst>
              <a:ext uri="{FF2B5EF4-FFF2-40B4-BE49-F238E27FC236}">
                <a16:creationId xmlns:a16="http://schemas.microsoft.com/office/drawing/2014/main" id="{5B05A81E-0198-4D0A-8632-27485A0AFFAE}"/>
              </a:ext>
            </a:extLst>
          </p:cNvPr>
          <p:cNvCxnSpPr/>
          <p:nvPr/>
        </p:nvCxnSpPr>
        <p:spPr>
          <a:xfrm>
            <a:off x="1339800" y="5802086"/>
            <a:ext cx="9360000" cy="0"/>
          </a:xfrm>
          <a:prstGeom prst="straightConnector1">
            <a:avLst/>
          </a:prstGeom>
          <a:ln w="5715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390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A1E1-166A-44E6-A462-527847F54C54}"/>
              </a:ext>
            </a:extLst>
          </p:cNvPr>
          <p:cNvSpPr>
            <a:spLocks noGrp="1"/>
          </p:cNvSpPr>
          <p:nvPr>
            <p:ph type="title"/>
          </p:nvPr>
        </p:nvSpPr>
        <p:spPr/>
        <p:txBody>
          <a:bodyPr/>
          <a:lstStyle/>
          <a:p>
            <a:r>
              <a:rPr lang="en-NZ" dirty="0"/>
              <a:t>Demonstration of method</a:t>
            </a:r>
          </a:p>
        </p:txBody>
      </p:sp>
      <p:grpSp>
        <p:nvGrpSpPr>
          <p:cNvPr id="36" name="Group 35">
            <a:extLst>
              <a:ext uri="{FF2B5EF4-FFF2-40B4-BE49-F238E27FC236}">
                <a16:creationId xmlns:a16="http://schemas.microsoft.com/office/drawing/2014/main" id="{6141A512-C96E-49D3-9321-C93C02147C49}"/>
              </a:ext>
            </a:extLst>
          </p:cNvPr>
          <p:cNvGrpSpPr/>
          <p:nvPr/>
        </p:nvGrpSpPr>
        <p:grpSpPr>
          <a:xfrm>
            <a:off x="1583399" y="3628624"/>
            <a:ext cx="9000000" cy="252000"/>
            <a:chOff x="1850523" y="2655461"/>
            <a:chExt cx="9000000" cy="252000"/>
          </a:xfrm>
        </p:grpSpPr>
        <p:cxnSp>
          <p:nvCxnSpPr>
            <p:cNvPr id="13" name="Straight Connector 12">
              <a:extLst>
                <a:ext uri="{FF2B5EF4-FFF2-40B4-BE49-F238E27FC236}">
                  <a16:creationId xmlns:a16="http://schemas.microsoft.com/office/drawing/2014/main" id="{F4F3908C-B123-437F-8A19-3F3753C0B536}"/>
                </a:ext>
              </a:extLst>
            </p:cNvPr>
            <p:cNvCxnSpPr/>
            <p:nvPr/>
          </p:nvCxnSpPr>
          <p:spPr>
            <a:xfrm>
              <a:off x="1850523" y="2781461"/>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4CDCB92-4FC0-4056-9167-02ED3789E6BB}"/>
                </a:ext>
              </a:extLst>
            </p:cNvPr>
            <p:cNvSpPr/>
            <p:nvPr/>
          </p:nvSpPr>
          <p:spPr>
            <a:xfrm>
              <a:off x="1966517" y="2655461"/>
              <a:ext cx="4375606" cy="252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7" name="Group 36">
            <a:extLst>
              <a:ext uri="{FF2B5EF4-FFF2-40B4-BE49-F238E27FC236}">
                <a16:creationId xmlns:a16="http://schemas.microsoft.com/office/drawing/2014/main" id="{D85A0635-F6D5-4298-9B11-874E3615FB8F}"/>
              </a:ext>
            </a:extLst>
          </p:cNvPr>
          <p:cNvGrpSpPr/>
          <p:nvPr/>
        </p:nvGrpSpPr>
        <p:grpSpPr>
          <a:xfrm>
            <a:off x="1583399" y="5227552"/>
            <a:ext cx="9000000" cy="252000"/>
            <a:chOff x="1850523" y="2112080"/>
            <a:chExt cx="9000000" cy="252000"/>
          </a:xfrm>
        </p:grpSpPr>
        <p:cxnSp>
          <p:nvCxnSpPr>
            <p:cNvPr id="12" name="Straight Connector 11">
              <a:extLst>
                <a:ext uri="{FF2B5EF4-FFF2-40B4-BE49-F238E27FC236}">
                  <a16:creationId xmlns:a16="http://schemas.microsoft.com/office/drawing/2014/main" id="{2FE501EF-932A-4FF9-BE21-4905656FC44F}"/>
                </a:ext>
              </a:extLst>
            </p:cNvPr>
            <p:cNvCxnSpPr/>
            <p:nvPr/>
          </p:nvCxnSpPr>
          <p:spPr>
            <a:xfrm>
              <a:off x="1850523" y="2238080"/>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CCF51A58-BA9C-45AB-9F6D-0CBAB0B100E1}"/>
                </a:ext>
              </a:extLst>
            </p:cNvPr>
            <p:cNvSpPr/>
            <p:nvPr/>
          </p:nvSpPr>
          <p:spPr>
            <a:xfrm>
              <a:off x="1966516" y="2112080"/>
              <a:ext cx="4907534" cy="252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8" name="Group 37">
            <a:extLst>
              <a:ext uri="{FF2B5EF4-FFF2-40B4-BE49-F238E27FC236}">
                <a16:creationId xmlns:a16="http://schemas.microsoft.com/office/drawing/2014/main" id="{CDF968DE-C1CE-474F-80E4-7CB9261B45AB}"/>
              </a:ext>
            </a:extLst>
          </p:cNvPr>
          <p:cNvGrpSpPr/>
          <p:nvPr/>
        </p:nvGrpSpPr>
        <p:grpSpPr>
          <a:xfrm>
            <a:off x="1583399" y="2035048"/>
            <a:ext cx="9000000" cy="252000"/>
            <a:chOff x="1850523" y="1599858"/>
            <a:chExt cx="9000000" cy="252000"/>
          </a:xfrm>
        </p:grpSpPr>
        <p:cxnSp>
          <p:nvCxnSpPr>
            <p:cNvPr id="9" name="Straight Connector 8">
              <a:extLst>
                <a:ext uri="{FF2B5EF4-FFF2-40B4-BE49-F238E27FC236}">
                  <a16:creationId xmlns:a16="http://schemas.microsoft.com/office/drawing/2014/main" id="{4FB7915C-D0D5-4B90-97A3-1E49D5434FB1}"/>
                </a:ext>
              </a:extLst>
            </p:cNvPr>
            <p:cNvCxnSpPr/>
            <p:nvPr/>
          </p:nvCxnSpPr>
          <p:spPr>
            <a:xfrm>
              <a:off x="1850523" y="1725858"/>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AE5C495E-8531-49A7-8B26-C14C2B70A21E}"/>
                </a:ext>
              </a:extLst>
            </p:cNvPr>
            <p:cNvSpPr/>
            <p:nvPr/>
          </p:nvSpPr>
          <p:spPr>
            <a:xfrm>
              <a:off x="1966516" y="1599858"/>
              <a:ext cx="2762053" cy="252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Rounded Corners 23">
              <a:extLst>
                <a:ext uri="{FF2B5EF4-FFF2-40B4-BE49-F238E27FC236}">
                  <a16:creationId xmlns:a16="http://schemas.microsoft.com/office/drawing/2014/main" id="{8CBE616F-DA82-4806-BE2E-CE5BDA8419E7}"/>
                </a:ext>
              </a:extLst>
            </p:cNvPr>
            <p:cNvSpPr/>
            <p:nvPr/>
          </p:nvSpPr>
          <p:spPr>
            <a:xfrm>
              <a:off x="7729980" y="1599858"/>
              <a:ext cx="2978869" cy="252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D276F488-F50A-423C-9560-EEC8C19C4649}"/>
              </a:ext>
            </a:extLst>
          </p:cNvPr>
          <p:cNvGrpSpPr/>
          <p:nvPr/>
        </p:nvGrpSpPr>
        <p:grpSpPr>
          <a:xfrm>
            <a:off x="1583399" y="1535924"/>
            <a:ext cx="9000000" cy="252000"/>
            <a:chOff x="1850523" y="4289672"/>
            <a:chExt cx="9000000" cy="252000"/>
          </a:xfrm>
        </p:grpSpPr>
        <p:cxnSp>
          <p:nvCxnSpPr>
            <p:cNvPr id="16" name="Straight Connector 15">
              <a:extLst>
                <a:ext uri="{FF2B5EF4-FFF2-40B4-BE49-F238E27FC236}">
                  <a16:creationId xmlns:a16="http://schemas.microsoft.com/office/drawing/2014/main" id="{D2D4D2F7-669C-4B56-9B5E-E0AA5499859A}"/>
                </a:ext>
              </a:extLst>
            </p:cNvPr>
            <p:cNvCxnSpPr/>
            <p:nvPr/>
          </p:nvCxnSpPr>
          <p:spPr>
            <a:xfrm>
              <a:off x="1850523" y="4415672"/>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60204C4-8D85-4B6A-90D2-C46483E37FD4}"/>
                </a:ext>
              </a:extLst>
            </p:cNvPr>
            <p:cNvSpPr/>
            <p:nvPr/>
          </p:nvSpPr>
          <p:spPr>
            <a:xfrm>
              <a:off x="2897578" y="4289672"/>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A4A48A4B-4E2D-49E9-AA71-4E938C8B9173}"/>
                </a:ext>
              </a:extLst>
            </p:cNvPr>
            <p:cNvSpPr/>
            <p:nvPr/>
          </p:nvSpPr>
          <p:spPr>
            <a:xfrm>
              <a:off x="6874050" y="4289672"/>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1" name="Group 40">
            <a:extLst>
              <a:ext uri="{FF2B5EF4-FFF2-40B4-BE49-F238E27FC236}">
                <a16:creationId xmlns:a16="http://schemas.microsoft.com/office/drawing/2014/main" id="{723E25B7-5CBB-4DE8-9B9B-1263FC539580}"/>
              </a:ext>
            </a:extLst>
          </p:cNvPr>
          <p:cNvGrpSpPr/>
          <p:nvPr/>
        </p:nvGrpSpPr>
        <p:grpSpPr>
          <a:xfrm>
            <a:off x="1583399" y="4719306"/>
            <a:ext cx="9000000" cy="252000"/>
            <a:chOff x="1850523" y="4843461"/>
            <a:chExt cx="9000000" cy="252000"/>
          </a:xfrm>
        </p:grpSpPr>
        <p:cxnSp>
          <p:nvCxnSpPr>
            <p:cNvPr id="17" name="Straight Connector 16">
              <a:extLst>
                <a:ext uri="{FF2B5EF4-FFF2-40B4-BE49-F238E27FC236}">
                  <a16:creationId xmlns:a16="http://schemas.microsoft.com/office/drawing/2014/main" id="{607CE893-A8A0-4242-A16D-8CF54F6F77D2}"/>
                </a:ext>
              </a:extLst>
            </p:cNvPr>
            <p:cNvCxnSpPr/>
            <p:nvPr/>
          </p:nvCxnSpPr>
          <p:spPr>
            <a:xfrm>
              <a:off x="1850523" y="4969461"/>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E1FD724-09EC-45EB-B3E3-8DE94551D7F4}"/>
                </a:ext>
              </a:extLst>
            </p:cNvPr>
            <p:cNvSpPr/>
            <p:nvPr/>
          </p:nvSpPr>
          <p:spPr>
            <a:xfrm>
              <a:off x="3868539" y="4843461"/>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8746A44B-C930-49A7-9A7C-1F29B6287A1E}"/>
                </a:ext>
              </a:extLst>
            </p:cNvPr>
            <p:cNvSpPr/>
            <p:nvPr/>
          </p:nvSpPr>
          <p:spPr>
            <a:xfrm>
              <a:off x="7889690" y="4843461"/>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5BFF3AB1-88AB-4F24-B929-DCF0A9352DC1}"/>
              </a:ext>
            </a:extLst>
          </p:cNvPr>
          <p:cNvGrpSpPr/>
          <p:nvPr/>
        </p:nvGrpSpPr>
        <p:grpSpPr>
          <a:xfrm>
            <a:off x="1583399" y="3120378"/>
            <a:ext cx="9000000" cy="252000"/>
            <a:chOff x="1850523" y="3755456"/>
            <a:chExt cx="9000000" cy="252000"/>
          </a:xfrm>
        </p:grpSpPr>
        <p:cxnSp>
          <p:nvCxnSpPr>
            <p:cNvPr id="15" name="Straight Connector 14">
              <a:extLst>
                <a:ext uri="{FF2B5EF4-FFF2-40B4-BE49-F238E27FC236}">
                  <a16:creationId xmlns:a16="http://schemas.microsoft.com/office/drawing/2014/main" id="{51F8B781-21A7-4CBD-9140-83B89AEE10A0}"/>
                </a:ext>
              </a:extLst>
            </p:cNvPr>
            <p:cNvCxnSpPr/>
            <p:nvPr/>
          </p:nvCxnSpPr>
          <p:spPr>
            <a:xfrm>
              <a:off x="1850523" y="3881456"/>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FE57E37-9E8F-4533-A2B3-D1285760126B}"/>
                </a:ext>
              </a:extLst>
            </p:cNvPr>
            <p:cNvSpPr/>
            <p:nvPr/>
          </p:nvSpPr>
          <p:spPr>
            <a:xfrm>
              <a:off x="6342122" y="3755456"/>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E2853AA0-DEFF-4877-98F3-B6D0B50BFC61}"/>
                </a:ext>
              </a:extLst>
            </p:cNvPr>
            <p:cNvSpPr/>
            <p:nvPr/>
          </p:nvSpPr>
          <p:spPr>
            <a:xfrm>
              <a:off x="7603980" y="3755456"/>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A159DD54-0707-47C3-9A7A-438D3F3AAB84}"/>
                </a:ext>
              </a:extLst>
            </p:cNvPr>
            <p:cNvSpPr/>
            <p:nvPr/>
          </p:nvSpPr>
          <p:spPr>
            <a:xfrm>
              <a:off x="3489896" y="3755456"/>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26A86B62-EA6B-4193-99A3-A0A7F5885938}"/>
              </a:ext>
            </a:extLst>
          </p:cNvPr>
          <p:cNvSpPr txBox="1"/>
          <p:nvPr/>
        </p:nvSpPr>
        <p:spPr>
          <a:xfrm>
            <a:off x="235670" y="1599858"/>
            <a:ext cx="1218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Person 1</a:t>
            </a:r>
          </a:p>
        </p:txBody>
      </p:sp>
      <p:sp>
        <p:nvSpPr>
          <p:cNvPr id="44" name="TextBox 43">
            <a:extLst>
              <a:ext uri="{FF2B5EF4-FFF2-40B4-BE49-F238E27FC236}">
                <a16:creationId xmlns:a16="http://schemas.microsoft.com/office/drawing/2014/main" id="{1469120B-1342-4626-A3C6-2A1B4E7559CF}"/>
              </a:ext>
            </a:extLst>
          </p:cNvPr>
          <p:cNvSpPr txBox="1"/>
          <p:nvPr/>
        </p:nvSpPr>
        <p:spPr>
          <a:xfrm>
            <a:off x="235670" y="4784795"/>
            <a:ext cx="1218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Person 3</a:t>
            </a:r>
          </a:p>
        </p:txBody>
      </p:sp>
      <p:sp>
        <p:nvSpPr>
          <p:cNvPr id="45" name="TextBox 44">
            <a:extLst>
              <a:ext uri="{FF2B5EF4-FFF2-40B4-BE49-F238E27FC236}">
                <a16:creationId xmlns:a16="http://schemas.microsoft.com/office/drawing/2014/main" id="{034CD311-B47F-4A37-A748-555319285F99}"/>
              </a:ext>
            </a:extLst>
          </p:cNvPr>
          <p:cNvSpPr txBox="1"/>
          <p:nvPr/>
        </p:nvSpPr>
        <p:spPr>
          <a:xfrm>
            <a:off x="235670" y="3192326"/>
            <a:ext cx="1218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Person 2</a:t>
            </a:r>
          </a:p>
        </p:txBody>
      </p:sp>
      <p:sp>
        <p:nvSpPr>
          <p:cNvPr id="48" name="TextBox 47">
            <a:extLst>
              <a:ext uri="{FF2B5EF4-FFF2-40B4-BE49-F238E27FC236}">
                <a16:creationId xmlns:a16="http://schemas.microsoft.com/office/drawing/2014/main" id="{399CF665-5CF2-4EFE-9C7B-625F680C7ECF}"/>
              </a:ext>
            </a:extLst>
          </p:cNvPr>
          <p:cNvSpPr txBox="1"/>
          <p:nvPr/>
        </p:nvSpPr>
        <p:spPr>
          <a:xfrm>
            <a:off x="10700994" y="1999446"/>
            <a:ext cx="1218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Events A</a:t>
            </a:r>
          </a:p>
        </p:txBody>
      </p:sp>
      <p:sp>
        <p:nvSpPr>
          <p:cNvPr id="49" name="TextBox 48">
            <a:extLst>
              <a:ext uri="{FF2B5EF4-FFF2-40B4-BE49-F238E27FC236}">
                <a16:creationId xmlns:a16="http://schemas.microsoft.com/office/drawing/2014/main" id="{34CCFFB9-A4AB-41AA-9213-5F69B2955C8E}"/>
              </a:ext>
            </a:extLst>
          </p:cNvPr>
          <p:cNvSpPr txBox="1"/>
          <p:nvPr/>
        </p:nvSpPr>
        <p:spPr>
          <a:xfrm>
            <a:off x="10700994" y="4616743"/>
            <a:ext cx="1218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Events B</a:t>
            </a:r>
          </a:p>
        </p:txBody>
      </p:sp>
      <p:grpSp>
        <p:nvGrpSpPr>
          <p:cNvPr id="111" name="Group 110">
            <a:extLst>
              <a:ext uri="{FF2B5EF4-FFF2-40B4-BE49-F238E27FC236}">
                <a16:creationId xmlns:a16="http://schemas.microsoft.com/office/drawing/2014/main" id="{182CE30F-236D-4577-97A3-02B95C0C478B}"/>
              </a:ext>
            </a:extLst>
          </p:cNvPr>
          <p:cNvGrpSpPr/>
          <p:nvPr/>
        </p:nvGrpSpPr>
        <p:grpSpPr>
          <a:xfrm>
            <a:off x="1596000" y="3541585"/>
            <a:ext cx="9000000" cy="252000"/>
            <a:chOff x="1850523" y="3170428"/>
            <a:chExt cx="9000000" cy="252000"/>
          </a:xfrm>
        </p:grpSpPr>
        <p:cxnSp>
          <p:nvCxnSpPr>
            <p:cNvPr id="112" name="Straight Connector 111">
              <a:extLst>
                <a:ext uri="{FF2B5EF4-FFF2-40B4-BE49-F238E27FC236}">
                  <a16:creationId xmlns:a16="http://schemas.microsoft.com/office/drawing/2014/main" id="{BAD95706-684F-4A2D-AA33-A270A77E19A3}"/>
                </a:ext>
              </a:extLst>
            </p:cNvPr>
            <p:cNvCxnSpPr/>
            <p:nvPr/>
          </p:nvCxnSpPr>
          <p:spPr>
            <a:xfrm>
              <a:off x="1850523" y="3296428"/>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2C47D069-E03A-4163-B45D-7A47D4903AB1}"/>
                </a:ext>
              </a:extLst>
            </p:cNvPr>
            <p:cNvSpPr/>
            <p:nvPr/>
          </p:nvSpPr>
          <p:spPr>
            <a:xfrm>
              <a:off x="8806362" y="3170428"/>
              <a:ext cx="735291" cy="2520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id="{B40FABBD-18C5-4253-901B-1493F9CC115D}"/>
                </a:ext>
              </a:extLst>
            </p:cNvPr>
            <p:cNvSpPr/>
            <p:nvPr/>
          </p:nvSpPr>
          <p:spPr>
            <a:xfrm>
              <a:off x="1966516" y="3170428"/>
              <a:ext cx="4245748" cy="252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5" name="Group 114">
            <a:extLst>
              <a:ext uri="{FF2B5EF4-FFF2-40B4-BE49-F238E27FC236}">
                <a16:creationId xmlns:a16="http://schemas.microsoft.com/office/drawing/2014/main" id="{D9EAA99B-7CF5-48B1-9E26-5114D23485F2}"/>
              </a:ext>
            </a:extLst>
          </p:cNvPr>
          <p:cNvGrpSpPr/>
          <p:nvPr/>
        </p:nvGrpSpPr>
        <p:grpSpPr>
          <a:xfrm>
            <a:off x="1596000" y="3152759"/>
            <a:ext cx="9000000" cy="252000"/>
            <a:chOff x="1850523" y="5378468"/>
            <a:chExt cx="9000000" cy="252000"/>
          </a:xfrm>
        </p:grpSpPr>
        <p:cxnSp>
          <p:nvCxnSpPr>
            <p:cNvPr id="116" name="Straight Connector 115">
              <a:extLst>
                <a:ext uri="{FF2B5EF4-FFF2-40B4-BE49-F238E27FC236}">
                  <a16:creationId xmlns:a16="http://schemas.microsoft.com/office/drawing/2014/main" id="{BCD2AD5F-724A-4563-83B7-29D582033A7C}"/>
                </a:ext>
              </a:extLst>
            </p:cNvPr>
            <p:cNvCxnSpPr/>
            <p:nvPr/>
          </p:nvCxnSpPr>
          <p:spPr>
            <a:xfrm>
              <a:off x="1850523" y="5504468"/>
              <a:ext cx="90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80D42B61-65F6-44B1-B4FA-EAA07B1CB3E2}"/>
                </a:ext>
              </a:extLst>
            </p:cNvPr>
            <p:cNvSpPr/>
            <p:nvPr/>
          </p:nvSpPr>
          <p:spPr>
            <a:xfrm>
              <a:off x="3577644" y="5378468"/>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2C5A0B96-2AF7-443D-9339-51F6260124F2}"/>
                </a:ext>
              </a:extLst>
            </p:cNvPr>
            <p:cNvSpPr/>
            <p:nvPr/>
          </p:nvSpPr>
          <p:spPr>
            <a:xfrm>
              <a:off x="7235298" y="5378468"/>
              <a:ext cx="252000" cy="2520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9" name="Group 118">
            <a:extLst>
              <a:ext uri="{FF2B5EF4-FFF2-40B4-BE49-F238E27FC236}">
                <a16:creationId xmlns:a16="http://schemas.microsoft.com/office/drawing/2014/main" id="{1C1C15D3-305E-4807-BC33-E1BC66C0700F}"/>
              </a:ext>
            </a:extLst>
          </p:cNvPr>
          <p:cNvGrpSpPr/>
          <p:nvPr/>
        </p:nvGrpSpPr>
        <p:grpSpPr>
          <a:xfrm>
            <a:off x="518474" y="1516075"/>
            <a:ext cx="1297174" cy="1796913"/>
            <a:chOff x="518474" y="1516075"/>
            <a:chExt cx="1297174" cy="1796913"/>
          </a:xfrm>
        </p:grpSpPr>
        <p:sp>
          <p:nvSpPr>
            <p:cNvPr id="120" name="Left Brace 119">
              <a:extLst>
                <a:ext uri="{FF2B5EF4-FFF2-40B4-BE49-F238E27FC236}">
                  <a16:creationId xmlns:a16="http://schemas.microsoft.com/office/drawing/2014/main" id="{C895C5FD-16F2-4FAB-B3F1-A05FEC787C47}"/>
                </a:ext>
              </a:extLst>
            </p:cNvPr>
            <p:cNvSpPr/>
            <p:nvPr/>
          </p:nvSpPr>
          <p:spPr>
            <a:xfrm>
              <a:off x="1216058" y="1516075"/>
              <a:ext cx="266549" cy="1315796"/>
            </a:xfrm>
            <a:prstGeom prst="leftBrace">
              <a:avLst>
                <a:gd name="adj1" fmla="val 103984"/>
                <a:gd name="adj2" fmla="val 5071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Arc 120">
              <a:extLst>
                <a:ext uri="{FF2B5EF4-FFF2-40B4-BE49-F238E27FC236}">
                  <a16:creationId xmlns:a16="http://schemas.microsoft.com/office/drawing/2014/main" id="{9F37E108-058B-4AD0-841E-A34B58504637}"/>
                </a:ext>
              </a:extLst>
            </p:cNvPr>
            <p:cNvSpPr/>
            <p:nvPr/>
          </p:nvSpPr>
          <p:spPr>
            <a:xfrm>
              <a:off x="518474" y="2184271"/>
              <a:ext cx="1297174" cy="1128717"/>
            </a:xfrm>
            <a:prstGeom prst="arc">
              <a:avLst>
                <a:gd name="adj1" fmla="val 5426123"/>
                <a:gd name="adj2" fmla="val 16082847"/>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2" name="Group 121">
            <a:extLst>
              <a:ext uri="{FF2B5EF4-FFF2-40B4-BE49-F238E27FC236}">
                <a16:creationId xmlns:a16="http://schemas.microsoft.com/office/drawing/2014/main" id="{B33E4031-03CB-47E3-A347-AF929AF266E7}"/>
              </a:ext>
            </a:extLst>
          </p:cNvPr>
          <p:cNvGrpSpPr/>
          <p:nvPr/>
        </p:nvGrpSpPr>
        <p:grpSpPr>
          <a:xfrm flipV="1">
            <a:off x="513800" y="3679190"/>
            <a:ext cx="1297174" cy="1796913"/>
            <a:chOff x="518474" y="1516075"/>
            <a:chExt cx="1297174" cy="1796913"/>
          </a:xfrm>
        </p:grpSpPr>
        <p:sp>
          <p:nvSpPr>
            <p:cNvPr id="123" name="Left Brace 122">
              <a:extLst>
                <a:ext uri="{FF2B5EF4-FFF2-40B4-BE49-F238E27FC236}">
                  <a16:creationId xmlns:a16="http://schemas.microsoft.com/office/drawing/2014/main" id="{5D2EF0DE-A360-488D-8629-490162A48FC2}"/>
                </a:ext>
              </a:extLst>
            </p:cNvPr>
            <p:cNvSpPr/>
            <p:nvPr/>
          </p:nvSpPr>
          <p:spPr>
            <a:xfrm>
              <a:off x="1216058" y="1516075"/>
              <a:ext cx="266549" cy="1315796"/>
            </a:xfrm>
            <a:prstGeom prst="leftBrace">
              <a:avLst>
                <a:gd name="adj1" fmla="val 103984"/>
                <a:gd name="adj2" fmla="val 5071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Arc 123">
              <a:extLst>
                <a:ext uri="{FF2B5EF4-FFF2-40B4-BE49-F238E27FC236}">
                  <a16:creationId xmlns:a16="http://schemas.microsoft.com/office/drawing/2014/main" id="{06FD5CBD-35AF-4E95-866E-B2826690D325}"/>
                </a:ext>
              </a:extLst>
            </p:cNvPr>
            <p:cNvSpPr/>
            <p:nvPr/>
          </p:nvSpPr>
          <p:spPr>
            <a:xfrm>
              <a:off x="518474" y="2184271"/>
              <a:ext cx="1297174" cy="1128717"/>
            </a:xfrm>
            <a:prstGeom prst="arc">
              <a:avLst>
                <a:gd name="adj1" fmla="val 5426123"/>
                <a:gd name="adj2" fmla="val 16082847"/>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5" name="TextBox 124">
            <a:extLst>
              <a:ext uri="{FF2B5EF4-FFF2-40B4-BE49-F238E27FC236}">
                <a16:creationId xmlns:a16="http://schemas.microsoft.com/office/drawing/2014/main" id="{070B07A0-3216-4423-8282-7973EF947635}"/>
              </a:ext>
            </a:extLst>
          </p:cNvPr>
          <p:cNvSpPr txBox="1"/>
          <p:nvPr/>
        </p:nvSpPr>
        <p:spPr>
          <a:xfrm>
            <a:off x="10638428" y="3231151"/>
            <a:ext cx="155357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Representative timeline</a:t>
            </a:r>
          </a:p>
        </p:txBody>
      </p:sp>
      <p:sp>
        <p:nvSpPr>
          <p:cNvPr id="3" name="Rectangle: Rounded Corners 2">
            <a:extLst>
              <a:ext uri="{FF2B5EF4-FFF2-40B4-BE49-F238E27FC236}">
                <a16:creationId xmlns:a16="http://schemas.microsoft.com/office/drawing/2014/main" id="{9F76CA30-1807-4BE2-B145-F510DE022782}"/>
              </a:ext>
            </a:extLst>
          </p:cNvPr>
          <p:cNvSpPr/>
          <p:nvPr/>
        </p:nvSpPr>
        <p:spPr>
          <a:xfrm>
            <a:off x="1211383" y="3036974"/>
            <a:ext cx="10849987" cy="1009375"/>
          </a:xfrm>
          <a:prstGeom prst="roundRect">
            <a:avLst/>
          </a:prstGeom>
          <a:solidFill>
            <a:srgbClr val="A5A5A5">
              <a:alpha val="2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450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nodeType="afterEffect">
                                  <p:stCondLst>
                                    <p:cond delay="0"/>
                                  </p:stCondLst>
                                  <p:childTnLst>
                                    <p:animMotion origin="layout" path="M -3.68629E-18 3.7037E-7 L 1.66667E-6 -0.15833 " pathEditMode="relative" rAng="0" ptsTypes="AA">
                                      <p:cBhvr>
                                        <p:cTn id="16" dur="2000" fill="hold"/>
                                        <p:tgtEl>
                                          <p:spTgt spid="39"/>
                                        </p:tgtEl>
                                        <p:attrNameLst>
                                          <p:attrName>ppt_x</p:attrName>
                                          <p:attrName>ppt_y</p:attrName>
                                        </p:attrNameLst>
                                      </p:cBhvr>
                                      <p:rCtr x="-52" y="-7917"/>
                                    </p:animMotion>
                                  </p:childTnLst>
                                </p:cTn>
                              </p:par>
                              <p:par>
                                <p:cTn id="17" presetID="0" presetClass="path" presetSubtype="0" accel="50000" decel="50000" fill="hold" nodeType="withEffect">
                                  <p:stCondLst>
                                    <p:cond delay="0"/>
                                  </p:stCondLst>
                                  <p:childTnLst>
                                    <p:animMotion origin="layout" path="M 1.66667E-6 -1.48148E-6 L 0.00104 -0.31065 " pathEditMode="relative" rAng="0" ptsTypes="AA">
                                      <p:cBhvr>
                                        <p:cTn id="18" dur="2000" fill="hold"/>
                                        <p:tgtEl>
                                          <p:spTgt spid="41"/>
                                        </p:tgtEl>
                                        <p:attrNameLst>
                                          <p:attrName>ppt_x</p:attrName>
                                          <p:attrName>ppt_y</p:attrName>
                                        </p:attrNameLst>
                                      </p:cBhvr>
                                      <p:rCtr x="52" y="-15532"/>
                                    </p:animMotion>
                                  </p:childTnLst>
                                </p:cTn>
                              </p:par>
                              <p:par>
                                <p:cTn id="19" presetID="0" presetClass="path" presetSubtype="0" accel="50000" decel="50000" fill="hold" nodeType="withEffect">
                                  <p:stCondLst>
                                    <p:cond delay="0"/>
                                  </p:stCondLst>
                                  <p:childTnLst>
                                    <p:animMotion origin="layout" path="M 2.70833E-6 -7.40741E-7 L 0.00065 0.32083 " pathEditMode="relative" rAng="0" ptsTypes="AA">
                                      <p:cBhvr>
                                        <p:cTn id="20" dur="2000" fill="hold"/>
                                        <p:tgtEl>
                                          <p:spTgt spid="38"/>
                                        </p:tgtEl>
                                        <p:attrNameLst>
                                          <p:attrName>ppt_x</p:attrName>
                                          <p:attrName>ppt_y</p:attrName>
                                        </p:attrNameLst>
                                      </p:cBhvr>
                                      <p:rCtr x="65" y="15995"/>
                                    </p:animMotion>
                                  </p:childTnLst>
                                </p:cTn>
                              </p:par>
                              <p:par>
                                <p:cTn id="21" presetID="0" presetClass="path" presetSubtype="0" accel="50000" decel="50000" fill="hold" nodeType="withEffect">
                                  <p:stCondLst>
                                    <p:cond delay="0"/>
                                  </p:stCondLst>
                                  <p:childTnLst>
                                    <p:animMotion origin="layout" path="M 1.66667E-6 -3.7037E-6 L -3.68629E-18 0.15903 " pathEditMode="relative" rAng="0" ptsTypes="AA">
                                      <p:cBhvr>
                                        <p:cTn id="22" dur="2000" fill="hold"/>
                                        <p:tgtEl>
                                          <p:spTgt spid="36"/>
                                        </p:tgtEl>
                                        <p:attrNameLst>
                                          <p:attrName>ppt_x</p:attrName>
                                          <p:attrName>ppt_y</p:attrName>
                                        </p:attrNameLst>
                                      </p:cBhvr>
                                      <p:rCtr x="52" y="7940"/>
                                    </p:animMotion>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wipe(up)">
                                      <p:cBhvr>
                                        <p:cTn id="34" dur="500"/>
                                        <p:tgtEl>
                                          <p:spTgt spid="119"/>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500"/>
                                        <p:tgtEl>
                                          <p:spTgt spid="1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down)">
                                      <p:cBhvr>
                                        <p:cTn id="43" dur="500"/>
                                        <p:tgtEl>
                                          <p:spTgt spid="122"/>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fade">
                                      <p:cBhvr>
                                        <p:cTn id="47" dur="500"/>
                                        <p:tgtEl>
                                          <p:spTgt spid="111"/>
                                        </p:tgtEl>
                                      </p:cBhvr>
                                    </p:animEffect>
                                  </p:childTnLst>
                                </p:cTn>
                              </p:par>
                            </p:childTnLst>
                          </p:cTn>
                        </p:par>
                        <p:par>
                          <p:cTn id="48" fill="hold">
                            <p:stCondLst>
                              <p:cond delay="1000"/>
                            </p:stCondLst>
                            <p:childTnLst>
                              <p:par>
                                <p:cTn id="49" presetID="2" presetClass="entr" presetSubtype="2" fill="hold" grpId="0" nodeType="afterEffect">
                                  <p:stCondLst>
                                    <p:cond delay="0"/>
                                  </p:stCondLst>
                                  <p:childTnLst>
                                    <p:set>
                                      <p:cBhvr>
                                        <p:cTn id="50" dur="1" fill="hold">
                                          <p:stCondLst>
                                            <p:cond delay="0"/>
                                          </p:stCondLst>
                                        </p:cTn>
                                        <p:tgtEl>
                                          <p:spTgt spid="125"/>
                                        </p:tgtEl>
                                        <p:attrNameLst>
                                          <p:attrName>style.visibility</p:attrName>
                                        </p:attrNameLst>
                                      </p:cBhvr>
                                      <p:to>
                                        <p:strVal val="visible"/>
                                      </p:to>
                                    </p:set>
                                    <p:anim calcmode="lin" valueType="num">
                                      <p:cBhvr additive="base">
                                        <p:cTn id="51" dur="500" fill="hold"/>
                                        <p:tgtEl>
                                          <p:spTgt spid="125"/>
                                        </p:tgtEl>
                                        <p:attrNameLst>
                                          <p:attrName>ppt_x</p:attrName>
                                        </p:attrNameLst>
                                      </p:cBhvr>
                                      <p:tavLst>
                                        <p:tav tm="0">
                                          <p:val>
                                            <p:strVal val="1+#ppt_w/2"/>
                                          </p:val>
                                        </p:tav>
                                        <p:tav tm="100000">
                                          <p:val>
                                            <p:strVal val="#ppt_x"/>
                                          </p:val>
                                        </p:tav>
                                      </p:tavLst>
                                    </p:anim>
                                    <p:anim calcmode="lin" valueType="num">
                                      <p:cBhvr additive="base">
                                        <p:cTn id="52" dur="500" fill="hold"/>
                                        <p:tgtEl>
                                          <p:spTgt spid="125"/>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8" grpId="0"/>
      <p:bldP spid="49" grpId="0"/>
      <p:bldP spid="125"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BC5E-A2B9-4973-8F2C-74FA7277AB1B}"/>
              </a:ext>
            </a:extLst>
          </p:cNvPr>
          <p:cNvSpPr>
            <a:spLocks noGrp="1"/>
          </p:cNvSpPr>
          <p:nvPr>
            <p:ph type="title"/>
          </p:nvPr>
        </p:nvSpPr>
        <p:spPr/>
        <p:txBody>
          <a:bodyPr>
            <a:normAutofit/>
          </a:bodyPr>
          <a:lstStyle/>
          <a:p>
            <a:r>
              <a:rPr lang="en-NZ" sz="4400" dirty="0">
                <a:latin typeface="+mj-lt"/>
              </a:rPr>
              <a:t>Making meaning from timelines</a:t>
            </a:r>
          </a:p>
        </p:txBody>
      </p:sp>
      <p:sp>
        <p:nvSpPr>
          <p:cNvPr id="3" name="Text Placeholder 2">
            <a:extLst>
              <a:ext uri="{FF2B5EF4-FFF2-40B4-BE49-F238E27FC236}">
                <a16:creationId xmlns:a16="http://schemas.microsoft.com/office/drawing/2014/main" id="{CE791F2E-7A73-4A73-A4F9-B5DB8BA94ACB}"/>
              </a:ext>
            </a:extLst>
          </p:cNvPr>
          <p:cNvSpPr>
            <a:spLocks noGrp="1"/>
          </p:cNvSpPr>
          <p:nvPr>
            <p:ph type="body" sz="quarter" idx="10"/>
          </p:nvPr>
        </p:nvSpPr>
        <p:spPr/>
        <p:txBody>
          <a:bodyPr/>
          <a:lstStyle/>
          <a:p>
            <a:r>
              <a:rPr lang="en-NZ" dirty="0">
                <a:solidFill>
                  <a:srgbClr val="088D97"/>
                </a:solidFill>
              </a:rPr>
              <a:t>Fathers’ employment by level of qualification</a:t>
            </a:r>
          </a:p>
        </p:txBody>
      </p:sp>
      <p:pic>
        <p:nvPicPr>
          <p:cNvPr id="6" name="Picture 5">
            <a:extLst>
              <a:ext uri="{FF2B5EF4-FFF2-40B4-BE49-F238E27FC236}">
                <a16:creationId xmlns:a16="http://schemas.microsoft.com/office/drawing/2014/main" id="{3E8AA66B-32A5-434D-B264-5D488029C79B}"/>
              </a:ext>
            </a:extLst>
          </p:cNvPr>
          <p:cNvPicPr>
            <a:picLocks noChangeAspect="1"/>
          </p:cNvPicPr>
          <p:nvPr/>
        </p:nvPicPr>
        <p:blipFill rotWithShape="1">
          <a:blip r:embed="rId3"/>
          <a:srcRect t="8679"/>
          <a:stretch/>
        </p:blipFill>
        <p:spPr>
          <a:xfrm>
            <a:off x="0" y="1865374"/>
            <a:ext cx="11996928" cy="3648961"/>
          </a:xfrm>
          <a:prstGeom prst="rect">
            <a:avLst/>
          </a:prstGeom>
        </p:spPr>
      </p:pic>
      <p:sp>
        <p:nvSpPr>
          <p:cNvPr id="7" name="Rectangle 6">
            <a:extLst>
              <a:ext uri="{FF2B5EF4-FFF2-40B4-BE49-F238E27FC236}">
                <a16:creationId xmlns:a16="http://schemas.microsoft.com/office/drawing/2014/main" id="{38251593-9D25-4E84-B69B-3A5CCD45DF4C}"/>
              </a:ext>
            </a:extLst>
          </p:cNvPr>
          <p:cNvSpPr/>
          <p:nvPr/>
        </p:nvSpPr>
        <p:spPr>
          <a:xfrm>
            <a:off x="0" y="5536226"/>
            <a:ext cx="12192000" cy="646331"/>
          </a:xfrm>
          <a:prstGeom prst="rect">
            <a:avLst/>
          </a:prstGeom>
        </p:spPr>
        <p:txBody>
          <a:bodyPr wrap="square">
            <a:spAutoFit/>
          </a:bodyPr>
          <a:lstStyle/>
          <a:p>
            <a:r>
              <a:rPr lang="en-NZ" sz="800" dirty="0"/>
              <a:t>IDI Disclaimer:</a:t>
            </a:r>
          </a:p>
          <a:p>
            <a:r>
              <a:rPr lang="en-NZ" sz="700" dirty="0"/>
              <a:t>These results are not official statistics. They have been created for research purposes from the Integrated Data Infrastructure (IDI) which is carefully managed by Stats NZ. For more information about the IDI please visit https://www.stats.govt.nz/integrated-data/</a:t>
            </a:r>
          </a:p>
          <a:p>
            <a:r>
              <a:rPr lang="en-NZ" sz="700" dirty="0"/>
              <a:t>Access to the data used in this study was provided by Stats NZ under conditions designed to give effect to the security and confidentiality provisions of the Statistics Act 1975. The results presented in this study are the work of the author, not Stats NZ or individual data suppliers. </a:t>
            </a:r>
          </a:p>
          <a:p>
            <a:r>
              <a:rPr lang="en-NZ" sz="700" dirty="0"/>
              <a:t>The results are based in part on tax data supplied by Inland Revenue to Stats NZ under the Tax Administration Act 1994 for statistical purposes. Any discussion of data limitations or weaknesses is in the context of using the IDI for statistical purposes, and is not related to the data’s ability to support Inland Revenue’s core operational requirements.</a:t>
            </a:r>
          </a:p>
        </p:txBody>
      </p:sp>
    </p:spTree>
    <p:extLst>
      <p:ext uri="{BB962C8B-B14F-4D97-AF65-F5344CB8AC3E}">
        <p14:creationId xmlns:p14="http://schemas.microsoft.com/office/powerpoint/2010/main" val="316516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A1E1-166A-44E6-A462-527847F54C54}"/>
              </a:ext>
            </a:extLst>
          </p:cNvPr>
          <p:cNvSpPr>
            <a:spLocks noGrp="1"/>
          </p:cNvSpPr>
          <p:nvPr>
            <p:ph type="title"/>
          </p:nvPr>
        </p:nvSpPr>
        <p:spPr/>
        <p:txBody>
          <a:bodyPr/>
          <a:lstStyle/>
          <a:p>
            <a:r>
              <a:rPr lang="en-NZ" dirty="0"/>
              <a:t>Find out more</a:t>
            </a:r>
          </a:p>
        </p:txBody>
      </p:sp>
      <p:pic>
        <p:nvPicPr>
          <p:cNvPr id="4" name="Picture 3">
            <a:extLst>
              <a:ext uri="{FF2B5EF4-FFF2-40B4-BE49-F238E27FC236}">
                <a16:creationId xmlns:a16="http://schemas.microsoft.com/office/drawing/2014/main" id="{E01E0608-3814-4A67-8636-B6AF02E3C43D}"/>
              </a:ext>
            </a:extLst>
          </p:cNvPr>
          <p:cNvPicPr>
            <a:picLocks noChangeAspect="1"/>
          </p:cNvPicPr>
          <p:nvPr/>
        </p:nvPicPr>
        <p:blipFill>
          <a:blip r:embed="rId3"/>
          <a:stretch>
            <a:fillRect/>
          </a:stretch>
        </p:blipFill>
        <p:spPr>
          <a:xfrm>
            <a:off x="8467152" y="90524"/>
            <a:ext cx="3060000" cy="4320000"/>
          </a:xfrm>
          <a:prstGeom prst="rect">
            <a:avLst/>
          </a:prstGeom>
          <a:ln>
            <a:solidFill>
              <a:srgbClr val="A5A5A5"/>
            </a:solidFill>
          </a:ln>
        </p:spPr>
      </p:pic>
      <p:pic>
        <p:nvPicPr>
          <p:cNvPr id="5" name="Picture 4">
            <a:extLst>
              <a:ext uri="{FF2B5EF4-FFF2-40B4-BE49-F238E27FC236}">
                <a16:creationId xmlns:a16="http://schemas.microsoft.com/office/drawing/2014/main" id="{140F0412-9838-475D-8467-D90035BF7C8F}"/>
              </a:ext>
            </a:extLst>
          </p:cNvPr>
          <p:cNvPicPr>
            <a:picLocks noChangeAspect="1"/>
          </p:cNvPicPr>
          <p:nvPr/>
        </p:nvPicPr>
        <p:blipFill>
          <a:blip r:embed="rId4"/>
          <a:stretch>
            <a:fillRect/>
          </a:stretch>
        </p:blipFill>
        <p:spPr>
          <a:xfrm>
            <a:off x="5184208" y="622090"/>
            <a:ext cx="3053583" cy="4320000"/>
          </a:xfrm>
          <a:prstGeom prst="rect">
            <a:avLst/>
          </a:prstGeom>
          <a:ln>
            <a:solidFill>
              <a:srgbClr val="A5A5A5"/>
            </a:solidFill>
          </a:ln>
        </p:spPr>
      </p:pic>
      <p:pic>
        <p:nvPicPr>
          <p:cNvPr id="3" name="Picture 2">
            <a:extLst>
              <a:ext uri="{FF2B5EF4-FFF2-40B4-BE49-F238E27FC236}">
                <a16:creationId xmlns:a16="http://schemas.microsoft.com/office/drawing/2014/main" id="{74A127E4-8DE0-45E3-8813-5A556F45E569}"/>
              </a:ext>
            </a:extLst>
          </p:cNvPr>
          <p:cNvPicPr>
            <a:picLocks noChangeAspect="1"/>
          </p:cNvPicPr>
          <p:nvPr/>
        </p:nvPicPr>
        <p:blipFill>
          <a:blip r:embed="rId5"/>
          <a:stretch>
            <a:fillRect/>
          </a:stretch>
        </p:blipFill>
        <p:spPr>
          <a:xfrm>
            <a:off x="7134116" y="2250524"/>
            <a:ext cx="3049111" cy="4320000"/>
          </a:xfrm>
          <a:prstGeom prst="rect">
            <a:avLst/>
          </a:prstGeom>
          <a:ln w="6350">
            <a:solidFill>
              <a:srgbClr val="A5A5A5"/>
            </a:solidFill>
          </a:ln>
        </p:spPr>
      </p:pic>
      <p:sp>
        <p:nvSpPr>
          <p:cNvPr id="6" name="Text Placeholder 2">
            <a:extLst>
              <a:ext uri="{FF2B5EF4-FFF2-40B4-BE49-F238E27FC236}">
                <a16:creationId xmlns:a16="http://schemas.microsoft.com/office/drawing/2014/main" id="{CEE0CCFE-EDD0-4570-BCC2-FE98EAB28B2F}"/>
              </a:ext>
            </a:extLst>
          </p:cNvPr>
          <p:cNvSpPr>
            <a:spLocks noGrp="1"/>
          </p:cNvSpPr>
          <p:nvPr>
            <p:ph type="body" sz="quarter" idx="10"/>
          </p:nvPr>
        </p:nvSpPr>
        <p:spPr>
          <a:xfrm>
            <a:off x="847725" y="1447798"/>
            <a:ext cx="5406771" cy="4802400"/>
          </a:xfrm>
        </p:spPr>
        <p:txBody>
          <a:bodyPr>
            <a:normAutofit/>
          </a:bodyPr>
          <a:lstStyle/>
          <a:p>
            <a:pPr marL="342900" indent="-342900">
              <a:buClr>
                <a:srgbClr val="315259"/>
              </a:buClr>
              <a:buFont typeface="Wingdings" panose="05000000000000000000" pitchFamily="2" charset="2"/>
              <a:buChar char="§"/>
            </a:pPr>
            <a:endParaRPr lang="en-NZ" sz="2000" dirty="0">
              <a:solidFill>
                <a:srgbClr val="262638"/>
              </a:solidFill>
            </a:endParaRPr>
          </a:p>
          <a:p>
            <a:pPr marL="342900" indent="-342900">
              <a:buClr>
                <a:srgbClr val="315259"/>
              </a:buClr>
              <a:buFont typeface="Wingdings" panose="05000000000000000000" pitchFamily="2" charset="2"/>
              <a:buChar char="§"/>
            </a:pPr>
            <a:r>
              <a:rPr lang="en-NZ" sz="2000" dirty="0">
                <a:solidFill>
                  <a:srgbClr val="262638"/>
                </a:solidFill>
              </a:rPr>
              <a:t>Three reports on our website</a:t>
            </a:r>
          </a:p>
          <a:p>
            <a:pPr marL="342900" indent="-342900">
              <a:buClr>
                <a:srgbClr val="315259"/>
              </a:buClr>
              <a:buFont typeface="Wingdings" panose="05000000000000000000" pitchFamily="2" charset="2"/>
              <a:buChar char="§"/>
            </a:pPr>
            <a:r>
              <a:rPr lang="en-NZ" sz="2000" dirty="0">
                <a:solidFill>
                  <a:srgbClr val="262638"/>
                </a:solidFill>
              </a:rPr>
              <a:t>Code from two IDI research projects</a:t>
            </a:r>
            <a:br>
              <a:rPr lang="en-NZ" sz="2000" dirty="0">
                <a:solidFill>
                  <a:srgbClr val="262638"/>
                </a:solidFill>
              </a:rPr>
            </a:br>
            <a:r>
              <a:rPr lang="en-NZ" sz="2000" dirty="0">
                <a:solidFill>
                  <a:srgbClr val="262638"/>
                </a:solidFill>
              </a:rPr>
              <a:t>using technique available</a:t>
            </a:r>
          </a:p>
          <a:p>
            <a:pPr marL="342900" indent="-342900">
              <a:buClr>
                <a:srgbClr val="315259"/>
              </a:buClr>
              <a:buFont typeface="Wingdings" panose="05000000000000000000" pitchFamily="2" charset="2"/>
              <a:buChar char="§"/>
            </a:pPr>
            <a:r>
              <a:rPr lang="en-NZ" sz="2000" dirty="0">
                <a:solidFill>
                  <a:srgbClr val="262638"/>
                </a:solidFill>
              </a:rPr>
              <a:t>Interactive timeline visualisation </a:t>
            </a:r>
            <a:br>
              <a:rPr lang="en-NZ" sz="2000" dirty="0">
                <a:solidFill>
                  <a:srgbClr val="262638"/>
                </a:solidFill>
              </a:rPr>
            </a:br>
            <a:r>
              <a:rPr lang="en-NZ" sz="2000" dirty="0">
                <a:solidFill>
                  <a:srgbClr val="262638"/>
                </a:solidFill>
              </a:rPr>
              <a:t>app available</a:t>
            </a:r>
          </a:p>
          <a:p>
            <a:pPr lvl="0">
              <a:buClr>
                <a:srgbClr val="F47C20"/>
              </a:buClr>
            </a:pPr>
            <a:endParaRPr lang="en-NZ" sz="2000" dirty="0">
              <a:solidFill>
                <a:srgbClr val="262638"/>
              </a:solidFill>
            </a:endParaRPr>
          </a:p>
          <a:p>
            <a:pPr lvl="0">
              <a:buClr>
                <a:srgbClr val="F47C20"/>
              </a:buClr>
            </a:pPr>
            <a:endParaRPr lang="en-NZ" sz="2000" dirty="0">
              <a:solidFill>
                <a:srgbClr val="262638"/>
              </a:solidFill>
            </a:endParaRPr>
          </a:p>
          <a:p>
            <a:pPr lvl="0">
              <a:buClr>
                <a:srgbClr val="F47C20"/>
              </a:buClr>
            </a:pPr>
            <a:r>
              <a:rPr lang="en-NZ" sz="2000" dirty="0">
                <a:solidFill>
                  <a:srgbClr val="262638"/>
                </a:solidFill>
              </a:rPr>
              <a:t>Simon.Anastasiadis@swa.govt.nz</a:t>
            </a:r>
          </a:p>
          <a:p>
            <a:pPr lvl="0">
              <a:buClr>
                <a:srgbClr val="F47C20"/>
              </a:buClr>
            </a:pPr>
            <a:r>
              <a:rPr lang="en-NZ" sz="2000" dirty="0">
                <a:solidFill>
                  <a:srgbClr val="262638"/>
                </a:solidFill>
              </a:rPr>
              <a:t>swa.govt.nz</a:t>
            </a:r>
          </a:p>
          <a:p>
            <a:pPr lvl="0">
              <a:buClr>
                <a:srgbClr val="F47C20"/>
              </a:buClr>
            </a:pPr>
            <a:endParaRPr lang="en-NZ" sz="2000" dirty="0">
              <a:solidFill>
                <a:srgbClr val="262638"/>
              </a:solidFill>
            </a:endParaRPr>
          </a:p>
          <a:p>
            <a:pPr lvl="0">
              <a:buClr>
                <a:srgbClr val="F47C20"/>
              </a:buClr>
            </a:pPr>
            <a:r>
              <a:rPr lang="en-NZ" sz="2000" dirty="0">
                <a:solidFill>
                  <a:srgbClr val="262638"/>
                </a:solidFill>
              </a:rPr>
              <a:t>https://github.com/nz-social-wellbeing-agency</a:t>
            </a:r>
          </a:p>
        </p:txBody>
      </p:sp>
    </p:spTree>
    <p:extLst>
      <p:ext uri="{BB962C8B-B14F-4D97-AF65-F5344CB8AC3E}">
        <p14:creationId xmlns:p14="http://schemas.microsoft.com/office/powerpoint/2010/main" val="37166350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cial Wellbeing Theme – Dark Blue_strip 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5874</TotalTime>
  <Words>311</Words>
  <Application>Microsoft Office PowerPoint</Application>
  <PresentationFormat>Widescreen</PresentationFormat>
  <Paragraphs>39</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Calibri Light</vt:lpstr>
      <vt:lpstr>Wingdings</vt:lpstr>
      <vt:lpstr>1_Office Theme</vt:lpstr>
      <vt:lpstr>Social Wellbeing Theme – Dark Blue_strip version</vt:lpstr>
      <vt:lpstr>Representative Timeline Analysis</vt:lpstr>
      <vt:lpstr>Demonstration of method</vt:lpstr>
      <vt:lpstr>Making meaning from timelines</vt:lpstr>
      <vt:lpstr>Find out more</vt:lpstr>
    </vt:vector>
  </TitlesOfParts>
  <Company>NZ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Investment</dc:title>
  <dc:creator>Claire Lord [SSC]</dc:creator>
  <cp:lastModifiedBy>Simon Anastasiadis</cp:lastModifiedBy>
  <cp:revision>286</cp:revision>
  <cp:lastPrinted>2016-05-01T23:37:16Z</cp:lastPrinted>
  <dcterms:created xsi:type="dcterms:W3CDTF">2016-04-18T03:19:15Z</dcterms:created>
  <dcterms:modified xsi:type="dcterms:W3CDTF">2021-05-24T00:05:41Z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A10378667</vt:lpwstr>
  </property>
  <property fmtid="{D5CDD505-2E9C-101B-9397-08002B2CF9AE}" pid="4" name="Objective-Title">
    <vt:lpwstr>Template - SIA PowerPoint presentation (3)</vt:lpwstr>
  </property>
  <property fmtid="{D5CDD505-2E9C-101B-9397-08002B2CF9AE}" pid="5" name="Objective-Comment">
    <vt:lpwstr/>
  </property>
  <property fmtid="{D5CDD505-2E9C-101B-9397-08002B2CF9AE}" pid="6" name="Objective-CreationStamp">
    <vt:filetime>2018-04-05T03:49:04Z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2018-05-29T21:34:45Z</vt:filetime>
  </property>
  <property fmtid="{D5CDD505-2E9C-101B-9397-08002B2CF9AE}" pid="11" name="Objective-Owner">
    <vt:lpwstr>Sara Phillips</vt:lpwstr>
  </property>
  <property fmtid="{D5CDD505-2E9C-101B-9397-08002B2CF9AE}" pid="12" name="Objective-Path">
    <vt:lpwstr>Global Folder:MSD INFORMATION REPOSITORY:Strategic Social Policy:Broad Cross Sector Frameworks &amp; Strategies:Addressing Cross Agency Social Issues:Social Sector Investment Change Programme:Social Investment Unit:Work Stream: Corporate:Communications Manage</vt:lpwstr>
  </property>
  <property fmtid="{D5CDD505-2E9C-101B-9397-08002B2CF9AE}" pid="13" name="Objective-Parent">
    <vt:lpwstr>Templates - SIA</vt:lpwstr>
  </property>
  <property fmtid="{D5CDD505-2E9C-101B-9397-08002B2CF9AE}" pid="14" name="Objective-State">
    <vt:lpwstr>Being Edited</vt:lpwstr>
  </property>
  <property fmtid="{D5CDD505-2E9C-101B-9397-08002B2CF9AE}" pid="15" name="Objective-Version">
    <vt:lpwstr>1.1</vt:lpwstr>
  </property>
  <property fmtid="{D5CDD505-2E9C-101B-9397-08002B2CF9AE}" pid="16" name="Objective-VersionNumber">
    <vt:r8>2</vt:r8>
  </property>
  <property fmtid="{D5CDD505-2E9C-101B-9397-08002B2CF9AE}" pid="17" name="Objective-VersionComment">
    <vt:lpwstr/>
  </property>
  <property fmtid="{D5CDD505-2E9C-101B-9397-08002B2CF9AE}" pid="18" name="Objective-FileNumber">
    <vt:lpwstr>SP/BC/17///02/16-25958</vt:lpwstr>
  </property>
  <property fmtid="{D5CDD505-2E9C-101B-9397-08002B2CF9AE}" pid="19" name="Objective-Classification">
    <vt:lpwstr>[Inherited - In Confidence]</vt:lpwstr>
  </property>
  <property fmtid="{D5CDD505-2E9C-101B-9397-08002B2CF9AE}" pid="20" name="Objective-Caveats">
    <vt:lpwstr/>
  </property>
  <property fmtid="{D5CDD505-2E9C-101B-9397-08002B2CF9AE}" pid="21" name="Objective-Document Status [system]">
    <vt:lpwstr>Work in Progress</vt:lpwstr>
  </property>
  <property fmtid="{D5CDD505-2E9C-101B-9397-08002B2CF9AE}" pid="22" name="Objective-Email is Vaulted? [system]">
    <vt:lpwstr/>
  </property>
  <property fmtid="{D5CDD505-2E9C-101B-9397-08002B2CF9AE}" pid="23" name="Objective-Report Type [system]">
    <vt:lpwstr>General</vt:lpwstr>
  </property>
</Properties>
</file>