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1"/>
    <p:sldMasterId id="2147483689" r:id="rId2"/>
    <p:sldMasterId id="2147483693" r:id="rId3"/>
  </p:sldMasterIdLst>
  <p:notesMasterIdLst>
    <p:notesMasterId r:id="rId8"/>
  </p:notesMasterIdLst>
  <p:handoutMasterIdLst>
    <p:handoutMasterId r:id="rId9"/>
  </p:handoutMasterIdLst>
  <p:sldIdLst>
    <p:sldId id="301" r:id="rId4"/>
    <p:sldId id="304" r:id="rId5"/>
    <p:sldId id="382" r:id="rId6"/>
    <p:sldId id="381" r:id="rId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Anastasiadis" initials="SA" lastIdx="2" clrIdx="0">
    <p:extLst>
      <p:ext uri="{19B8F6BF-5375-455C-9EA6-DF929625EA0E}">
        <p15:presenceInfo xmlns:p15="http://schemas.microsoft.com/office/powerpoint/2012/main" userId="S::Simon.Anastasiadis@swa.govt.nz::2cb21215-6787-4a13-91d2-92a090c769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31B"/>
    <a:srgbClr val="3A9CAE"/>
    <a:srgbClr val="26567F"/>
    <a:srgbClr val="979AA0"/>
    <a:srgbClr val="2C86B4"/>
    <a:srgbClr val="242637"/>
    <a:srgbClr val="2A2A3E"/>
    <a:srgbClr val="262538"/>
    <a:srgbClr val="242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1" autoAdjust="0"/>
    <p:restoredTop sz="65335" autoAdjust="0"/>
  </p:normalViewPr>
  <p:slideViewPr>
    <p:cSldViewPr snapToGrid="0" snapToObjects="1">
      <p:cViewPr varScale="1">
        <p:scale>
          <a:sx n="74" d="100"/>
          <a:sy n="74" d="100"/>
        </p:scale>
        <p:origin x="1530" y="72"/>
      </p:cViewPr>
      <p:guideLst>
        <p:guide orient="horz" pos="1094"/>
        <p:guide pos="3840"/>
      </p:guideLst>
    </p:cSldViewPr>
  </p:slideViewPr>
  <p:outlineViewPr>
    <p:cViewPr>
      <p:scale>
        <a:sx n="33" d="100"/>
        <a:sy n="33" d="100"/>
      </p:scale>
      <p:origin x="0" y="-97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D96942-EFDF-E44F-9440-B3364B18C4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1" tIns="49537" rIns="99071" bIns="4953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9FD66-5938-6647-8514-A15E428D1A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1" tIns="49537" rIns="99071" bIns="49537" rtlCol="0"/>
          <a:lstStyle>
            <a:lvl1pPr algn="r">
              <a:defRPr sz="1300"/>
            </a:lvl1pPr>
          </a:lstStyle>
          <a:p>
            <a:fld id="{47A00EF6-8E33-EE4A-9910-BCB703D26C10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18C5C-8B07-0D42-B0EF-4D82F12CE6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71" tIns="49537" rIns="99071" bIns="4953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1F0F4-B62B-6D4E-A32C-ACD44808A8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71" tIns="49537" rIns="99071" bIns="49537" rtlCol="0" anchor="b"/>
          <a:lstStyle>
            <a:lvl1pPr algn="r">
              <a:defRPr sz="1300"/>
            </a:lvl1pPr>
          </a:lstStyle>
          <a:p>
            <a:fld id="{273FEE18-147D-1A4A-9EA7-99A3EA7C2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7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1" tIns="49537" rIns="99071" bIns="4953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1" tIns="49537" rIns="99071" bIns="49537" rtlCol="0"/>
          <a:lstStyle>
            <a:lvl1pPr algn="r">
              <a:defRPr sz="1300"/>
            </a:lvl1pPr>
          </a:lstStyle>
          <a:p>
            <a:fld id="{0A6B1CC9-1DB3-FC4C-9684-1EA67E5C0E17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1" tIns="49537" rIns="99071" bIns="4953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1" tIns="49537" rIns="99071" bIns="49537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71" tIns="49537" rIns="99071" bIns="4953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71" tIns="49537" rIns="99071" bIns="49537" rtlCol="0" anchor="b"/>
          <a:lstStyle>
            <a:lvl1pPr algn="r">
              <a:defRPr sz="1300"/>
            </a:lvl1pPr>
          </a:lstStyle>
          <a:p>
            <a:fld id="{AD0E1C8E-471C-D34D-BF9E-F4CCC3BF81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1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E1C8E-471C-D34D-BF9E-F4CCC3BF81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13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E1C8E-471C-D34D-BF9E-F4CCC3BF81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E1C8E-471C-D34D-BF9E-F4CCC3BF81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7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Much more detailed information available.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Including worked examples, setup and troubleshooting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This presentation was only a third of the more extensive training presentation.</a:t>
            </a:r>
          </a:p>
          <a:p>
            <a:endParaRPr lang="en-NZ" dirty="0"/>
          </a:p>
          <a:p>
            <a:r>
              <a:rPr lang="en-NZ" dirty="0"/>
              <a:t>Or get in touch and ask for a more detailed introduction to the tool.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1C8E-471C-D34D-BF9E-F4CCC3BF81C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49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70E721-4838-504A-AA97-BF2B9F11E3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2700" y="3158173"/>
            <a:ext cx="6257925" cy="341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i="0">
                <a:solidFill>
                  <a:srgbClr val="E873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add your subtitle here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13DC35A-F2B9-0749-A56F-F7E04A63EE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700" y="1062983"/>
            <a:ext cx="6257925" cy="1268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5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add your report title here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B1B28E-85BA-A543-A309-0C8E7C8207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2700" y="4073029"/>
            <a:ext cx="7904458" cy="2383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87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Click to add your date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550DE-33F9-3D44-B77E-53476E96D8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789" y="5582078"/>
            <a:ext cx="2346756" cy="5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8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AAF-0E2B-5C47-BD8C-D36A4A52A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8496300" cy="4232275"/>
          </a:xfrm>
          <a:prstGeom prst="rect">
            <a:avLst/>
          </a:prstGeom>
        </p:spPr>
        <p:txBody>
          <a:bodyPr/>
          <a:lstStyle>
            <a:lvl2pPr>
              <a:spcAft>
                <a:spcPts val="700"/>
              </a:spcAft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A61A0D-BAE8-DC46-B8BC-31261C65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4A590F-6A19-AC4D-AFB8-F3E11969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9A5BD0-1F8C-6541-A021-DB7CEBF1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4140200" cy="4232275"/>
          </a:xfrm>
          <a:prstGeom prst="rect">
            <a:avLst/>
          </a:prstGeom>
        </p:spPr>
        <p:txBody>
          <a:bodyPr/>
          <a:lstStyle>
            <a:lvl2pPr>
              <a:spcAft>
                <a:spcPts val="700"/>
              </a:spcAft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DF3FE1-9F34-1346-9236-4FE1D615621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176261" y="1825625"/>
            <a:ext cx="4140200" cy="4232275"/>
          </a:xfrm>
          <a:prstGeom prst="rect">
            <a:avLst/>
          </a:prstGeom>
        </p:spPr>
        <p:txBody>
          <a:bodyPr/>
          <a:lstStyle>
            <a:lvl2pPr>
              <a:spcAft>
                <a:spcPts val="700"/>
              </a:spcAft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9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ACD5FEA8-E9A1-2B48-8F37-585CE1BDBE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2700" y="2063458"/>
            <a:ext cx="9265942" cy="31308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[Insert contact email (</a:t>
            </a:r>
            <a:r>
              <a:rPr lang="en-GB" dirty="0" err="1"/>
              <a:t>info@swa.govt.nz</a:t>
            </a:r>
            <a:r>
              <a:rPr lang="en-GB" dirty="0"/>
              <a:t> or alternative) and/or phone and/or weblink on separate line]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00066A7-FC2E-0D41-9C43-D802A63CE9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700" y="2461023"/>
            <a:ext cx="9265942" cy="31308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/>
              <a:t>swa.govt.nz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1A66CE6-1D28-5E4E-8CB5-95C6BB2188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2700" y="1578429"/>
            <a:ext cx="9265942" cy="31308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[Insert team name/contact person]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365D2-5074-8E4D-98C7-3BF62EC34B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789" y="5582078"/>
            <a:ext cx="2346756" cy="5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7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AAF-0E2B-5C47-BD8C-D36A4A52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FDCEE-F18E-C147-94E7-BE164970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2882"/>
            <a:ext cx="8496301" cy="109641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1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34AC-FA8F-1542-A0FC-B186C5CF2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40000" cy="42322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5B681-4971-2D48-81A5-42B1D2398B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19360" y="6356350"/>
            <a:ext cx="2072640" cy="365125"/>
          </a:xfrm>
          <a:prstGeom prst="rect">
            <a:avLst/>
          </a:prstGeom>
        </p:spPr>
        <p:txBody>
          <a:bodyPr/>
          <a:lstStyle/>
          <a:p>
            <a:pPr algn="ctr"/>
            <a:fld id="{68AC0D5A-D3DC-524E-9B5E-95B24B14D2CD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8EAE89-0D59-A04A-A21A-AEA06F4215B3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203371" y="1825625"/>
            <a:ext cx="4140000" cy="42322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03F21-566D-2444-A4FC-CA30670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AAF-0E2B-5C47-BD8C-D36A4A52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DFF404-7931-0544-A9FE-03530349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34AC-FA8F-1542-A0FC-B186C5CF2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40000" cy="42322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8EAE89-0D59-A04A-A21A-AEA06F4215B3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203371" y="1825625"/>
            <a:ext cx="4140000" cy="42322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7AC0C-DFEB-2E4C-938A-614419A6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7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221166-006E-FF40-908C-266E896197E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9360" y="0"/>
            <a:ext cx="207264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9A781-C742-4C4B-AA29-F006ED6A2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8496300" cy="423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 – heading 2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26567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Second level – body</a:t>
            </a:r>
          </a:p>
          <a:p>
            <a:pPr lvl="2"/>
            <a:r>
              <a:rPr lang="en-GB" dirty="0"/>
              <a:t>Third level – indented body</a:t>
            </a:r>
          </a:p>
          <a:p>
            <a:pPr lvl="3"/>
            <a:r>
              <a:rPr lang="en-GB" dirty="0"/>
              <a:t>Fourth level – heading 3</a:t>
            </a:r>
          </a:p>
          <a:p>
            <a:pPr lvl="4"/>
            <a:r>
              <a:rPr lang="en-GB" dirty="0"/>
              <a:t>Fifth level – small body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62C16D3-E714-8347-A56B-A6E0DD2C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2882"/>
            <a:ext cx="10512425" cy="1096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B56ADE-8666-9141-847D-4FA71FF1C78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08252" y="6336196"/>
            <a:ext cx="1516628" cy="3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703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rgbClr val="2A2A3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600"/>
        </a:spcBef>
        <a:spcAft>
          <a:spcPts val="500"/>
        </a:spcAft>
        <a:buFont typeface="Arial" panose="020B0604020202020204" pitchFamily="34" charset="0"/>
        <a:buNone/>
        <a:defRPr sz="2100" b="1" kern="1200">
          <a:solidFill>
            <a:srgbClr val="2656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rgbClr val="26567F"/>
        </a:buClr>
        <a:buSzTx/>
        <a:buFont typeface="Arial" panose="020B0604020202020204" pitchFamily="34" charset="0"/>
        <a:buNone/>
        <a:tabLst/>
        <a:defRPr lang="en-AU" sz="2000" kern="1200" smtClean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84000" indent="-3429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rgbClr val="979A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1600"/>
        </a:spcBef>
        <a:spcAft>
          <a:spcPts val="500"/>
        </a:spcAft>
        <a:buClr>
          <a:srgbClr val="E8731B"/>
        </a:buClr>
        <a:buFont typeface="Arial" panose="020B0604020202020204" pitchFamily="34" charset="0"/>
        <a:buNone/>
        <a:defRPr sz="1700" b="1" kern="1200">
          <a:solidFill>
            <a:srgbClr val="E8731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rgbClr val="26567F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627750" indent="-28575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rgbClr val="979AA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504" userDrawn="1">
          <p15:clr>
            <a:srgbClr val="F26B43"/>
          </p15:clr>
        </p15:guide>
        <p15:guide id="4" pos="5881" userDrawn="1">
          <p15:clr>
            <a:srgbClr val="F26B43"/>
          </p15:clr>
        </p15:guide>
        <p15:guide id="5" orient="horz" pos="3816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13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221166-006E-FF40-908C-266E896197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9360" y="0"/>
            <a:ext cx="207264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9A781-C742-4C4B-AA29-F006ED6A2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8496300" cy="423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 – heading 2</a:t>
            </a:r>
          </a:p>
          <a:p>
            <a:pPr lvl="1"/>
            <a:r>
              <a:rPr lang="en-GB" dirty="0"/>
              <a:t>Second level – body</a:t>
            </a:r>
          </a:p>
          <a:p>
            <a:pPr lvl="2"/>
            <a:r>
              <a:rPr lang="en-GB" dirty="0"/>
              <a:t>Third level – indented body</a:t>
            </a:r>
          </a:p>
          <a:p>
            <a:pPr lvl="3"/>
            <a:r>
              <a:rPr lang="en-GB" dirty="0"/>
              <a:t>Fourth level – heading 3</a:t>
            </a:r>
          </a:p>
          <a:p>
            <a:pPr lvl="4"/>
            <a:r>
              <a:rPr lang="en-GB" dirty="0"/>
              <a:t>Fifth level – small body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D4A81BB-C585-FF41-9208-5F8241E1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2882"/>
            <a:ext cx="8496300" cy="1096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30F86F-7C0B-C240-98D4-BF10DE3DB8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08252" y="6336196"/>
            <a:ext cx="1516628" cy="3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6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rgbClr val="2A2A3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600"/>
        </a:spcBef>
        <a:spcAft>
          <a:spcPts val="500"/>
        </a:spcAft>
        <a:buFont typeface="Arial" panose="020B0604020202020204" pitchFamily="34" charset="0"/>
        <a:buNone/>
        <a:defRPr sz="2100" b="1" kern="1200">
          <a:solidFill>
            <a:srgbClr val="2656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700"/>
        </a:spcAft>
        <a:buClr>
          <a:srgbClr val="26567F"/>
        </a:buClr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4000" indent="-3429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rgbClr val="979A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1600"/>
        </a:spcBef>
        <a:spcAft>
          <a:spcPts val="500"/>
        </a:spcAft>
        <a:buClr>
          <a:srgbClr val="E8731B"/>
        </a:buClr>
        <a:buFont typeface="Arial" panose="020B0604020202020204" pitchFamily="34" charset="0"/>
        <a:buNone/>
        <a:defRPr sz="1700" b="1" kern="1200">
          <a:solidFill>
            <a:srgbClr val="E8731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rgbClr val="26567F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627750" indent="-28575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rgbClr val="979AA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>
          <p15:clr>
            <a:srgbClr val="F26B43"/>
          </p15:clr>
        </p15:guide>
        <p15:guide id="2" pos="7151">
          <p15:clr>
            <a:srgbClr val="F26B43"/>
          </p15:clr>
        </p15:guide>
        <p15:guide id="3" orient="horz" pos="504">
          <p15:clr>
            <a:srgbClr val="F26B43"/>
          </p15:clr>
        </p15:guide>
        <p15:guide id="4" pos="5881">
          <p15:clr>
            <a:srgbClr val="F26B43"/>
          </p15:clr>
        </p15:guide>
        <p15:guide id="5" orient="horz" pos="381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221166-006E-FF40-908C-266E896197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9360" y="0"/>
            <a:ext cx="207264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9A781-C742-4C4B-AA29-F006ED6A2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8496300" cy="423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 – heading 2</a:t>
            </a:r>
          </a:p>
          <a:p>
            <a:pPr lvl="1"/>
            <a:r>
              <a:rPr lang="en-GB" dirty="0"/>
              <a:t>Second level – body</a:t>
            </a:r>
          </a:p>
          <a:p>
            <a:pPr lvl="2"/>
            <a:r>
              <a:rPr lang="en-GB" dirty="0"/>
              <a:t>Third level – indented body</a:t>
            </a:r>
          </a:p>
          <a:p>
            <a:pPr lvl="3"/>
            <a:r>
              <a:rPr lang="en-GB" dirty="0"/>
              <a:t>Fourth level – heading 3</a:t>
            </a:r>
          </a:p>
          <a:p>
            <a:pPr lvl="4"/>
            <a:r>
              <a:rPr lang="en-GB" dirty="0"/>
              <a:t>Fifth level – small body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1DB5CF6-4D1D-0B46-859C-BE07E9DF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2882"/>
            <a:ext cx="8496300" cy="1096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87704-7DE7-7840-95EC-AB886F0E15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08252" y="6336196"/>
            <a:ext cx="1516628" cy="3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rgbClr val="2A2A3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600"/>
        </a:spcBef>
        <a:spcAft>
          <a:spcPts val="500"/>
        </a:spcAft>
        <a:buFont typeface="Arial" panose="020B0604020202020204" pitchFamily="34" charset="0"/>
        <a:buNone/>
        <a:defRPr sz="2100" b="1" kern="1200">
          <a:solidFill>
            <a:srgbClr val="2656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700"/>
        </a:spcAft>
        <a:buClr>
          <a:srgbClr val="26567F"/>
        </a:buClr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4000" indent="-3429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rgbClr val="979A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1600"/>
        </a:spcBef>
        <a:spcAft>
          <a:spcPts val="500"/>
        </a:spcAft>
        <a:buClr>
          <a:srgbClr val="E8731B"/>
        </a:buClr>
        <a:buFont typeface="Arial" panose="020B0604020202020204" pitchFamily="34" charset="0"/>
        <a:buNone/>
        <a:defRPr sz="1700" b="1" kern="1200">
          <a:solidFill>
            <a:srgbClr val="E8731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rgbClr val="26567F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627750" indent="-28575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rgbClr val="979AA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>
          <p15:clr>
            <a:srgbClr val="F26B43"/>
          </p15:clr>
        </p15:guide>
        <p15:guide id="2" pos="7151">
          <p15:clr>
            <a:srgbClr val="F26B43"/>
          </p15:clr>
        </p15:guide>
        <p15:guide id="3" orient="horz" pos="504">
          <p15:clr>
            <a:srgbClr val="F26B43"/>
          </p15:clr>
        </p15:guide>
        <p15:guide id="4" pos="5881">
          <p15:clr>
            <a:srgbClr val="F26B43"/>
          </p15:clr>
        </p15:guide>
        <p15:guide id="5" orient="horz" pos="3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wa.govt.nz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nz-social-wellbeing-agen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BFDD-4D58-4FBF-B491-353529CA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NZ" sz="2200" dirty="0">
                <a:solidFill>
                  <a:srgbClr val="E8731B"/>
                </a:solidFill>
              </a:rPr>
              <a:t>Making dataset assembly easier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NZ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NZ" dirty="0"/>
              <a:t>IDI is data rich but structure poor – data preparation is slow</a:t>
            </a:r>
            <a:endParaRPr lang="en-NZ" sz="2000" b="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sz="2000" b="0" dirty="0">
                <a:solidFill>
                  <a:prstClr val="black"/>
                </a:solidFill>
                <a:latin typeface="Calibri" panose="020F0502020204030204"/>
              </a:rPr>
              <a:t>More datasets, more preparation</a:t>
            </a:r>
          </a:p>
          <a:p>
            <a:endParaRPr lang="en-NZ" sz="2000" b="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lang="en-NZ" sz="2000" dirty="0"/>
              <a:t>Assembly tool – standard process to reduce preparation time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sz="2000" b="0" dirty="0">
                <a:solidFill>
                  <a:prstClr val="black"/>
                </a:solidFill>
                <a:latin typeface="Calibri" panose="020F0502020204030204"/>
              </a:rPr>
              <a:t>Move from data wrangling to analytics sooner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sz="2000" b="0" dirty="0">
                <a:solidFill>
                  <a:prstClr val="black"/>
                </a:solidFill>
                <a:latin typeface="Calibri" panose="020F0502020204030204"/>
              </a:rPr>
              <a:t>Test ideas faster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sz="2000" b="0" dirty="0">
                <a:solidFill>
                  <a:prstClr val="black"/>
                </a:solidFill>
                <a:latin typeface="Calibri" panose="020F0502020204030204"/>
              </a:rPr>
              <a:t>Create your own definitions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sz="2000" b="0" dirty="0">
                <a:solidFill>
                  <a:prstClr val="black"/>
                </a:solidFill>
                <a:latin typeface="Calibri" panose="020F0502020204030204"/>
              </a:rPr>
              <a:t>Share and reuse definitions</a:t>
            </a:r>
          </a:p>
          <a:p>
            <a:endParaRPr lang="en-NZ" sz="2000" b="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859AB-0374-4E1F-B835-CA94F1B7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Dataset Assembly Tool</a:t>
            </a:r>
          </a:p>
        </p:txBody>
      </p:sp>
    </p:spTree>
    <p:extLst>
      <p:ext uri="{BB962C8B-B14F-4D97-AF65-F5344CB8AC3E}">
        <p14:creationId xmlns:p14="http://schemas.microsoft.com/office/powerpoint/2010/main" val="47592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F0AB-BB35-4D0E-8C2D-A0249AB7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Overview of 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6B2C-9FD8-427E-A758-2C302479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/>
              <a:t>Approximate sequence</a:t>
            </a:r>
            <a:endParaRPr lang="en-NZ" sz="2000" b="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NZ" sz="2000" b="0" dirty="0">
                <a:solidFill>
                  <a:prstClr val="black"/>
                </a:solidFill>
                <a:latin typeface="Calibri" panose="020F0502020204030204"/>
              </a:rPr>
              <a:t>1) IDI access</a:t>
            </a:r>
          </a:p>
          <a:p>
            <a:r>
              <a:rPr lang="en-NZ" sz="2000" b="0" dirty="0">
                <a:solidFill>
                  <a:prstClr val="black"/>
                </a:solidFill>
                <a:latin typeface="Calibri" panose="020F0502020204030204"/>
              </a:rPr>
              <a:t>2a) Study population is defined</a:t>
            </a:r>
          </a:p>
          <a:p>
            <a:r>
              <a:rPr lang="en-NZ" sz="2000" b="0" dirty="0">
                <a:solidFill>
                  <a:prstClr val="black"/>
                </a:solidFill>
                <a:latin typeface="Calibri" panose="020F0502020204030204"/>
              </a:rPr>
              <a:t>2b) Measure(s) of interest defined</a:t>
            </a:r>
          </a:p>
          <a:p>
            <a:r>
              <a:rPr lang="en-NZ" sz="2000" b="0" dirty="0">
                <a:solidFill>
                  <a:prstClr val="black"/>
                </a:solidFill>
                <a:latin typeface="Calibri" panose="020F0502020204030204"/>
              </a:rPr>
              <a:t>3) Control files filled in with population and measure details</a:t>
            </a:r>
          </a:p>
          <a:p>
            <a:r>
              <a:rPr lang="en-NZ" sz="2000" b="0" dirty="0">
                <a:solidFill>
                  <a:prstClr val="black"/>
                </a:solidFill>
                <a:latin typeface="Calibri" panose="020F0502020204030204"/>
              </a:rPr>
              <a:t>4) Assembly tool executed</a:t>
            </a:r>
          </a:p>
          <a:p>
            <a:r>
              <a:rPr lang="en-NZ" sz="2000" b="0" dirty="0">
                <a:solidFill>
                  <a:prstClr val="black"/>
                </a:solidFill>
                <a:latin typeface="Calibri" panose="020F0502020204030204"/>
              </a:rPr>
              <a:t>5) Analysis on rectangular dataset</a:t>
            </a:r>
            <a:endParaRPr lang="en-NZ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ABFE4D-1842-47C4-B759-3458B1DE6A8A}"/>
              </a:ext>
            </a:extLst>
          </p:cNvPr>
          <p:cNvGrpSpPr/>
          <p:nvPr/>
        </p:nvGrpSpPr>
        <p:grpSpPr>
          <a:xfrm>
            <a:off x="4804151" y="2309549"/>
            <a:ext cx="4884420" cy="3748351"/>
            <a:chOff x="0" y="0"/>
            <a:chExt cx="4884994" cy="34194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B32DD66-7E44-49EB-98BC-9C6AFAF687D5}"/>
                </a:ext>
              </a:extLst>
            </p:cNvPr>
            <p:cNvCxnSpPr/>
            <p:nvPr/>
          </p:nvCxnSpPr>
          <p:spPr>
            <a:xfrm>
              <a:off x="75501" y="0"/>
              <a:ext cx="468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F7655D9-2619-456A-AB0F-D7C153D02DCF}"/>
                </a:ext>
              </a:extLst>
            </p:cNvPr>
            <p:cNvCxnSpPr/>
            <p:nvPr/>
          </p:nvCxnSpPr>
          <p:spPr>
            <a:xfrm>
              <a:off x="75501" y="716652"/>
              <a:ext cx="468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3CD74E-D046-482E-9116-C26D6E3E8B4D}"/>
                </a:ext>
              </a:extLst>
            </p:cNvPr>
            <p:cNvCxnSpPr/>
            <p:nvPr/>
          </p:nvCxnSpPr>
          <p:spPr>
            <a:xfrm>
              <a:off x="75501" y="1651417"/>
              <a:ext cx="468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EAF5171-1BD4-48E1-B6EE-34ADB0DC081A}"/>
                </a:ext>
              </a:extLst>
            </p:cNvPr>
            <p:cNvCxnSpPr/>
            <p:nvPr/>
          </p:nvCxnSpPr>
          <p:spPr>
            <a:xfrm>
              <a:off x="75501" y="2300956"/>
              <a:ext cx="468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3F4259F1-E851-497F-9D79-4C90D673CF4C}"/>
                </a:ext>
              </a:extLst>
            </p:cNvPr>
            <p:cNvSpPr/>
            <p:nvPr/>
          </p:nvSpPr>
          <p:spPr>
            <a:xfrm>
              <a:off x="1960824" y="75501"/>
              <a:ext cx="720000" cy="54000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600"/>
                </a:lnSpc>
                <a:spcAft>
                  <a:spcPts val="0"/>
                </a:spcAft>
              </a:pPr>
              <a:r>
                <a:rPr lang="en-NZ" sz="10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IDI</a:t>
              </a:r>
              <a:endParaRPr lang="en-NZ" sz="12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28EF9946-B01C-4BD4-9102-A3B0D04ACF42}"/>
                </a:ext>
              </a:extLst>
            </p:cNvPr>
            <p:cNvSpPr/>
            <p:nvPr/>
          </p:nvSpPr>
          <p:spPr>
            <a:xfrm>
              <a:off x="2576638" y="1687941"/>
              <a:ext cx="792000" cy="540000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600"/>
                </a:lnSpc>
                <a:spcAft>
                  <a:spcPts val="0"/>
                </a:spcAft>
              </a:pPr>
              <a:r>
                <a:rPr lang="en-NZ" sz="10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Dataset Assembly Tool</a:t>
              </a:r>
              <a:endParaRPr lang="en-NZ" sz="12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Flowchart: Document 11">
              <a:extLst>
                <a:ext uri="{FF2B5EF4-FFF2-40B4-BE49-F238E27FC236}">
                  <a16:creationId xmlns:a16="http://schemas.microsoft.com/office/drawing/2014/main" id="{55201EBE-7525-4AA7-9355-3D5CC15329A0}"/>
                </a:ext>
              </a:extLst>
            </p:cNvPr>
            <p:cNvSpPr/>
            <p:nvPr/>
          </p:nvSpPr>
          <p:spPr>
            <a:xfrm>
              <a:off x="2576638" y="935721"/>
              <a:ext cx="792000" cy="540000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600"/>
                </a:lnSpc>
                <a:spcAft>
                  <a:spcPts val="0"/>
                </a:spcAft>
              </a:pPr>
              <a:r>
                <a:rPr lang="en-NZ" sz="10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Population</a:t>
              </a:r>
              <a:endParaRPr lang="en-NZ" sz="12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3" name="Flowchart: Manual Operation 12">
              <a:extLst>
                <a:ext uri="{FF2B5EF4-FFF2-40B4-BE49-F238E27FC236}">
                  <a16:creationId xmlns:a16="http://schemas.microsoft.com/office/drawing/2014/main" id="{70827884-2E9C-4B7C-B9FF-17C9CE340115}"/>
                </a:ext>
              </a:extLst>
            </p:cNvPr>
            <p:cNvSpPr/>
            <p:nvPr/>
          </p:nvSpPr>
          <p:spPr>
            <a:xfrm>
              <a:off x="3876994" y="935721"/>
              <a:ext cx="1008000" cy="540000"/>
            </a:xfrm>
            <a:prstGeom prst="flowChartManualOpera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600"/>
                </a:lnSpc>
                <a:spcAft>
                  <a:spcPts val="0"/>
                </a:spcAft>
              </a:pPr>
              <a:r>
                <a:rPr lang="en-NZ" sz="10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Control files</a:t>
              </a:r>
              <a:endParaRPr lang="en-NZ" sz="12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4" name="Flowchart: Multidocument 13">
              <a:extLst>
                <a:ext uri="{FF2B5EF4-FFF2-40B4-BE49-F238E27FC236}">
                  <a16:creationId xmlns:a16="http://schemas.microsoft.com/office/drawing/2014/main" id="{3518ABCD-839B-4212-A80C-0460AAEDEA1C}"/>
                </a:ext>
              </a:extLst>
            </p:cNvPr>
            <p:cNvSpPr/>
            <p:nvPr/>
          </p:nvSpPr>
          <p:spPr>
            <a:xfrm>
              <a:off x="1093560" y="937270"/>
              <a:ext cx="864000" cy="648000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600"/>
                </a:lnSpc>
                <a:spcAft>
                  <a:spcPts val="850"/>
                </a:spcAft>
              </a:pPr>
              <a:r>
                <a:rPr lang="en-NZ" sz="10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Measures</a:t>
              </a:r>
              <a:endParaRPr lang="en-NZ" sz="12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5" name="Flowchart: Document 14">
              <a:extLst>
                <a:ext uri="{FF2B5EF4-FFF2-40B4-BE49-F238E27FC236}">
                  <a16:creationId xmlns:a16="http://schemas.microsoft.com/office/drawing/2014/main" id="{76C7303D-DAA4-40BE-A993-86A662BE94D4}"/>
                </a:ext>
              </a:extLst>
            </p:cNvPr>
            <p:cNvSpPr/>
            <p:nvPr/>
          </p:nvSpPr>
          <p:spPr>
            <a:xfrm>
              <a:off x="2575729" y="2439981"/>
              <a:ext cx="792000" cy="703269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600"/>
                </a:lnSpc>
                <a:spcAft>
                  <a:spcPts val="0"/>
                </a:spcAft>
              </a:pPr>
              <a:r>
                <a:rPr lang="en-NZ" sz="10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Assembled data for analysis</a:t>
              </a:r>
              <a:endParaRPr lang="en-NZ" sz="12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0FB6DFC-75A8-4CDE-82A0-2A5791408E27}"/>
                </a:ext>
              </a:extLst>
            </p:cNvPr>
            <p:cNvCxnSpPr>
              <a:stCxn id="10" idx="3"/>
              <a:endCxn id="12" idx="0"/>
            </p:cNvCxnSpPr>
            <p:nvPr/>
          </p:nvCxnSpPr>
          <p:spPr>
            <a:xfrm rot="16200000" flipH="1">
              <a:off x="2486621" y="449704"/>
              <a:ext cx="320220" cy="65181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8B822070-9EFC-4223-B55B-343463F6791F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 rot="5400000">
              <a:off x="1792028" y="408473"/>
              <a:ext cx="321769" cy="73582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66FEBD88-74E4-4E80-800A-E91725B85AEB}"/>
                </a:ext>
              </a:extLst>
            </p:cNvPr>
            <p:cNvCxnSpPr>
              <a:stCxn id="13" idx="2"/>
              <a:endCxn id="11" idx="3"/>
            </p:cNvCxnSpPr>
            <p:nvPr/>
          </p:nvCxnSpPr>
          <p:spPr>
            <a:xfrm rot="5400000">
              <a:off x="3633706" y="1210653"/>
              <a:ext cx="482220" cy="101235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EEDB0FE4-00F8-4528-B6CF-D30DEAC795D7}"/>
                </a:ext>
              </a:extLst>
            </p:cNvPr>
            <p:cNvCxnSpPr>
              <a:stCxn id="14" idx="2"/>
              <a:endCxn id="11" idx="1"/>
            </p:cNvCxnSpPr>
            <p:nvPr/>
          </p:nvCxnSpPr>
          <p:spPr>
            <a:xfrm rot="16200000" flipH="1">
              <a:off x="1822454" y="1203756"/>
              <a:ext cx="397211" cy="111115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CAB593-949B-4E6C-8AFA-C65B7CBE94C5}"/>
                </a:ext>
              </a:extLst>
            </p:cNvPr>
            <p:cNvCxnSpPr>
              <a:stCxn id="12" idx="2"/>
              <a:endCxn id="11" idx="0"/>
            </p:cNvCxnSpPr>
            <p:nvPr/>
          </p:nvCxnSpPr>
          <p:spPr>
            <a:xfrm>
              <a:off x="2972638" y="1440021"/>
              <a:ext cx="0" cy="2479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3E2397A-9D60-452D-A5EA-3D2E552FB786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2961581" y="3096756"/>
              <a:ext cx="10102" cy="32271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72D9E2-64D3-42AC-980B-C8C2B4A78A0C}"/>
                </a:ext>
              </a:extLst>
            </p:cNvPr>
            <p:cNvCxnSpPr>
              <a:stCxn id="11" idx="2"/>
              <a:endCxn id="15" idx="0"/>
            </p:cNvCxnSpPr>
            <p:nvPr/>
          </p:nvCxnSpPr>
          <p:spPr>
            <a:xfrm flipH="1">
              <a:off x="2971683" y="2227941"/>
              <a:ext cx="955" cy="212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4">
              <a:extLst>
                <a:ext uri="{FF2B5EF4-FFF2-40B4-BE49-F238E27FC236}">
                  <a16:creationId xmlns:a16="http://schemas.microsoft.com/office/drawing/2014/main" id="{B03A03F8-61C0-4C1A-949A-44A6FE69933F}"/>
                </a:ext>
              </a:extLst>
            </p:cNvPr>
            <p:cNvSpPr txBox="1"/>
            <p:nvPr/>
          </p:nvSpPr>
          <p:spPr>
            <a:xfrm>
              <a:off x="0" y="209494"/>
              <a:ext cx="1010920" cy="40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  <a:spcAft>
                  <a:spcPts val="850"/>
                </a:spcAft>
              </a:pPr>
              <a:r>
                <a:rPr lang="en-NZ" sz="11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Raw data</a:t>
              </a:r>
              <a:endParaRPr lang="en-NZ" sz="12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35">
              <a:extLst>
                <a:ext uri="{FF2B5EF4-FFF2-40B4-BE49-F238E27FC236}">
                  <a16:creationId xmlns:a16="http://schemas.microsoft.com/office/drawing/2014/main" id="{B3922EB9-2A69-45C7-9C09-D85651FDBFE6}"/>
                </a:ext>
              </a:extLst>
            </p:cNvPr>
            <p:cNvSpPr txBox="1"/>
            <p:nvPr/>
          </p:nvSpPr>
          <p:spPr>
            <a:xfrm>
              <a:off x="0" y="989835"/>
              <a:ext cx="1010920" cy="432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  <a:spcAft>
                  <a:spcPts val="0"/>
                </a:spcAft>
              </a:pPr>
              <a:r>
                <a:rPr lang="en-NZ" sz="11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Definitions/</a:t>
              </a:r>
              <a:endParaRPr lang="en-NZ" sz="12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>
                <a:lnSpc>
                  <a:spcPts val="1600"/>
                </a:lnSpc>
                <a:spcAft>
                  <a:spcPts val="0"/>
                </a:spcAft>
              </a:pPr>
              <a:r>
                <a:rPr lang="en-NZ" sz="11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business rules</a:t>
              </a:r>
              <a:endParaRPr lang="en-NZ" sz="12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37">
              <a:extLst>
                <a:ext uri="{FF2B5EF4-FFF2-40B4-BE49-F238E27FC236}">
                  <a16:creationId xmlns:a16="http://schemas.microsoft.com/office/drawing/2014/main" id="{C2294777-4897-4125-9B53-CF94AF416D63}"/>
                </a:ext>
              </a:extLst>
            </p:cNvPr>
            <p:cNvSpPr txBox="1"/>
            <p:nvPr/>
          </p:nvSpPr>
          <p:spPr>
            <a:xfrm>
              <a:off x="0" y="1826868"/>
              <a:ext cx="1010920" cy="40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  <a:spcAft>
                  <a:spcPts val="850"/>
                </a:spcAft>
              </a:pPr>
              <a:r>
                <a:rPr lang="en-NZ" sz="11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Assembly</a:t>
              </a:r>
              <a:endParaRPr lang="en-NZ" sz="12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4EB6C828-D5A8-4741-95BB-D58BE379EED5}"/>
                </a:ext>
              </a:extLst>
            </p:cNvPr>
            <p:cNvSpPr txBox="1"/>
            <p:nvPr/>
          </p:nvSpPr>
          <p:spPr>
            <a:xfrm>
              <a:off x="0" y="2578978"/>
              <a:ext cx="1010920" cy="40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  <a:spcAft>
                  <a:spcPts val="850"/>
                </a:spcAft>
              </a:pPr>
              <a:r>
                <a:rPr lang="en-NZ" sz="11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Analysis</a:t>
              </a:r>
              <a:endParaRPr lang="en-NZ" sz="12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31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ED87FA2-7131-42ED-B00A-68BDAD256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7" y="1825625"/>
            <a:ext cx="8677699" cy="4232275"/>
          </a:xfrm>
        </p:spPr>
        <p:txBody>
          <a:bodyPr>
            <a:normAutofit fontScale="92500"/>
          </a:bodyPr>
          <a:lstStyle/>
          <a:p>
            <a:pPr>
              <a:spcBef>
                <a:spcPts val="700"/>
              </a:spcBef>
              <a:defRPr/>
            </a:pPr>
            <a:r>
              <a:rPr lang="en-NZ" sz="3200" dirty="0"/>
              <a:t>Fast performance:</a:t>
            </a:r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NZ" sz="2400" b="0" dirty="0">
                <a:solidFill>
                  <a:prstClr val="black"/>
                </a:solidFill>
                <a:latin typeface="Calibri" panose="020F0502020204030204"/>
              </a:rPr>
              <a:t>5 million people x 21 measures x 12 time periods = 1 billion outputs</a:t>
            </a:r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NZ" sz="2400" b="0" dirty="0">
                <a:solidFill>
                  <a:prstClr val="black"/>
                </a:solidFill>
                <a:latin typeface="Calibri" panose="020F0502020204030204"/>
              </a:rPr>
              <a:t>Runtime = 4 hours for the whole panel = 20 minutes per cross section</a:t>
            </a:r>
          </a:p>
          <a:p>
            <a:pPr lvl="0">
              <a:spcBef>
                <a:spcPts val="700"/>
              </a:spcBef>
              <a:defRPr/>
            </a:pPr>
            <a:endParaRPr lang="en-NZ" sz="2400" b="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NZ" sz="3600" dirty="0"/>
              <a:t>Share and reuse definitions: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sz="2400" b="0" dirty="0">
                <a:solidFill>
                  <a:prstClr val="black"/>
                </a:solidFill>
                <a:latin typeface="Calibri" panose="020F0502020204030204"/>
              </a:rPr>
              <a:t>Structure makes definitions independent of assembly tool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sz="2400" b="0" dirty="0">
                <a:solidFill>
                  <a:prstClr val="black"/>
                </a:solidFill>
                <a:latin typeface="Calibri" panose="020F0502020204030204"/>
              </a:rPr>
              <a:t>Easy to review, share, publish, and adapt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sz="2400" b="0" dirty="0">
                <a:solidFill>
                  <a:prstClr val="black"/>
                </a:solidFill>
                <a:latin typeface="Calibri" panose="020F0502020204030204"/>
              </a:rPr>
              <a:t>Build a library of definitions, knowledge sharing for all researchers</a:t>
            </a:r>
          </a:p>
          <a:p>
            <a:pPr lvl="0">
              <a:spcBef>
                <a:spcPts val="700"/>
              </a:spcBef>
              <a:defRPr/>
            </a:pPr>
            <a:endParaRPr lang="en-NZ" sz="2400" b="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AF0AB-BB35-4D0E-8C2D-A0249AB7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Faster assembly &amp; ease of reuse</a:t>
            </a:r>
          </a:p>
        </p:txBody>
      </p:sp>
    </p:spTree>
    <p:extLst>
      <p:ext uri="{BB962C8B-B14F-4D97-AF65-F5344CB8AC3E}">
        <p14:creationId xmlns:p14="http://schemas.microsoft.com/office/powerpoint/2010/main" val="279961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59AB-0374-4E1F-B835-CA94F1B7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Resources to find out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BFDD-4D58-4FBF-B491-353529CAC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7" y="1825625"/>
            <a:ext cx="8476673" cy="4232275"/>
          </a:xfrm>
        </p:spPr>
        <p:txBody>
          <a:bodyPr>
            <a:normAutofit fontScale="92500" lnSpcReduction="20000"/>
          </a:bodyPr>
          <a:lstStyle/>
          <a:p>
            <a:r>
              <a:rPr lang="en-NZ" sz="2600" dirty="0"/>
              <a:t>Training material</a:t>
            </a:r>
          </a:p>
          <a:p>
            <a:pPr marL="342900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NZ" sz="2400" b="0" dirty="0">
                <a:solidFill>
                  <a:prstClr val="black"/>
                </a:solidFill>
                <a:latin typeface="Calibri" panose="020F0502020204030204"/>
              </a:rPr>
              <a:t>A4 overview</a:t>
            </a:r>
          </a:p>
          <a:p>
            <a:pPr marL="342900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NZ" sz="2400" b="0" dirty="0">
                <a:solidFill>
                  <a:prstClr val="black"/>
                </a:solidFill>
                <a:latin typeface="Calibri" panose="020F0502020204030204"/>
              </a:rPr>
              <a:t>Primer and guide to assembly tool</a:t>
            </a:r>
          </a:p>
          <a:p>
            <a:pPr marL="342900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NZ" sz="2400" b="0" dirty="0">
                <a:solidFill>
                  <a:prstClr val="black"/>
                </a:solidFill>
                <a:latin typeface="Calibri" panose="020F0502020204030204"/>
              </a:rPr>
              <a:t>User manual &amp; training video</a:t>
            </a:r>
          </a:p>
          <a:p>
            <a:pPr>
              <a:spcBef>
                <a:spcPts val="700"/>
              </a:spcBef>
            </a:pPr>
            <a:r>
              <a:rPr lang="en-NZ" sz="2400" b="0" dirty="0">
                <a:solidFill>
                  <a:prstClr val="black"/>
                </a:solidFill>
                <a:latin typeface="Calibri" panose="020F0502020204030204"/>
                <a:hlinkClick r:id="rId3"/>
              </a:rPr>
              <a:t>https://swa.govt.nz</a:t>
            </a:r>
            <a:r>
              <a:rPr lang="en-NZ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NZ" sz="2400" b="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 Publications  Guidance / Info sheets</a:t>
            </a:r>
            <a:endParaRPr lang="en-NZ" sz="2400" b="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NZ" sz="2400" b="0" dirty="0">
              <a:solidFill>
                <a:prstClr val="black"/>
              </a:solidFill>
              <a:latin typeface="Calibri" panose="020F0502020204030204"/>
            </a:endParaRPr>
          </a:p>
          <a:p>
            <a:pPr lvl="0"/>
            <a:r>
              <a:rPr lang="en-NZ" sz="2600" dirty="0"/>
              <a:t>Technical resources</a:t>
            </a:r>
          </a:p>
          <a:p>
            <a:pPr marL="342900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NZ" sz="2400" b="0" dirty="0">
                <a:solidFill>
                  <a:prstClr val="black"/>
                </a:solidFill>
                <a:latin typeface="Calibri" panose="020F0502020204030204"/>
              </a:rPr>
              <a:t>Assembly tool code including worked example</a:t>
            </a:r>
          </a:p>
          <a:p>
            <a:pPr marL="342900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NZ" sz="2400" b="0" dirty="0">
                <a:solidFill>
                  <a:prstClr val="black"/>
                </a:solidFill>
                <a:latin typeface="Calibri" panose="020F0502020204030204"/>
              </a:rPr>
              <a:t>Library of definitions that work with tool</a:t>
            </a:r>
          </a:p>
          <a:p>
            <a:pPr>
              <a:spcBef>
                <a:spcPts val="700"/>
              </a:spcBef>
            </a:pPr>
            <a:r>
              <a:rPr lang="en-NZ" sz="2400" b="0" dirty="0">
                <a:solidFill>
                  <a:prstClr val="black"/>
                </a:solidFill>
                <a:latin typeface="Calibri" panose="020F0502020204030204"/>
                <a:hlinkClick r:id="rId4"/>
              </a:rPr>
              <a:t>https://github.com/nz-social-wellbeing-agency</a:t>
            </a:r>
            <a:endParaRPr lang="en-NZ" sz="240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736EAA-CDB5-4BA9-AFF7-15904F3CB74D}"/>
              </a:ext>
            </a:extLst>
          </p:cNvPr>
          <p:cNvSpPr txBox="1">
            <a:spLocks/>
          </p:cNvSpPr>
          <p:nvPr/>
        </p:nvSpPr>
        <p:spPr>
          <a:xfrm>
            <a:off x="0" y="6544917"/>
            <a:ext cx="9265942" cy="31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500"/>
              </a:spcAft>
              <a:buFont typeface="Arial" panose="020B0604020202020204" pitchFamily="34" charset="0"/>
              <a:buNone/>
              <a:defRPr sz="2100" b="1" kern="1200">
                <a:solidFill>
                  <a:srgbClr val="2656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26567F"/>
              </a:buClr>
              <a:buSzTx/>
              <a:buFont typeface="Arial" panose="020B0604020202020204" pitchFamily="34" charset="0"/>
              <a:buNone/>
              <a:tabLst/>
              <a:defRPr lang="en-AU" sz="20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40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79A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500"/>
              </a:spcAft>
              <a:buClr>
                <a:srgbClr val="E8731B"/>
              </a:buClr>
              <a:buFont typeface="Arial" panose="020B0604020202020204" pitchFamily="34" charset="0"/>
              <a:buNone/>
              <a:defRPr sz="1700" b="1" kern="1200">
                <a:solidFill>
                  <a:srgbClr val="E873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26567F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7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79AA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Simon.Anastasiadis@swa.govt.nz</a:t>
            </a:r>
          </a:p>
        </p:txBody>
      </p:sp>
    </p:spTree>
    <p:extLst>
      <p:ext uri="{BB962C8B-B14F-4D97-AF65-F5344CB8AC3E}">
        <p14:creationId xmlns:p14="http://schemas.microsoft.com/office/powerpoint/2010/main" val="1963376873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Wellbeing Theme – Dark 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cial Wellbeing Theme – Oran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ocial Wellbeing Theme – Te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6284</TotalTime>
  <Words>301</Words>
  <Application>Microsoft Office PowerPoint</Application>
  <PresentationFormat>Widescreen</PresentationFormat>
  <Paragraphs>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Social Wellbeing Theme – Dark Blue</vt:lpstr>
      <vt:lpstr>Social Wellbeing Theme – Orange</vt:lpstr>
      <vt:lpstr>Social Wellbeing Theme – Teal</vt:lpstr>
      <vt:lpstr>Dataset Assembly Tool</vt:lpstr>
      <vt:lpstr>Overview of how it works</vt:lpstr>
      <vt:lpstr>Faster assembly &amp; ease of reuse</vt:lpstr>
      <vt:lpstr>Resources to find out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Creative</dc:creator>
  <cp:lastModifiedBy>Simon Anastasiadis</cp:lastModifiedBy>
  <cp:revision>391</cp:revision>
  <cp:lastPrinted>2020-08-18T00:48:27Z</cp:lastPrinted>
  <dcterms:created xsi:type="dcterms:W3CDTF">2020-02-03T02:16:47Z</dcterms:created>
  <dcterms:modified xsi:type="dcterms:W3CDTF">2021-05-24T00:00:13Z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A12534457</vt:lpwstr>
  </property>
  <property fmtid="{D5CDD505-2E9C-101B-9397-08002B2CF9AE}" pid="4" name="Objective-Title">
    <vt:lpwstr>general data assembly tool intro and training presentation</vt:lpwstr>
  </property>
  <property fmtid="{D5CDD505-2E9C-101B-9397-08002B2CF9AE}" pid="5" name="Objective-Comment">
    <vt:lpwstr/>
  </property>
  <property fmtid="{D5CDD505-2E9C-101B-9397-08002B2CF9AE}" pid="6" name="Objective-CreationStamp">
    <vt:filetime>2020-05-21T22:59:28Z</vt:filetime>
  </property>
  <property fmtid="{D5CDD505-2E9C-101B-9397-08002B2CF9AE}" pid="7" name="Objective-IsApproved">
    <vt:bool>false</vt:bool>
  </property>
  <property fmtid="{D5CDD505-2E9C-101B-9397-08002B2CF9AE}" pid="8" name="Objective-IsPublished">
    <vt:bool>false</vt:bool>
  </property>
  <property fmtid="{D5CDD505-2E9C-101B-9397-08002B2CF9AE}" pid="9" name="Objective-DatePublished">
    <vt:lpwstr/>
  </property>
  <property fmtid="{D5CDD505-2E9C-101B-9397-08002B2CF9AE}" pid="10" name="Objective-ModificationStamp">
    <vt:filetime>2020-09-28T23:31:21Z</vt:filetime>
  </property>
  <property fmtid="{D5CDD505-2E9C-101B-9397-08002B2CF9AE}" pid="11" name="Objective-Owner">
    <vt:lpwstr>Simon Anastasiadis</vt:lpwstr>
  </property>
  <property fmtid="{D5CDD505-2E9C-101B-9397-08002B2CF9AE}" pid="12" name="Objective-Path">
    <vt:lpwstr>Global Folder:SIA INFORMATION REPOSITORY:Delivery:Projects and Use Cases:Analytics &amp; Insights:General Dataset Assembly Tool 2020:Product Development:Documentation:</vt:lpwstr>
  </property>
  <property fmtid="{D5CDD505-2E9C-101B-9397-08002B2CF9AE}" pid="13" name="Objective-Parent">
    <vt:lpwstr>Documentation</vt:lpwstr>
  </property>
  <property fmtid="{D5CDD505-2E9C-101B-9397-08002B2CF9AE}" pid="14" name="Objective-State">
    <vt:lpwstr>Being Edited</vt:lpwstr>
  </property>
  <property fmtid="{D5CDD505-2E9C-101B-9397-08002B2CF9AE}" pid="15" name="Objective-Version">
    <vt:lpwstr>0.5</vt:lpwstr>
  </property>
  <property fmtid="{D5CDD505-2E9C-101B-9397-08002B2CF9AE}" pid="16" name="Objective-VersionNumber">
    <vt:r8>5</vt:r8>
  </property>
  <property fmtid="{D5CDD505-2E9C-101B-9397-08002B2CF9AE}" pid="17" name="Objective-VersionComment">
    <vt:lpwstr/>
  </property>
  <property fmtid="{D5CDD505-2E9C-101B-9397-08002B2CF9AE}" pid="18" name="Objective-FileNumber">
    <vt:lpwstr>qA667185</vt:lpwstr>
  </property>
  <property fmtid="{D5CDD505-2E9C-101B-9397-08002B2CF9AE}" pid="19" name="Objective-Classification">
    <vt:lpwstr>[Inherited - In Confidence]</vt:lpwstr>
  </property>
  <property fmtid="{D5CDD505-2E9C-101B-9397-08002B2CF9AE}" pid="20" name="Objective-Caveats">
    <vt:lpwstr/>
  </property>
  <property fmtid="{D5CDD505-2E9C-101B-9397-08002B2CF9AE}" pid="21" name="Objective-Document Status [system]">
    <vt:lpwstr>Work in Progress</vt:lpwstr>
  </property>
  <property fmtid="{D5CDD505-2E9C-101B-9397-08002B2CF9AE}" pid="22" name="Objective-Email is Vaulted? [system]">
    <vt:lpwstr/>
  </property>
</Properties>
</file>