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9"/>
  </p:notesMasterIdLst>
  <p:sldIdLst>
    <p:sldId id="256" r:id="rId5"/>
    <p:sldId id="289" r:id="rId6"/>
    <p:sldId id="291" r:id="rId7"/>
    <p:sldId id="292" r:id="rId8"/>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ce Wang" initials="AW" lastIdx="22" clrIdx="0">
    <p:extLst>
      <p:ext uri="{19B8F6BF-5375-455C-9EA6-DF929625EA0E}">
        <p15:presenceInfo xmlns:p15="http://schemas.microsoft.com/office/powerpoint/2012/main" userId="S::Alice.Wang@universitiesnz.ac.nz::c4bfb858-72cf-42d8-ba19-de1bf93f7a1d" providerId="AD"/>
      </p:ext>
    </p:extLst>
  </p:cmAuthor>
  <p:cmAuthor id="2" name="Sarah Randal" initials="SR" lastIdx="1" clrIdx="1">
    <p:extLst>
      <p:ext uri="{19B8F6BF-5375-455C-9EA6-DF929625EA0E}">
        <p15:presenceInfo xmlns:p15="http://schemas.microsoft.com/office/powerpoint/2012/main" userId="S::Sarah.randal@universitiesnz.ac.nz::e6990b1a-4931-4694-af16-ae05c58e7daf" providerId="AD"/>
      </p:ext>
    </p:extLst>
  </p:cmAuthor>
  <p:cmAuthor id="3" name="Sharon Cuzens" initials="SC" lastIdx="2" clrIdx="2">
    <p:extLst>
      <p:ext uri="{19B8F6BF-5375-455C-9EA6-DF929625EA0E}">
        <p15:presenceInfo xmlns:p15="http://schemas.microsoft.com/office/powerpoint/2012/main" userId="S::sharon.cuzens@universitiesnz.ac.nz::095ef96b-3585-4ead-ad01-893bd3b857b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76817" autoAdjust="0"/>
  </p:normalViewPr>
  <p:slideViewPr>
    <p:cSldViewPr snapToGrid="0">
      <p:cViewPr>
        <p:scale>
          <a:sx n="75" d="100"/>
          <a:sy n="75" d="100"/>
        </p:scale>
        <p:origin x="378"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universitiesnewzealand.sharepoint.com/Shared/Shared%20Documents/Shared/UNZ_website_content_2021/working%20while%20studying%20v3/Young%20bachelors%20Slide2_rr3_checked_v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pann\Documents\UNZ\working_while_studying\Young%20bachelors%20Slide2_rr3_checked_v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niversitiesnewzealand.sharepoint.com/Shared/Shared%20Documents/Shared/UNZ_website_content_2021/working%20while%20studying%20v3/Young%20bachelors%20Slide2_rr3_checked_v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niversitiesnewzealand.sharepoint.com/Shared/Shared%20Documents/Shared/UNZ_website_content_2021/working%20while%20studying%20v3/Young%20bachelors%20Slide2_rr3_checked_v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NZ" b="1" dirty="0">
                <a:solidFill>
                  <a:schemeClr val="tx1"/>
                </a:solidFill>
              </a:rPr>
              <a:t>Annual</a:t>
            </a:r>
            <a:r>
              <a:rPr lang="en-NZ" b="1" baseline="0" dirty="0">
                <a:solidFill>
                  <a:schemeClr val="tx1"/>
                </a:solidFill>
              </a:rPr>
              <a:t> employment rates </a:t>
            </a:r>
            <a:r>
              <a:rPr lang="en-NZ" baseline="0" dirty="0">
                <a:solidFill>
                  <a:schemeClr val="tx1"/>
                </a:solidFill>
              </a:rPr>
              <a:t>of young Bachelor's degree students (2009 &amp; 2019)</a:t>
            </a:r>
            <a:endParaRPr lang="en-NZ"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570363554906355"/>
          <c:y val="0.1482742615091166"/>
          <c:w val="0.86259033494912285"/>
          <c:h val="0.73937362677781293"/>
        </c:manualLayout>
      </c:layout>
      <c:barChart>
        <c:barDir val="col"/>
        <c:grouping val="clustered"/>
        <c:varyColors val="0"/>
        <c:ser>
          <c:idx val="0"/>
          <c:order val="0"/>
          <c:tx>
            <c:strRef>
              <c:f>Graph1!$A$49</c:f>
              <c:strCache>
                <c:ptCount val="1"/>
                <c:pt idx="0">
                  <c:v>2009</c:v>
                </c:pt>
              </c:strCache>
            </c:strRef>
          </c:tx>
          <c:spPr>
            <a:solidFill>
              <a:schemeClr val="accent1"/>
            </a:solidFill>
            <a:ln>
              <a:noFill/>
            </a:ln>
            <a:effectLst/>
          </c:spPr>
          <c:invertIfNegative val="0"/>
          <c:dPt>
            <c:idx val="0"/>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8050-4B8D-A61B-D618B0CA1354}"/>
              </c:ext>
            </c:extLst>
          </c:dPt>
          <c:dPt>
            <c:idx val="1"/>
            <c:invertIfNegative val="0"/>
            <c:bubble3D val="0"/>
            <c:spPr>
              <a:solidFill>
                <a:schemeClr val="accent3">
                  <a:lumMod val="40000"/>
                  <a:lumOff val="60000"/>
                </a:schemeClr>
              </a:solidFill>
              <a:ln>
                <a:noFill/>
              </a:ln>
              <a:effectLst/>
            </c:spPr>
            <c:extLst>
              <c:ext xmlns:c16="http://schemas.microsoft.com/office/drawing/2014/chart" uri="{C3380CC4-5D6E-409C-BE32-E72D297353CC}">
                <c16:uniqueId val="{00000007-8050-4B8D-A61B-D618B0CA1354}"/>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Graph1!$B$48:$C$48</c:f>
              <c:strCache>
                <c:ptCount val="2"/>
                <c:pt idx="0">
                  <c:v>Domestic</c:v>
                </c:pt>
                <c:pt idx="1">
                  <c:v>International</c:v>
                </c:pt>
              </c:strCache>
            </c:strRef>
          </c:cat>
          <c:val>
            <c:numRef>
              <c:f>Graph1!$B$49:$C$49</c:f>
              <c:numCache>
                <c:formatCode>General</c:formatCode>
                <c:ptCount val="2"/>
                <c:pt idx="0">
                  <c:v>0.81538461538461537</c:v>
                </c:pt>
                <c:pt idx="1">
                  <c:v>0.34076275383853394</c:v>
                </c:pt>
              </c:numCache>
            </c:numRef>
          </c:val>
          <c:extLst>
            <c:ext xmlns:c16="http://schemas.microsoft.com/office/drawing/2014/chart" uri="{C3380CC4-5D6E-409C-BE32-E72D297353CC}">
              <c16:uniqueId val="{00000000-8050-4B8D-A61B-D618B0CA1354}"/>
            </c:ext>
          </c:extLst>
        </c:ser>
        <c:ser>
          <c:idx val="1"/>
          <c:order val="1"/>
          <c:tx>
            <c:strRef>
              <c:f>Graph1!$A$50</c:f>
              <c:strCache>
                <c:ptCount val="1"/>
                <c:pt idx="0">
                  <c:v>2019</c:v>
                </c:pt>
              </c:strCache>
            </c:strRef>
          </c:tx>
          <c:spPr>
            <a:solidFill>
              <a:schemeClr val="accent2"/>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5-8050-4B8D-A61B-D618B0CA1354}"/>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6-8050-4B8D-A61B-D618B0CA1354}"/>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Graph1!$B$48:$C$48</c:f>
              <c:strCache>
                <c:ptCount val="2"/>
                <c:pt idx="0">
                  <c:v>Domestic</c:v>
                </c:pt>
                <c:pt idx="1">
                  <c:v>International</c:v>
                </c:pt>
              </c:strCache>
            </c:strRef>
          </c:cat>
          <c:val>
            <c:numRef>
              <c:f>Graph1!$B$50:$C$50</c:f>
              <c:numCache>
                <c:formatCode>General</c:formatCode>
                <c:ptCount val="2"/>
                <c:pt idx="0">
                  <c:v>0.84860034170061771</c:v>
                </c:pt>
                <c:pt idx="1">
                  <c:v>0.39379141960237179</c:v>
                </c:pt>
              </c:numCache>
            </c:numRef>
          </c:val>
          <c:extLst>
            <c:ext xmlns:c16="http://schemas.microsoft.com/office/drawing/2014/chart" uri="{C3380CC4-5D6E-409C-BE32-E72D297353CC}">
              <c16:uniqueId val="{00000001-8050-4B8D-A61B-D618B0CA1354}"/>
            </c:ext>
          </c:extLst>
        </c:ser>
        <c:dLbls>
          <c:dLblPos val="outEnd"/>
          <c:showLegendKey val="0"/>
          <c:showVal val="1"/>
          <c:showCatName val="0"/>
          <c:showSerName val="0"/>
          <c:showPercent val="0"/>
          <c:showBubbleSize val="0"/>
        </c:dLbls>
        <c:gapWidth val="219"/>
        <c:overlap val="-27"/>
        <c:axId val="886439384"/>
        <c:axId val="819807576"/>
      </c:barChart>
      <c:catAx>
        <c:axId val="886439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807576"/>
        <c:crosses val="autoZero"/>
        <c:auto val="1"/>
        <c:lblAlgn val="ctr"/>
        <c:lblOffset val="100"/>
        <c:noMultiLvlLbl val="0"/>
      </c:catAx>
      <c:valAx>
        <c:axId val="81980757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64393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95000"/>
      </a:schemeClr>
    </a:solidFill>
    <a:ln w="12700">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NZ" b="1" dirty="0"/>
              <a:t>Percentage of employed students working in each industry</a:t>
            </a:r>
            <a:r>
              <a:rPr lang="en-NZ" dirty="0"/>
              <a:t> (2019)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tx>
            <c:strRef>
              <c:f>Slide2c!$I$27</c:f>
              <c:strCache>
                <c:ptCount val="1"/>
                <c:pt idx="0">
                  <c:v>Domestic</c:v>
                </c:pt>
              </c:strCache>
            </c:strRef>
          </c:tx>
          <c:spPr>
            <a:solidFill>
              <a:schemeClr val="accent1">
                <a:lumMod val="750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Slide2c!$H$41:$H$43</c:f>
              <c:strCache>
                <c:ptCount val="3"/>
                <c:pt idx="0">
                  <c:v>Accommodation and Food Services</c:v>
                </c:pt>
                <c:pt idx="1">
                  <c:v>Retail Trade</c:v>
                </c:pt>
                <c:pt idx="2">
                  <c:v>Other industry</c:v>
                </c:pt>
              </c:strCache>
            </c:strRef>
          </c:cat>
          <c:val>
            <c:numRef>
              <c:f>Slide2c!$I$41:$I$43</c:f>
              <c:numCache>
                <c:formatCode>General</c:formatCode>
                <c:ptCount val="3"/>
                <c:pt idx="0">
                  <c:v>0.17651018004374894</c:v>
                </c:pt>
                <c:pt idx="1">
                  <c:v>0.24528857479387514</c:v>
                </c:pt>
                <c:pt idx="2">
                  <c:v>0.57820124516237592</c:v>
                </c:pt>
              </c:numCache>
            </c:numRef>
          </c:val>
          <c:extLst>
            <c:ext xmlns:c16="http://schemas.microsoft.com/office/drawing/2014/chart" uri="{C3380CC4-5D6E-409C-BE32-E72D297353CC}">
              <c16:uniqueId val="{00000000-8066-4EB5-B0D1-D89A6A25CE67}"/>
            </c:ext>
          </c:extLst>
        </c:ser>
        <c:ser>
          <c:idx val="1"/>
          <c:order val="1"/>
          <c:tx>
            <c:strRef>
              <c:f>Slide2c!$J$27</c:f>
              <c:strCache>
                <c:ptCount val="1"/>
                <c:pt idx="0">
                  <c:v>International</c:v>
                </c:pt>
              </c:strCache>
            </c:strRef>
          </c:tx>
          <c:spPr>
            <a:solidFill>
              <a:schemeClr val="accent3"/>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Slide2c!$H$41:$H$43</c:f>
              <c:strCache>
                <c:ptCount val="3"/>
                <c:pt idx="0">
                  <c:v>Accommodation and Food Services</c:v>
                </c:pt>
                <c:pt idx="1">
                  <c:v>Retail Trade</c:v>
                </c:pt>
                <c:pt idx="2">
                  <c:v>Other industry</c:v>
                </c:pt>
              </c:strCache>
            </c:strRef>
          </c:cat>
          <c:val>
            <c:numRef>
              <c:f>Slide2c!$J$41:$J$43</c:f>
              <c:numCache>
                <c:formatCode>General</c:formatCode>
                <c:ptCount val="3"/>
                <c:pt idx="0">
                  <c:v>0.44327868852459018</c:v>
                </c:pt>
                <c:pt idx="1">
                  <c:v>0.1298360655737705</c:v>
                </c:pt>
                <c:pt idx="2">
                  <c:v>0.42688524590163934</c:v>
                </c:pt>
              </c:numCache>
            </c:numRef>
          </c:val>
          <c:extLst>
            <c:ext xmlns:c16="http://schemas.microsoft.com/office/drawing/2014/chart" uri="{C3380CC4-5D6E-409C-BE32-E72D297353CC}">
              <c16:uniqueId val="{00000001-8066-4EB5-B0D1-D89A6A25CE67}"/>
            </c:ext>
          </c:extLst>
        </c:ser>
        <c:dLbls>
          <c:dLblPos val="outEnd"/>
          <c:showLegendKey val="0"/>
          <c:showVal val="1"/>
          <c:showCatName val="0"/>
          <c:showSerName val="0"/>
          <c:showPercent val="0"/>
          <c:showBubbleSize val="0"/>
        </c:dLbls>
        <c:gapWidth val="219"/>
        <c:overlap val="-27"/>
        <c:axId val="879310880"/>
        <c:axId val="879308256"/>
      </c:barChart>
      <c:catAx>
        <c:axId val="879310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879308256"/>
        <c:crosses val="autoZero"/>
        <c:auto val="1"/>
        <c:lblAlgn val="ctr"/>
        <c:lblOffset val="100"/>
        <c:noMultiLvlLbl val="0"/>
      </c:catAx>
      <c:valAx>
        <c:axId val="8793082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879310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accent4">
        <a:lumMod val="95000"/>
      </a:schemeClr>
    </a:solidFill>
    <a:ln w="3175" cap="flat" cmpd="sng" algn="ctr">
      <a:solidFill>
        <a:schemeClr val="tx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i="1" dirty="0">
                <a:solidFill>
                  <a:schemeClr val="tx1"/>
                </a:solidFill>
              </a:rPr>
              <a:t>Estimated </a:t>
            </a:r>
            <a:r>
              <a:rPr lang="en-AU" b="1" i="0" dirty="0">
                <a:solidFill>
                  <a:schemeClr val="tx1"/>
                </a:solidFill>
              </a:rPr>
              <a:t>mean</a:t>
            </a:r>
            <a:r>
              <a:rPr lang="en-AU" b="1" baseline="0" dirty="0">
                <a:solidFill>
                  <a:schemeClr val="tx1"/>
                </a:solidFill>
              </a:rPr>
              <a:t> weekly hours worked by month:</a:t>
            </a:r>
            <a:r>
              <a:rPr lang="en-AU" baseline="0" dirty="0">
                <a:solidFill>
                  <a:schemeClr val="tx1"/>
                </a:solidFill>
              </a:rPr>
              <a:t>               full-time domestic (2009 &amp; 2019)</a:t>
            </a:r>
            <a:endParaRPr lang="en-AU"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Graph2_domestic!$G$24</c:f>
              <c:strCache>
                <c:ptCount val="1"/>
                <c:pt idx="0">
                  <c:v>2009</c:v>
                </c:pt>
              </c:strCache>
            </c:strRef>
          </c:tx>
          <c:spPr>
            <a:solidFill>
              <a:schemeClr val="accent2"/>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1-7E64-44B6-AB7F-947D6296C7C8}"/>
                </c:ext>
              </c:extLst>
            </c:dLbl>
            <c:dLbl>
              <c:idx val="1"/>
              <c:delete val="1"/>
              <c:extLst>
                <c:ext xmlns:c15="http://schemas.microsoft.com/office/drawing/2012/chart" uri="{CE6537A1-D6FC-4f65-9D91-7224C49458BB}"/>
                <c:ext xmlns:c16="http://schemas.microsoft.com/office/drawing/2014/chart" uri="{C3380CC4-5D6E-409C-BE32-E72D297353CC}">
                  <c16:uniqueId val="{00000004-7E64-44B6-AB7F-947D6296C7C8}"/>
                </c:ext>
              </c:extLst>
            </c:dLbl>
            <c:dLbl>
              <c:idx val="2"/>
              <c:layout>
                <c:manualLayout>
                  <c:x val="-4.0884995119007376E-17"/>
                  <c:y val="-8.0379114280007574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E64-44B6-AB7F-947D6296C7C8}"/>
                </c:ext>
              </c:extLst>
            </c:dLbl>
            <c:dLbl>
              <c:idx val="3"/>
              <c:delete val="1"/>
              <c:extLst>
                <c:ext xmlns:c15="http://schemas.microsoft.com/office/drawing/2012/chart" uri="{CE6537A1-D6FC-4f65-9D91-7224C49458BB}"/>
                <c:ext xmlns:c16="http://schemas.microsoft.com/office/drawing/2014/chart" uri="{C3380CC4-5D6E-409C-BE32-E72D297353CC}">
                  <c16:uniqueId val="{00000008-7E64-44B6-AB7F-947D6296C7C8}"/>
                </c:ext>
              </c:extLst>
            </c:dLbl>
            <c:dLbl>
              <c:idx val="4"/>
              <c:delete val="1"/>
              <c:extLst>
                <c:ext xmlns:c15="http://schemas.microsoft.com/office/drawing/2012/chart" uri="{CE6537A1-D6FC-4f65-9D91-7224C49458BB}"/>
                <c:ext xmlns:c16="http://schemas.microsoft.com/office/drawing/2014/chart" uri="{C3380CC4-5D6E-409C-BE32-E72D297353CC}">
                  <c16:uniqueId val="{00000009-7E64-44B6-AB7F-947D6296C7C8}"/>
                </c:ext>
              </c:extLst>
            </c:dLbl>
            <c:dLbl>
              <c:idx val="5"/>
              <c:delete val="1"/>
              <c:extLst>
                <c:ext xmlns:c15="http://schemas.microsoft.com/office/drawing/2012/chart" uri="{CE6537A1-D6FC-4f65-9D91-7224C49458BB}"/>
                <c:ext xmlns:c16="http://schemas.microsoft.com/office/drawing/2014/chart" uri="{C3380CC4-5D6E-409C-BE32-E72D297353CC}">
                  <c16:uniqueId val="{0000000C-7E64-44B6-AB7F-947D6296C7C8}"/>
                </c:ext>
              </c:extLst>
            </c:dLbl>
            <c:dLbl>
              <c:idx val="6"/>
              <c:delete val="1"/>
              <c:extLst>
                <c:ext xmlns:c15="http://schemas.microsoft.com/office/drawing/2012/chart" uri="{CE6537A1-D6FC-4f65-9D91-7224C49458BB}"/>
                <c:ext xmlns:c16="http://schemas.microsoft.com/office/drawing/2014/chart" uri="{C3380CC4-5D6E-409C-BE32-E72D297353CC}">
                  <c16:uniqueId val="{0000000D-7E64-44B6-AB7F-947D6296C7C8}"/>
                </c:ext>
              </c:extLst>
            </c:dLbl>
            <c:dLbl>
              <c:idx val="7"/>
              <c:layout>
                <c:manualLayout>
                  <c:x val="-1.33806984303141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7E64-44B6-AB7F-947D6296C7C8}"/>
                </c:ext>
              </c:extLst>
            </c:dLbl>
            <c:dLbl>
              <c:idx val="8"/>
              <c:delete val="1"/>
              <c:extLst>
                <c:ext xmlns:c15="http://schemas.microsoft.com/office/drawing/2012/chart" uri="{CE6537A1-D6FC-4f65-9D91-7224C49458BB}"/>
                <c:ext xmlns:c16="http://schemas.microsoft.com/office/drawing/2014/chart" uri="{C3380CC4-5D6E-409C-BE32-E72D297353CC}">
                  <c16:uniqueId val="{00000010-7E64-44B6-AB7F-947D6296C7C8}"/>
                </c:ext>
              </c:extLst>
            </c:dLbl>
            <c:dLbl>
              <c:idx val="9"/>
              <c:delete val="1"/>
              <c:extLst>
                <c:ext xmlns:c15="http://schemas.microsoft.com/office/drawing/2012/chart" uri="{CE6537A1-D6FC-4f65-9D91-7224C49458BB}"/>
                <c:ext xmlns:c16="http://schemas.microsoft.com/office/drawing/2014/chart" uri="{C3380CC4-5D6E-409C-BE32-E72D297353CC}">
                  <c16:uniqueId val="{00000011-7E64-44B6-AB7F-947D6296C7C8}"/>
                </c:ext>
              </c:extLst>
            </c:dLbl>
            <c:dLbl>
              <c:idx val="10"/>
              <c:delete val="1"/>
              <c:extLst>
                <c:ext xmlns:c15="http://schemas.microsoft.com/office/drawing/2012/chart" uri="{CE6537A1-D6FC-4f65-9D91-7224C49458BB}"/>
                <c:ext xmlns:c16="http://schemas.microsoft.com/office/drawing/2014/chart" uri="{C3380CC4-5D6E-409C-BE32-E72D297353CC}">
                  <c16:uniqueId val="{00000013-7E64-44B6-AB7F-947D6296C7C8}"/>
                </c:ext>
              </c:extLst>
            </c:dLbl>
            <c:dLbl>
              <c:idx val="11"/>
              <c:layout>
                <c:manualLayout>
                  <c:x val="-1.7840931240419005E-2"/>
                  <c:y val="4.384365972348805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E64-44B6-AB7F-947D6296C7C8}"/>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Graph2_domestic!$F$25:$F$36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Graph2_domestic!$G$25:$G$36</c:f>
              <c:numCache>
                <c:formatCode>_-* #,##0_-;\-* #,##0_-;_-* "-"??_-;_-@_-</c:formatCode>
                <c:ptCount val="12"/>
                <c:pt idx="0">
                  <c:v>19.690520790000001</c:v>
                </c:pt>
                <c:pt idx="1">
                  <c:v>20.208117647000002</c:v>
                </c:pt>
                <c:pt idx="2">
                  <c:v>11.740067179</c:v>
                </c:pt>
                <c:pt idx="3">
                  <c:v>11.511492861000001</c:v>
                </c:pt>
                <c:pt idx="4">
                  <c:v>10.040886336</c:v>
                </c:pt>
                <c:pt idx="5">
                  <c:v>10.54791953</c:v>
                </c:pt>
                <c:pt idx="6">
                  <c:v>12.175915</c:v>
                </c:pt>
                <c:pt idx="7">
                  <c:v>10.303710389000001</c:v>
                </c:pt>
                <c:pt idx="8">
                  <c:v>11.679468422999999</c:v>
                </c:pt>
                <c:pt idx="9">
                  <c:v>10.653168897</c:v>
                </c:pt>
                <c:pt idx="10">
                  <c:v>13.789533124</c:v>
                </c:pt>
                <c:pt idx="11">
                  <c:v>24.745483555</c:v>
                </c:pt>
              </c:numCache>
            </c:numRef>
          </c:val>
          <c:extLst>
            <c:ext xmlns:c16="http://schemas.microsoft.com/office/drawing/2014/chart" uri="{C3380CC4-5D6E-409C-BE32-E72D297353CC}">
              <c16:uniqueId val="{00000000-7BAC-43B7-A040-4A5C3D823869}"/>
            </c:ext>
          </c:extLst>
        </c:ser>
        <c:ser>
          <c:idx val="1"/>
          <c:order val="1"/>
          <c:tx>
            <c:strRef>
              <c:f>Graph2_domestic!$H$24</c:f>
              <c:strCache>
                <c:ptCount val="1"/>
                <c:pt idx="0">
                  <c:v>2019</c:v>
                </c:pt>
              </c:strCache>
            </c:strRef>
          </c:tx>
          <c:spPr>
            <a:solidFill>
              <a:schemeClr val="accent1">
                <a:lumMod val="75000"/>
              </a:schemeClr>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2-7E64-44B6-AB7F-947D6296C7C8}"/>
                </c:ext>
              </c:extLst>
            </c:dLbl>
            <c:dLbl>
              <c:idx val="1"/>
              <c:delete val="1"/>
              <c:extLst>
                <c:ext xmlns:c15="http://schemas.microsoft.com/office/drawing/2012/chart" uri="{CE6537A1-D6FC-4f65-9D91-7224C49458BB}"/>
                <c:ext xmlns:c16="http://schemas.microsoft.com/office/drawing/2014/chart" uri="{C3380CC4-5D6E-409C-BE32-E72D297353CC}">
                  <c16:uniqueId val="{00000003-7E64-44B6-AB7F-947D6296C7C8}"/>
                </c:ext>
              </c:extLst>
            </c:dLbl>
            <c:dLbl>
              <c:idx val="2"/>
              <c:layout>
                <c:manualLayout>
                  <c:x val="6.6903492151570241E-3"/>
                  <c:y val="8.768731944697530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7E64-44B6-AB7F-947D6296C7C8}"/>
                </c:ext>
              </c:extLst>
            </c:dLbl>
            <c:dLbl>
              <c:idx val="3"/>
              <c:delete val="1"/>
              <c:extLst>
                <c:ext xmlns:c15="http://schemas.microsoft.com/office/drawing/2012/chart" uri="{CE6537A1-D6FC-4f65-9D91-7224C49458BB}"/>
                <c:ext xmlns:c16="http://schemas.microsoft.com/office/drawing/2014/chart" uri="{C3380CC4-5D6E-409C-BE32-E72D297353CC}">
                  <c16:uniqueId val="{00000006-7E64-44B6-AB7F-947D6296C7C8}"/>
                </c:ext>
              </c:extLst>
            </c:dLbl>
            <c:dLbl>
              <c:idx val="4"/>
              <c:delete val="1"/>
              <c:extLst>
                <c:ext xmlns:c15="http://schemas.microsoft.com/office/drawing/2012/chart" uri="{CE6537A1-D6FC-4f65-9D91-7224C49458BB}"/>
                <c:ext xmlns:c16="http://schemas.microsoft.com/office/drawing/2014/chart" uri="{C3380CC4-5D6E-409C-BE32-E72D297353CC}">
                  <c16:uniqueId val="{0000000A-7E64-44B6-AB7F-947D6296C7C8}"/>
                </c:ext>
              </c:extLst>
            </c:dLbl>
            <c:dLbl>
              <c:idx val="5"/>
              <c:delete val="1"/>
              <c:extLst>
                <c:ext xmlns:c15="http://schemas.microsoft.com/office/drawing/2012/chart" uri="{CE6537A1-D6FC-4f65-9D91-7224C49458BB}"/>
                <c:ext xmlns:c16="http://schemas.microsoft.com/office/drawing/2014/chart" uri="{C3380CC4-5D6E-409C-BE32-E72D297353CC}">
                  <c16:uniqueId val="{0000000B-7E64-44B6-AB7F-947D6296C7C8}"/>
                </c:ext>
              </c:extLst>
            </c:dLbl>
            <c:dLbl>
              <c:idx val="6"/>
              <c:delete val="1"/>
              <c:extLst>
                <c:ext xmlns:c15="http://schemas.microsoft.com/office/drawing/2012/chart" uri="{CE6537A1-D6FC-4f65-9D91-7224C49458BB}"/>
                <c:ext xmlns:c16="http://schemas.microsoft.com/office/drawing/2014/chart" uri="{C3380CC4-5D6E-409C-BE32-E72D297353CC}">
                  <c16:uniqueId val="{0000000E-7E64-44B6-AB7F-947D6296C7C8}"/>
                </c:ext>
              </c:extLst>
            </c:dLbl>
            <c:dLbl>
              <c:idx val="7"/>
              <c:layout>
                <c:manualLayout>
                  <c:x val="1.1150582025261774E-2"/>
                  <c:y val="-8.0379114280007574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7E64-44B6-AB7F-947D6296C7C8}"/>
                </c:ext>
              </c:extLst>
            </c:dLbl>
            <c:dLbl>
              <c:idx val="8"/>
              <c:delete val="1"/>
              <c:extLst>
                <c:ext xmlns:c15="http://schemas.microsoft.com/office/drawing/2012/chart" uri="{CE6537A1-D6FC-4f65-9D91-7224C49458BB}"/>
                <c:ext xmlns:c16="http://schemas.microsoft.com/office/drawing/2014/chart" uri="{C3380CC4-5D6E-409C-BE32-E72D297353CC}">
                  <c16:uniqueId val="{0000000F-7E64-44B6-AB7F-947D6296C7C8}"/>
                </c:ext>
              </c:extLst>
            </c:dLbl>
            <c:dLbl>
              <c:idx val="9"/>
              <c:delete val="1"/>
              <c:extLst>
                <c:ext xmlns:c15="http://schemas.microsoft.com/office/drawing/2012/chart" uri="{CE6537A1-D6FC-4f65-9D91-7224C49458BB}"/>
                <c:ext xmlns:c16="http://schemas.microsoft.com/office/drawing/2014/chart" uri="{C3380CC4-5D6E-409C-BE32-E72D297353CC}">
                  <c16:uniqueId val="{00000012-7E64-44B6-AB7F-947D6296C7C8}"/>
                </c:ext>
              </c:extLst>
            </c:dLbl>
            <c:dLbl>
              <c:idx val="10"/>
              <c:delete val="1"/>
              <c:extLst>
                <c:ext xmlns:c15="http://schemas.microsoft.com/office/drawing/2012/chart" uri="{CE6537A1-D6FC-4f65-9D91-7224C49458BB}"/>
                <c:ext xmlns:c16="http://schemas.microsoft.com/office/drawing/2014/chart" uri="{C3380CC4-5D6E-409C-BE32-E72D297353CC}">
                  <c16:uniqueId val="{00000014-7E64-44B6-AB7F-947D6296C7C8}"/>
                </c:ext>
              </c:extLst>
            </c:dLbl>
            <c:dLbl>
              <c:idx val="11"/>
              <c:layout>
                <c:manualLayout>
                  <c:x val="8.920465620209421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E64-44B6-AB7F-947D6296C7C8}"/>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Graph2_domestic!$F$25:$F$36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Graph2_domestic!$H$25:$H$36</c:f>
              <c:numCache>
                <c:formatCode>_-* #,##0_-;\-* #,##0_-;_-* "-"??_-;_-@_-</c:formatCode>
                <c:ptCount val="12"/>
                <c:pt idx="0">
                  <c:v>19.158991194999999</c:v>
                </c:pt>
                <c:pt idx="1">
                  <c:v>18.526404594999999</c:v>
                </c:pt>
                <c:pt idx="2">
                  <c:v>10.37325558</c:v>
                </c:pt>
                <c:pt idx="3">
                  <c:v>10.967602698</c:v>
                </c:pt>
                <c:pt idx="4">
                  <c:v>10.976821665999999</c:v>
                </c:pt>
                <c:pt idx="5">
                  <c:v>10.391519878</c:v>
                </c:pt>
                <c:pt idx="6">
                  <c:v>13.15467355</c:v>
                </c:pt>
                <c:pt idx="7">
                  <c:v>10.405505808999999</c:v>
                </c:pt>
                <c:pt idx="8">
                  <c:v>11.343874655</c:v>
                </c:pt>
                <c:pt idx="9">
                  <c:v>12.502072429</c:v>
                </c:pt>
                <c:pt idx="10">
                  <c:v>14.478549857000001</c:v>
                </c:pt>
                <c:pt idx="11">
                  <c:v>25.602496908999999</c:v>
                </c:pt>
              </c:numCache>
            </c:numRef>
          </c:val>
          <c:extLst>
            <c:ext xmlns:c16="http://schemas.microsoft.com/office/drawing/2014/chart" uri="{C3380CC4-5D6E-409C-BE32-E72D297353CC}">
              <c16:uniqueId val="{00000001-7BAC-43B7-A040-4A5C3D823869}"/>
            </c:ext>
          </c:extLst>
        </c:ser>
        <c:dLbls>
          <c:dLblPos val="outEnd"/>
          <c:showLegendKey val="0"/>
          <c:showVal val="1"/>
          <c:showCatName val="0"/>
          <c:showSerName val="0"/>
          <c:showPercent val="0"/>
          <c:showBubbleSize val="0"/>
        </c:dLbls>
        <c:gapWidth val="219"/>
        <c:overlap val="-27"/>
        <c:axId val="763282352"/>
        <c:axId val="763283664"/>
      </c:barChart>
      <c:catAx>
        <c:axId val="76328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3283664"/>
        <c:crosses val="autoZero"/>
        <c:auto val="1"/>
        <c:lblAlgn val="ctr"/>
        <c:lblOffset val="100"/>
        <c:noMultiLvlLbl val="0"/>
      </c:catAx>
      <c:valAx>
        <c:axId val="763283664"/>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32823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95000"/>
      </a:schemeClr>
    </a:solid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i="1" dirty="0">
                <a:solidFill>
                  <a:schemeClr val="tx1"/>
                </a:solidFill>
              </a:rPr>
              <a:t>Estimated</a:t>
            </a:r>
            <a:r>
              <a:rPr lang="en-US" b="1" dirty="0">
                <a:solidFill>
                  <a:schemeClr val="tx1"/>
                </a:solidFill>
              </a:rPr>
              <a:t> mean</a:t>
            </a:r>
            <a:r>
              <a:rPr lang="en-US" b="1" baseline="0" dirty="0">
                <a:solidFill>
                  <a:schemeClr val="tx1"/>
                </a:solidFill>
              </a:rPr>
              <a:t> </a:t>
            </a:r>
            <a:r>
              <a:rPr lang="en-US" b="1" dirty="0">
                <a:solidFill>
                  <a:schemeClr val="tx1"/>
                </a:solidFill>
              </a:rPr>
              <a:t>weekly hours worked by month:              </a:t>
            </a:r>
            <a:r>
              <a:rPr lang="en-US" dirty="0">
                <a:solidFill>
                  <a:schemeClr val="tx1"/>
                </a:solidFill>
              </a:rPr>
              <a:t> full-time international (2009 &amp; 2019)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Graph2_international!$G$24</c:f>
              <c:strCache>
                <c:ptCount val="1"/>
                <c:pt idx="0">
                  <c:v>2009</c:v>
                </c:pt>
              </c:strCache>
            </c:strRef>
          </c:tx>
          <c:spPr>
            <a:solidFill>
              <a:schemeClr val="accent3">
                <a:lumMod val="40000"/>
                <a:lumOff val="60000"/>
              </a:schemeClr>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5-2ACC-4714-9F69-455A9A6884E7}"/>
                </c:ext>
              </c:extLst>
            </c:dLbl>
            <c:dLbl>
              <c:idx val="1"/>
              <c:delete val="1"/>
              <c:extLst>
                <c:ext xmlns:c15="http://schemas.microsoft.com/office/drawing/2012/chart" uri="{CE6537A1-D6FC-4f65-9D91-7224C49458BB}"/>
                <c:ext xmlns:c16="http://schemas.microsoft.com/office/drawing/2014/chart" uri="{C3380CC4-5D6E-409C-BE32-E72D297353CC}">
                  <c16:uniqueId val="{00000003-2ACC-4714-9F69-455A9A6884E7}"/>
                </c:ext>
              </c:extLst>
            </c:dLbl>
            <c:dLbl>
              <c:idx val="3"/>
              <c:delete val="1"/>
              <c:extLst>
                <c:ext xmlns:c15="http://schemas.microsoft.com/office/drawing/2012/chart" uri="{CE6537A1-D6FC-4f65-9D91-7224C49458BB}"/>
                <c:ext xmlns:c16="http://schemas.microsoft.com/office/drawing/2014/chart" uri="{C3380CC4-5D6E-409C-BE32-E72D297353CC}">
                  <c16:uniqueId val="{00000001-2ACC-4714-9F69-455A9A6884E7}"/>
                </c:ext>
              </c:extLst>
            </c:dLbl>
            <c:dLbl>
              <c:idx val="4"/>
              <c:delete val="1"/>
              <c:extLst>
                <c:ext xmlns:c15="http://schemas.microsoft.com/office/drawing/2012/chart" uri="{CE6537A1-D6FC-4f65-9D91-7224C49458BB}"/>
                <c:ext xmlns:c16="http://schemas.microsoft.com/office/drawing/2014/chart" uri="{C3380CC4-5D6E-409C-BE32-E72D297353CC}">
                  <c16:uniqueId val="{00000007-2ACC-4714-9F69-455A9A6884E7}"/>
                </c:ext>
              </c:extLst>
            </c:dLbl>
            <c:dLbl>
              <c:idx val="5"/>
              <c:delete val="1"/>
              <c:extLst>
                <c:ext xmlns:c15="http://schemas.microsoft.com/office/drawing/2012/chart" uri="{CE6537A1-D6FC-4f65-9D91-7224C49458BB}"/>
                <c:ext xmlns:c16="http://schemas.microsoft.com/office/drawing/2014/chart" uri="{C3380CC4-5D6E-409C-BE32-E72D297353CC}">
                  <c16:uniqueId val="{00000009-2ACC-4714-9F69-455A9A6884E7}"/>
                </c:ext>
              </c:extLst>
            </c:dLbl>
            <c:dLbl>
              <c:idx val="6"/>
              <c:delete val="1"/>
              <c:extLst>
                <c:ext xmlns:c15="http://schemas.microsoft.com/office/drawing/2012/chart" uri="{CE6537A1-D6FC-4f65-9D91-7224C49458BB}"/>
                <c:ext xmlns:c16="http://schemas.microsoft.com/office/drawing/2014/chart" uri="{C3380CC4-5D6E-409C-BE32-E72D297353CC}">
                  <c16:uniqueId val="{0000000B-2ACC-4714-9F69-455A9A6884E7}"/>
                </c:ext>
              </c:extLst>
            </c:dLbl>
            <c:dLbl>
              <c:idx val="7"/>
              <c:layout>
                <c:manualLayout>
                  <c:x val="-8.9204656202095025E-3"/>
                  <c:y val="1.311265074816104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2ACC-4714-9F69-455A9A6884E7}"/>
                </c:ext>
              </c:extLst>
            </c:dLbl>
            <c:dLbl>
              <c:idx val="8"/>
              <c:delete val="1"/>
              <c:extLst>
                <c:ext xmlns:c15="http://schemas.microsoft.com/office/drawing/2012/chart" uri="{CE6537A1-D6FC-4f65-9D91-7224C49458BB}"/>
                <c:ext xmlns:c16="http://schemas.microsoft.com/office/drawing/2014/chart" uri="{C3380CC4-5D6E-409C-BE32-E72D297353CC}">
                  <c16:uniqueId val="{0000000D-2ACC-4714-9F69-455A9A6884E7}"/>
                </c:ext>
              </c:extLst>
            </c:dLbl>
            <c:dLbl>
              <c:idx val="9"/>
              <c:delete val="1"/>
              <c:extLst>
                <c:ext xmlns:c15="http://schemas.microsoft.com/office/drawing/2012/chart" uri="{CE6537A1-D6FC-4f65-9D91-7224C49458BB}"/>
                <c:ext xmlns:c16="http://schemas.microsoft.com/office/drawing/2014/chart" uri="{C3380CC4-5D6E-409C-BE32-E72D297353CC}">
                  <c16:uniqueId val="{0000000F-2ACC-4714-9F69-455A9A6884E7}"/>
                </c:ext>
              </c:extLst>
            </c:dLbl>
            <c:dLbl>
              <c:idx val="10"/>
              <c:delete val="1"/>
              <c:extLst>
                <c:ext xmlns:c15="http://schemas.microsoft.com/office/drawing/2012/chart" uri="{CE6537A1-D6FC-4f65-9D91-7224C49458BB}"/>
                <c:ext xmlns:c16="http://schemas.microsoft.com/office/drawing/2014/chart" uri="{C3380CC4-5D6E-409C-BE32-E72D297353CC}">
                  <c16:uniqueId val="{00000010-2ACC-4714-9F69-455A9A6884E7}"/>
                </c:ext>
              </c:extLst>
            </c:dLbl>
            <c:dLbl>
              <c:idx val="11"/>
              <c:layout>
                <c:manualLayout>
                  <c:x val="-2.0071047645471195E-2"/>
                  <c:y val="0"/>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5.3723504197711235E-2"/>
                      <c:h val="5.7717689791853016E-2"/>
                    </c:manualLayout>
                  </c15:layout>
                </c:ext>
                <c:ext xmlns:c16="http://schemas.microsoft.com/office/drawing/2014/chart" uri="{C3380CC4-5D6E-409C-BE32-E72D297353CC}">
                  <c16:uniqueId val="{00000014-2ACC-4714-9F69-455A9A6884E7}"/>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Graph2_international!$F$25:$F$36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Graph2_international!$G$25:$G$36</c:f>
              <c:numCache>
                <c:formatCode>_-* #,##0_-;\-* #,##0_-;_-* "-"??_-;_-@_-</c:formatCode>
                <c:ptCount val="12"/>
                <c:pt idx="0">
                  <c:v>16.031419543999998</c:v>
                </c:pt>
                <c:pt idx="1">
                  <c:v>15.609071699999999</c:v>
                </c:pt>
                <c:pt idx="2">
                  <c:v>10.694780117000001</c:v>
                </c:pt>
                <c:pt idx="3">
                  <c:v>11.17128568</c:v>
                </c:pt>
                <c:pt idx="4">
                  <c:v>10.388086707999999</c:v>
                </c:pt>
                <c:pt idx="5">
                  <c:v>9.5616843055</c:v>
                </c:pt>
                <c:pt idx="6">
                  <c:v>10.610435873</c:v>
                </c:pt>
                <c:pt idx="7">
                  <c:v>10.110559219000001</c:v>
                </c:pt>
                <c:pt idx="8">
                  <c:v>10.969053528</c:v>
                </c:pt>
                <c:pt idx="9">
                  <c:v>10.173784165000001</c:v>
                </c:pt>
                <c:pt idx="10">
                  <c:v>12.029097495</c:v>
                </c:pt>
                <c:pt idx="11">
                  <c:v>19.333373849000001</c:v>
                </c:pt>
              </c:numCache>
            </c:numRef>
          </c:val>
          <c:extLst>
            <c:ext xmlns:c16="http://schemas.microsoft.com/office/drawing/2014/chart" uri="{C3380CC4-5D6E-409C-BE32-E72D297353CC}">
              <c16:uniqueId val="{00000000-7AEB-4567-BC1C-B8535F8CDBC6}"/>
            </c:ext>
          </c:extLst>
        </c:ser>
        <c:ser>
          <c:idx val="1"/>
          <c:order val="1"/>
          <c:tx>
            <c:strRef>
              <c:f>Graph2_international!$H$24</c:f>
              <c:strCache>
                <c:ptCount val="1"/>
                <c:pt idx="0">
                  <c:v>2019</c:v>
                </c:pt>
              </c:strCache>
            </c:strRef>
          </c:tx>
          <c:spPr>
            <a:solidFill>
              <a:schemeClr val="accent3"/>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4-2ACC-4714-9F69-455A9A6884E7}"/>
                </c:ext>
              </c:extLst>
            </c:dLbl>
            <c:dLbl>
              <c:idx val="1"/>
              <c:delete val="1"/>
              <c:extLst>
                <c:ext xmlns:c15="http://schemas.microsoft.com/office/drawing/2012/chart" uri="{CE6537A1-D6FC-4f65-9D91-7224C49458BB}"/>
                <c:ext xmlns:c16="http://schemas.microsoft.com/office/drawing/2014/chart" uri="{C3380CC4-5D6E-409C-BE32-E72D297353CC}">
                  <c16:uniqueId val="{00000002-2ACC-4714-9F69-455A9A6884E7}"/>
                </c:ext>
              </c:extLst>
            </c:dLbl>
            <c:dLbl>
              <c:idx val="2"/>
              <c:layout>
                <c:manualLayout>
                  <c:x val="6.6903492151570649E-3"/>
                  <c:y val="4.370883582720348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2ACC-4714-9F69-455A9A6884E7}"/>
                </c:ext>
              </c:extLst>
            </c:dLbl>
            <c:dLbl>
              <c:idx val="3"/>
              <c:delete val="1"/>
              <c:extLst>
                <c:ext xmlns:c15="http://schemas.microsoft.com/office/drawing/2012/chart" uri="{CE6537A1-D6FC-4f65-9D91-7224C49458BB}"/>
                <c:ext xmlns:c16="http://schemas.microsoft.com/office/drawing/2014/chart" uri="{C3380CC4-5D6E-409C-BE32-E72D297353CC}">
                  <c16:uniqueId val="{00000000-2ACC-4714-9F69-455A9A6884E7}"/>
                </c:ext>
              </c:extLst>
            </c:dLbl>
            <c:dLbl>
              <c:idx val="4"/>
              <c:delete val="1"/>
              <c:extLst>
                <c:ext xmlns:c15="http://schemas.microsoft.com/office/drawing/2012/chart" uri="{CE6537A1-D6FC-4f65-9D91-7224C49458BB}"/>
                <c:ext xmlns:c16="http://schemas.microsoft.com/office/drawing/2014/chart" uri="{C3380CC4-5D6E-409C-BE32-E72D297353CC}">
                  <c16:uniqueId val="{00000006-2ACC-4714-9F69-455A9A6884E7}"/>
                </c:ext>
              </c:extLst>
            </c:dLbl>
            <c:dLbl>
              <c:idx val="5"/>
              <c:delete val="1"/>
              <c:extLst>
                <c:ext xmlns:c15="http://schemas.microsoft.com/office/drawing/2012/chart" uri="{CE6537A1-D6FC-4f65-9D91-7224C49458BB}"/>
                <c:ext xmlns:c16="http://schemas.microsoft.com/office/drawing/2014/chart" uri="{C3380CC4-5D6E-409C-BE32-E72D297353CC}">
                  <c16:uniqueId val="{00000008-2ACC-4714-9F69-455A9A6884E7}"/>
                </c:ext>
              </c:extLst>
            </c:dLbl>
            <c:dLbl>
              <c:idx val="6"/>
              <c:delete val="1"/>
              <c:extLst>
                <c:ext xmlns:c15="http://schemas.microsoft.com/office/drawing/2012/chart" uri="{CE6537A1-D6FC-4f65-9D91-7224C49458BB}"/>
                <c:ext xmlns:c16="http://schemas.microsoft.com/office/drawing/2014/chart" uri="{C3380CC4-5D6E-409C-BE32-E72D297353CC}">
                  <c16:uniqueId val="{0000000A-2ACC-4714-9F69-455A9A6884E7}"/>
                </c:ext>
              </c:extLst>
            </c:dLbl>
            <c:dLbl>
              <c:idx val="7"/>
              <c:layout>
                <c:manualLayout>
                  <c:x val="8.9204656202093377E-3"/>
                  <c:y val="2.185441791360182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2ACC-4714-9F69-455A9A6884E7}"/>
                </c:ext>
              </c:extLst>
            </c:dLbl>
            <c:dLbl>
              <c:idx val="8"/>
              <c:delete val="1"/>
              <c:extLst>
                <c:ext xmlns:c15="http://schemas.microsoft.com/office/drawing/2012/chart" uri="{CE6537A1-D6FC-4f65-9D91-7224C49458BB}"/>
                <c:ext xmlns:c16="http://schemas.microsoft.com/office/drawing/2014/chart" uri="{C3380CC4-5D6E-409C-BE32-E72D297353CC}">
                  <c16:uniqueId val="{0000000C-2ACC-4714-9F69-455A9A6884E7}"/>
                </c:ext>
              </c:extLst>
            </c:dLbl>
            <c:dLbl>
              <c:idx val="9"/>
              <c:delete val="1"/>
              <c:extLst>
                <c:ext xmlns:c15="http://schemas.microsoft.com/office/drawing/2012/chart" uri="{CE6537A1-D6FC-4f65-9D91-7224C49458BB}"/>
                <c:ext xmlns:c16="http://schemas.microsoft.com/office/drawing/2014/chart" uri="{C3380CC4-5D6E-409C-BE32-E72D297353CC}">
                  <c16:uniqueId val="{0000000E-2ACC-4714-9F69-455A9A6884E7}"/>
                </c:ext>
              </c:extLst>
            </c:dLbl>
            <c:dLbl>
              <c:idx val="10"/>
              <c:delete val="1"/>
              <c:extLst>
                <c:ext xmlns:c15="http://schemas.microsoft.com/office/drawing/2012/chart" uri="{CE6537A1-D6FC-4f65-9D91-7224C49458BB}"/>
                <c:ext xmlns:c16="http://schemas.microsoft.com/office/drawing/2014/chart" uri="{C3380CC4-5D6E-409C-BE32-E72D297353CC}">
                  <c16:uniqueId val="{00000011-2ACC-4714-9F69-455A9A6884E7}"/>
                </c:ext>
              </c:extLst>
            </c:dLbl>
            <c:dLbl>
              <c:idx val="11"/>
              <c:layout>
                <c:manualLayout>
                  <c:x val="1.338069843031413E-2"/>
                  <c:y val="-4.370883582720348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2ACC-4714-9F69-455A9A6884E7}"/>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Graph2_international!$F$25:$F$36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Graph2_international!$H$25:$H$36</c:f>
              <c:numCache>
                <c:formatCode>_-* #,##0_-;\-* #,##0_-;_-* "-"??_-;_-@_-</c:formatCode>
                <c:ptCount val="12"/>
                <c:pt idx="0">
                  <c:v>16.698441729999999</c:v>
                </c:pt>
                <c:pt idx="1">
                  <c:v>15.619017203</c:v>
                </c:pt>
                <c:pt idx="2">
                  <c:v>8.8339642747999996</c:v>
                </c:pt>
                <c:pt idx="3">
                  <c:v>9.5754469611000008</c:v>
                </c:pt>
                <c:pt idx="4">
                  <c:v>10.177739451000001</c:v>
                </c:pt>
                <c:pt idx="5">
                  <c:v>9.1807901740000002</c:v>
                </c:pt>
                <c:pt idx="6">
                  <c:v>11.153371007000001</c:v>
                </c:pt>
                <c:pt idx="7">
                  <c:v>9.7280030993000004</c:v>
                </c:pt>
                <c:pt idx="8">
                  <c:v>10.437844407</c:v>
                </c:pt>
                <c:pt idx="9">
                  <c:v>10.778333586</c:v>
                </c:pt>
                <c:pt idx="10">
                  <c:v>11.728186394</c:v>
                </c:pt>
                <c:pt idx="11">
                  <c:v>19.004884257000001</c:v>
                </c:pt>
              </c:numCache>
            </c:numRef>
          </c:val>
          <c:extLst>
            <c:ext xmlns:c16="http://schemas.microsoft.com/office/drawing/2014/chart" uri="{C3380CC4-5D6E-409C-BE32-E72D297353CC}">
              <c16:uniqueId val="{00000001-7AEB-4567-BC1C-B8535F8CDBC6}"/>
            </c:ext>
          </c:extLst>
        </c:ser>
        <c:dLbls>
          <c:dLblPos val="outEnd"/>
          <c:showLegendKey val="0"/>
          <c:showVal val="1"/>
          <c:showCatName val="0"/>
          <c:showSerName val="0"/>
          <c:showPercent val="0"/>
          <c:showBubbleSize val="0"/>
        </c:dLbls>
        <c:gapWidth val="219"/>
        <c:overlap val="-27"/>
        <c:axId val="763282352"/>
        <c:axId val="763283664"/>
      </c:barChart>
      <c:catAx>
        <c:axId val="76328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3283664"/>
        <c:crosses val="autoZero"/>
        <c:auto val="1"/>
        <c:lblAlgn val="ctr"/>
        <c:lblOffset val="100"/>
        <c:noMultiLvlLbl val="0"/>
      </c:catAx>
      <c:valAx>
        <c:axId val="763283664"/>
        <c:scaling>
          <c:orientation val="minMax"/>
          <c:max val="3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32823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95000"/>
      </a:schemeClr>
    </a:solid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73934576-8386-484F-90FC-72587C5FD551}" type="datetimeFigureOut">
              <a:rPr lang="en-NZ" smtClean="0"/>
              <a:t>1/06/2021</a:t>
            </a:fld>
            <a:endParaRPr lang="en-NZ"/>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D39CD869-F5B3-4E9D-8EC4-D006B67BCCCA}" type="slidenum">
              <a:rPr lang="en-NZ" smtClean="0"/>
              <a:t>‹#›</a:t>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5 minutes</a:t>
            </a:r>
          </a:p>
          <a:p>
            <a:r>
              <a:rPr lang="en-NZ" dirty="0"/>
              <a:t>Greeting</a:t>
            </a:r>
          </a:p>
          <a:p>
            <a:r>
              <a:rPr lang="en-NZ" dirty="0"/>
              <a:t>Until now, knowledge anecdotal</a:t>
            </a:r>
            <a:r>
              <a:rPr lang="en-NZ" b="1" dirty="0"/>
              <a:t>, like this Stuff article</a:t>
            </a:r>
            <a:r>
              <a:rPr lang="en-NZ" dirty="0"/>
              <a:t>, or from surveys, inferences = caveats: confidence intervals, sampling bias, etc. By using the IDI, entire population, giving universities and policy-makers definitive picture of how much students work during their study, and whether it is in fact a “new normal” as claimed by this headline.</a:t>
            </a:r>
          </a:p>
        </p:txBody>
      </p:sp>
      <p:sp>
        <p:nvSpPr>
          <p:cNvPr id="4" name="Slide Number Placeholder 3"/>
          <p:cNvSpPr>
            <a:spLocks noGrp="1"/>
          </p:cNvSpPr>
          <p:nvPr>
            <p:ph type="sldNum" sz="quarter" idx="5"/>
          </p:nvPr>
        </p:nvSpPr>
        <p:spPr/>
        <p:txBody>
          <a:bodyPr/>
          <a:lstStyle/>
          <a:p>
            <a:fld id="{D39CD869-F5B3-4E9D-8EC4-D006B67BCCCA}" type="slidenum">
              <a:rPr lang="en-NZ" smtClean="0"/>
              <a:t>1</a:t>
            </a:fld>
            <a:endParaRPr lang="en-NZ" dirty="0"/>
          </a:p>
        </p:txBody>
      </p:sp>
    </p:spTree>
    <p:extLst>
      <p:ext uri="{BB962C8B-B14F-4D97-AF65-F5344CB8AC3E}">
        <p14:creationId xmlns:p14="http://schemas.microsoft.com/office/powerpoint/2010/main" val="48025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Key info</a:t>
            </a:r>
          </a:p>
          <a:p>
            <a:r>
              <a:rPr lang="en-NZ" dirty="0"/>
              <a:t>-Studying</a:t>
            </a:r>
          </a:p>
          <a:p>
            <a:r>
              <a:rPr lang="en-NZ" dirty="0"/>
              <a:t>-Employed</a:t>
            </a:r>
          </a:p>
          <a:p>
            <a:r>
              <a:rPr lang="en-NZ" dirty="0"/>
              <a:t>-Hours – trickier. Not in IRD, census not satisfactory (broad, quality)</a:t>
            </a:r>
          </a:p>
          <a:p>
            <a:r>
              <a:rPr lang="en-NZ" dirty="0"/>
              <a:t>-Turned to survey data to calculate average hourly rates for each industry, limiting by age group and highest qual. Not perfect-  issues with sample sizes, but best, most refined estimate from data available.</a:t>
            </a:r>
          </a:p>
        </p:txBody>
      </p:sp>
      <p:sp>
        <p:nvSpPr>
          <p:cNvPr id="4" name="Slide Number Placeholder 3"/>
          <p:cNvSpPr>
            <a:spLocks noGrp="1"/>
          </p:cNvSpPr>
          <p:nvPr>
            <p:ph type="sldNum" sz="quarter" idx="5"/>
          </p:nvPr>
        </p:nvSpPr>
        <p:spPr/>
        <p:txBody>
          <a:bodyPr/>
          <a:lstStyle/>
          <a:p>
            <a:fld id="{D39CD869-F5B3-4E9D-8EC4-D006B67BCCCA}" type="slidenum">
              <a:rPr lang="en-NZ" smtClean="0"/>
              <a:t>2</a:t>
            </a:fld>
            <a:endParaRPr lang="en-NZ" dirty="0"/>
          </a:p>
        </p:txBody>
      </p:sp>
    </p:spTree>
    <p:extLst>
      <p:ext uri="{BB962C8B-B14F-4D97-AF65-F5344CB8AC3E}">
        <p14:creationId xmlns:p14="http://schemas.microsoft.com/office/powerpoint/2010/main" val="414088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NZ" dirty="0">
                <a:highlight>
                  <a:srgbClr val="FFFFFF"/>
                </a:highlight>
                <a:ea typeface="Verdana"/>
              </a:rPr>
              <a:t>Simplify: limit to young Bachelor’s degree students. Domestic: highest rates, increasing slightly (~2000 more students working) Int: lowest rates, but rising</a:t>
            </a:r>
          </a:p>
          <a:p>
            <a:pPr marL="285750" indent="-285750"/>
            <a:r>
              <a:rPr lang="en-NZ" dirty="0">
                <a:highlight>
                  <a:srgbClr val="FFFFFF"/>
                </a:highlight>
                <a:ea typeface="Verdana"/>
              </a:rPr>
              <a:t>For those that do work, </a:t>
            </a:r>
            <a:r>
              <a:rPr lang="en-NZ" b="1" dirty="0">
                <a:highlight>
                  <a:srgbClr val="FFFFFF"/>
                </a:highlight>
                <a:ea typeface="Verdana"/>
              </a:rPr>
              <a:t>predictable high seasonality, </a:t>
            </a:r>
            <a:r>
              <a:rPr lang="en-NZ" dirty="0">
                <a:highlight>
                  <a:srgbClr val="FFFFFF"/>
                </a:highlight>
                <a:ea typeface="Verdana"/>
              </a:rPr>
              <a:t>peaking at around 18-25/week over summer for </a:t>
            </a:r>
            <a:r>
              <a:rPr lang="en-NZ" b="1" dirty="0">
                <a:highlight>
                  <a:srgbClr val="FFFFFF"/>
                </a:highlight>
                <a:ea typeface="Verdana"/>
              </a:rPr>
              <a:t>domestic </a:t>
            </a:r>
            <a:r>
              <a:rPr lang="en-NZ" dirty="0">
                <a:highlight>
                  <a:srgbClr val="FFFFFF"/>
                </a:highlight>
                <a:ea typeface="Verdana"/>
              </a:rPr>
              <a:t>and falling during the academic year to around 10-13. Marginal change between 2009 and 2019. </a:t>
            </a:r>
          </a:p>
          <a:p>
            <a:pPr marL="285750" indent="-285750"/>
            <a:r>
              <a:rPr lang="en-NZ" dirty="0">
                <a:highlight>
                  <a:srgbClr val="FFFFFF"/>
                </a:highlight>
                <a:ea typeface="Verdana"/>
              </a:rPr>
              <a:t>Int: similar seasonality but fewer hours as a whole, noting i</a:t>
            </a:r>
            <a:r>
              <a:rPr lang="en-NZ" dirty="0">
                <a:highlight>
                  <a:srgbClr val="FFFFFF"/>
                </a:highlight>
              </a:rPr>
              <a:t>nternational students only allowed to work max 20 hours a week during term-time. Again, little change over the years, slight increase for some months, slight decrease for others.</a:t>
            </a:r>
            <a:endParaRPr lang="en-NZ" dirty="0">
              <a:highlight>
                <a:srgbClr val="FFFFFF"/>
              </a:highlight>
              <a:ea typeface="Verdana"/>
            </a:endParaRPr>
          </a:p>
          <a:p>
            <a:pPr marL="285750" indent="-285750"/>
            <a:r>
              <a:rPr lang="en-NZ" dirty="0">
                <a:highlight>
                  <a:srgbClr val="FFFFFF"/>
                </a:highlight>
                <a:ea typeface="Verdana"/>
              </a:rPr>
              <a:t>Looking at the </a:t>
            </a:r>
            <a:r>
              <a:rPr lang="en-NZ" b="1" dirty="0">
                <a:highlight>
                  <a:srgbClr val="FFFFFF"/>
                </a:highlight>
                <a:ea typeface="Verdana"/>
              </a:rPr>
              <a:t>industries: </a:t>
            </a:r>
            <a:r>
              <a:rPr lang="en-NZ" b="0" dirty="0">
                <a:highlight>
                  <a:srgbClr val="FFFFFF"/>
                </a:highlight>
                <a:ea typeface="Verdana"/>
              </a:rPr>
              <a:t>retail and </a:t>
            </a:r>
            <a:r>
              <a:rPr lang="en-NZ" b="0" dirty="0" err="1">
                <a:highlight>
                  <a:srgbClr val="FFFFFF"/>
                </a:highlight>
                <a:ea typeface="Verdana"/>
              </a:rPr>
              <a:t>hospo</a:t>
            </a:r>
            <a:r>
              <a:rPr lang="en-NZ" b="0" dirty="0">
                <a:highlight>
                  <a:srgbClr val="FFFFFF"/>
                </a:highlight>
                <a:ea typeface="Verdana"/>
              </a:rPr>
              <a:t> dominate, though </a:t>
            </a:r>
            <a:r>
              <a:rPr lang="en-NZ" b="0" dirty="0" err="1">
                <a:highlight>
                  <a:srgbClr val="FFFFFF"/>
                </a:highlight>
                <a:ea typeface="Verdana"/>
              </a:rPr>
              <a:t>hospo</a:t>
            </a:r>
            <a:r>
              <a:rPr lang="en-NZ" b="0" dirty="0">
                <a:highlight>
                  <a:srgbClr val="FFFFFF"/>
                </a:highlight>
                <a:ea typeface="Verdana"/>
              </a:rPr>
              <a:t> much more common for int. Int are employed in a narrow range of industries, with low employment rate </a:t>
            </a:r>
            <a:r>
              <a:rPr lang="en-NZ" b="1" dirty="0">
                <a:highlight>
                  <a:srgbClr val="FFFFFF"/>
                </a:highlight>
                <a:ea typeface="Verdana"/>
              </a:rPr>
              <a:t>counters job-taking narrative.</a:t>
            </a:r>
            <a:endParaRPr lang="en-NZ" dirty="0">
              <a:highlight>
                <a:srgbClr val="FFFFFF"/>
              </a:highlight>
              <a:ea typeface="Verdana"/>
            </a:endParaRPr>
          </a:p>
        </p:txBody>
      </p:sp>
      <p:sp>
        <p:nvSpPr>
          <p:cNvPr id="4" name="Slide Number Placeholder 3"/>
          <p:cNvSpPr>
            <a:spLocks noGrp="1"/>
          </p:cNvSpPr>
          <p:nvPr>
            <p:ph type="sldNum" sz="quarter" idx="5"/>
          </p:nvPr>
        </p:nvSpPr>
        <p:spPr/>
        <p:txBody>
          <a:bodyPr/>
          <a:lstStyle/>
          <a:p>
            <a:fld id="{D39CD869-F5B3-4E9D-8EC4-D006B67BCCCA}" type="slidenum">
              <a:rPr lang="en-NZ" smtClean="0"/>
              <a:t>3</a:t>
            </a:fld>
            <a:endParaRPr lang="en-NZ" dirty="0"/>
          </a:p>
        </p:txBody>
      </p:sp>
    </p:spTree>
    <p:extLst>
      <p:ext uri="{BB962C8B-B14F-4D97-AF65-F5344CB8AC3E}">
        <p14:creationId xmlns:p14="http://schemas.microsoft.com/office/powerpoint/2010/main" val="1353329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This study shows that the large majority of domestic students do work during the year, as well as an increasing proportion of all students. </a:t>
            </a:r>
            <a:r>
              <a:rPr lang="en-NZ" b="0" dirty="0"/>
              <a:t>This new definitive quantitative descriptive study has potentials implications for things like the academic expectation of university students, the financial support they receive from the government, and the mental health needs for those juggling work and study.</a:t>
            </a:r>
          </a:p>
        </p:txBody>
      </p:sp>
      <p:sp>
        <p:nvSpPr>
          <p:cNvPr id="4" name="Slide Number Placeholder 3"/>
          <p:cNvSpPr>
            <a:spLocks noGrp="1"/>
          </p:cNvSpPr>
          <p:nvPr>
            <p:ph type="sldNum" sz="quarter" idx="5"/>
          </p:nvPr>
        </p:nvSpPr>
        <p:spPr/>
        <p:txBody>
          <a:bodyPr/>
          <a:lstStyle/>
          <a:p>
            <a:fld id="{D39CD869-F5B3-4E9D-8EC4-D006B67BCCCA}" type="slidenum">
              <a:rPr lang="en-NZ" smtClean="0"/>
              <a:t>4</a:t>
            </a:fld>
            <a:endParaRPr lang="en-NZ" dirty="0"/>
          </a:p>
        </p:txBody>
      </p:sp>
    </p:spTree>
    <p:extLst>
      <p:ext uri="{BB962C8B-B14F-4D97-AF65-F5344CB8AC3E}">
        <p14:creationId xmlns:p14="http://schemas.microsoft.com/office/powerpoint/2010/main" val="1647111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7A41-C5F7-45ED-821C-A81B8C09A79A}"/>
              </a:ext>
            </a:extLst>
          </p:cNvPr>
          <p:cNvSpPr>
            <a:spLocks noGrp="1"/>
          </p:cNvSpPr>
          <p:nvPr>
            <p:ph type="title"/>
          </p:nvPr>
        </p:nvSpPr>
        <p:spPr>
          <a:xfrm>
            <a:off x="609600" y="692696"/>
            <a:ext cx="10972800" cy="1008063"/>
          </a:xfrm>
        </p:spPr>
        <p:txBody>
          <a:bodyPr>
            <a:normAutofit/>
          </a:bodyPr>
          <a:lstStyle>
            <a:lvl1pPr algn="l">
              <a:defRPr sz="3200">
                <a:solidFill>
                  <a:schemeClr val="accent6"/>
                </a:solidFill>
              </a:defRPr>
            </a:lvl1pPr>
          </a:lstStyle>
          <a:p>
            <a:r>
              <a:rPr lang="en-US"/>
              <a:t>Click to edit Master title style</a:t>
            </a:r>
            <a:endParaRPr lang="en-NZ"/>
          </a:p>
        </p:txBody>
      </p:sp>
      <p:sp>
        <p:nvSpPr>
          <p:cNvPr id="3" name="Date Placeholder 2">
            <a:extLst>
              <a:ext uri="{FF2B5EF4-FFF2-40B4-BE49-F238E27FC236}">
                <a16:creationId xmlns:a16="http://schemas.microsoft.com/office/drawing/2014/main" id="{DCCD0F14-378B-40C0-9B6C-FB9895EDB0B5}"/>
              </a:ext>
            </a:extLst>
          </p:cNvPr>
          <p:cNvSpPr>
            <a:spLocks noGrp="1"/>
          </p:cNvSpPr>
          <p:nvPr>
            <p:ph type="dt" sz="half" idx="10"/>
          </p:nvPr>
        </p:nvSpPr>
        <p:spPr/>
        <p:txBody>
          <a:bodyPr/>
          <a:lstStyle>
            <a:lvl1pPr>
              <a:defRPr>
                <a:solidFill>
                  <a:schemeClr val="accent6">
                    <a:lumMod val="95000"/>
                  </a:schemeClr>
                </a:solidFill>
              </a:defRPr>
            </a:lvl1pPr>
          </a:lstStyle>
          <a:p>
            <a:fld id="{8DE18911-213A-4181-AC7E-E9E238CEA138}" type="datetime3">
              <a:rPr lang="en-NZ" smtClean="0"/>
              <a:pPr/>
              <a:t>1 June 2021</a:t>
            </a:fld>
            <a:endParaRPr lang="en-NZ"/>
          </a:p>
        </p:txBody>
      </p:sp>
      <p:sp>
        <p:nvSpPr>
          <p:cNvPr id="4" name="Footer Placeholder 3">
            <a:extLst>
              <a:ext uri="{FF2B5EF4-FFF2-40B4-BE49-F238E27FC236}">
                <a16:creationId xmlns:a16="http://schemas.microsoft.com/office/drawing/2014/main" id="{27016BFA-E3BB-469C-9910-4B2E2B4A9693}"/>
              </a:ext>
            </a:extLst>
          </p:cNvPr>
          <p:cNvSpPr>
            <a:spLocks noGrp="1"/>
          </p:cNvSpPr>
          <p:nvPr>
            <p:ph type="ftr" sz="quarter" idx="11"/>
          </p:nvPr>
        </p:nvSpPr>
        <p:spPr/>
        <p:txBody>
          <a:bodyPr/>
          <a:lstStyle>
            <a:lvl1pPr>
              <a:defRPr>
                <a:solidFill>
                  <a:schemeClr val="accent6">
                    <a:lumMod val="95000"/>
                  </a:schemeClr>
                </a:solidFill>
              </a:defRPr>
            </a:lvl1pPr>
          </a:lstStyle>
          <a:p>
            <a:endParaRPr lang="en-NZ"/>
          </a:p>
        </p:txBody>
      </p:sp>
      <p:sp>
        <p:nvSpPr>
          <p:cNvPr id="5" name="Slide Number Placeholder 4">
            <a:extLst>
              <a:ext uri="{FF2B5EF4-FFF2-40B4-BE49-F238E27FC236}">
                <a16:creationId xmlns:a16="http://schemas.microsoft.com/office/drawing/2014/main" id="{98F7B50A-6355-4188-BE9D-79A1C566CF8E}"/>
              </a:ext>
            </a:extLst>
          </p:cNvPr>
          <p:cNvSpPr>
            <a:spLocks noGrp="1"/>
          </p:cNvSpPr>
          <p:nvPr>
            <p:ph type="sldNum" sz="quarter" idx="12"/>
          </p:nvPr>
        </p:nvSpPr>
        <p:spPr/>
        <p:txBody>
          <a:bodyPr/>
          <a:lstStyle>
            <a:lvl1pPr>
              <a:defRPr>
                <a:solidFill>
                  <a:schemeClr val="accent6">
                    <a:lumMod val="95000"/>
                  </a:schemeClr>
                </a:solidFill>
              </a:defRPr>
            </a:lvl1pPr>
          </a:lstStyle>
          <a:p>
            <a:fld id="{90CAAC85-A40E-493A-A588-264628F6607A}" type="slidenum">
              <a:rPr lang="en-NZ" smtClean="0"/>
              <a:pPr/>
              <a:t>‹#›</a:t>
            </a:fld>
            <a:endParaRPr lang="en-NZ"/>
          </a:p>
        </p:txBody>
      </p:sp>
      <p:sp>
        <p:nvSpPr>
          <p:cNvPr id="9" name="Text Placeholder 8">
            <a:extLst>
              <a:ext uri="{FF2B5EF4-FFF2-40B4-BE49-F238E27FC236}">
                <a16:creationId xmlns:a16="http://schemas.microsoft.com/office/drawing/2014/main" id="{40C4B82C-E5A2-467D-9262-4F0F66846E14}"/>
              </a:ext>
            </a:extLst>
          </p:cNvPr>
          <p:cNvSpPr>
            <a:spLocks noGrp="1"/>
          </p:cNvSpPr>
          <p:nvPr>
            <p:ph type="body" sz="quarter" idx="13" hasCustomPrompt="1"/>
          </p:nvPr>
        </p:nvSpPr>
        <p:spPr>
          <a:xfrm>
            <a:off x="609600" y="2204864"/>
            <a:ext cx="10972800" cy="3672408"/>
          </a:xfrm>
        </p:spPr>
        <p:txBody>
          <a:bodyPr>
            <a:normAutofit/>
          </a:bodyPr>
          <a:lstStyle>
            <a:lvl1pPr marL="717550" indent="-717550">
              <a:spcBef>
                <a:spcPts val="1200"/>
              </a:spcBef>
              <a:spcAft>
                <a:spcPts val="1200"/>
              </a:spcAft>
              <a:buFont typeface="+mj-lt"/>
              <a:buAutoNum type="arabicPeriod"/>
              <a:defRPr sz="3200"/>
            </a:lvl1pPr>
            <a:lvl2pPr marL="685802" indent="-342900">
              <a:buFont typeface="+mj-lt"/>
              <a:buAutoNum type="arabicPeriod"/>
              <a:defRPr sz="1800"/>
            </a:lvl2pPr>
            <a:lvl3pPr marL="1028705" indent="-342900">
              <a:buFont typeface="+mj-lt"/>
              <a:buAutoNum type="arabicPeriod"/>
              <a:defRPr sz="1600"/>
            </a:lvl3pPr>
            <a:lvl4pPr marL="1371607" indent="-342900">
              <a:buFont typeface="+mj-lt"/>
              <a:buAutoNum type="arabicPeriod"/>
              <a:defRPr sz="1600"/>
            </a:lvl4pPr>
            <a:lvl5pPr marL="1600209" indent="-228600">
              <a:buFont typeface="+mj-lt"/>
              <a:buAutoNum type="arabicPeriod"/>
              <a:defRPr sz="1200"/>
            </a:lvl5pPr>
          </a:lstStyle>
          <a:p>
            <a:pPr lvl="0"/>
            <a:r>
              <a:rPr lang="en-US"/>
              <a:t>Contents 1</a:t>
            </a:r>
          </a:p>
          <a:p>
            <a:pPr lvl="0"/>
            <a:r>
              <a:rPr lang="en-US"/>
              <a:t>Contents 2</a:t>
            </a:r>
          </a:p>
        </p:txBody>
      </p:sp>
    </p:spTree>
    <p:extLst>
      <p:ext uri="{BB962C8B-B14F-4D97-AF65-F5344CB8AC3E}">
        <p14:creationId xmlns:p14="http://schemas.microsoft.com/office/powerpoint/2010/main" val="37290744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endParaRPr lang="en-NZ"/>
          </a:p>
        </p:txBody>
      </p:sp>
      <p:sp>
        <p:nvSpPr>
          <p:cNvPr id="3" name="Picture Placeholder 2"/>
          <p:cNvSpPr>
            <a:spLocks noGrp="1"/>
          </p:cNvSpPr>
          <p:nvPr>
            <p:ph type="pic" idx="1"/>
          </p:nvPr>
        </p:nvSpPr>
        <p:spPr>
          <a:xfrm>
            <a:off x="2389717" y="612776"/>
            <a:ext cx="7315200" cy="4114800"/>
          </a:xfrm>
        </p:spPr>
        <p:txBody>
          <a:bodyPr/>
          <a:lstStyle>
            <a:lvl1pPr marL="0" indent="0">
              <a:buNone/>
              <a:defRPr sz="2400"/>
            </a:lvl1pPr>
            <a:lvl2pPr marL="342902" indent="0">
              <a:buNone/>
              <a:defRPr sz="2100"/>
            </a:lvl2pPr>
            <a:lvl3pPr marL="685805" indent="0">
              <a:buNone/>
              <a:defRPr sz="1800"/>
            </a:lvl3pPr>
            <a:lvl4pPr marL="1028707" indent="0">
              <a:buNone/>
              <a:defRPr sz="1500"/>
            </a:lvl4pPr>
            <a:lvl5pPr marL="1371609" indent="0">
              <a:buNone/>
              <a:defRPr sz="1500"/>
            </a:lvl5pPr>
            <a:lvl6pPr marL="1714511" indent="0">
              <a:buNone/>
              <a:defRPr sz="1500"/>
            </a:lvl6pPr>
            <a:lvl7pPr marL="2057414" indent="0">
              <a:buNone/>
              <a:defRPr sz="1500"/>
            </a:lvl7pPr>
            <a:lvl8pPr marL="2400316" indent="0">
              <a:buNone/>
              <a:defRPr sz="1500"/>
            </a:lvl8pPr>
            <a:lvl9pPr marL="2743218" indent="0">
              <a:buNone/>
              <a:defRPr sz="1500"/>
            </a:lvl9pPr>
          </a:lstStyle>
          <a:p>
            <a:r>
              <a:rPr lang="en-US"/>
              <a:t>Click icon to add picture</a:t>
            </a:r>
            <a:endParaRPr lang="en-NZ"/>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050"/>
            </a:lvl1pPr>
            <a:lvl2pPr marL="342902" indent="0">
              <a:buNone/>
              <a:defRPr sz="900"/>
            </a:lvl2pPr>
            <a:lvl3pPr marL="685805" indent="0">
              <a:buNone/>
              <a:defRPr sz="750"/>
            </a:lvl3pPr>
            <a:lvl4pPr marL="1028707" indent="0">
              <a:buNone/>
              <a:defRPr sz="675"/>
            </a:lvl4pPr>
            <a:lvl5pPr marL="1371609" indent="0">
              <a:buNone/>
              <a:defRPr sz="675"/>
            </a:lvl5pPr>
            <a:lvl6pPr marL="1714511" indent="0">
              <a:buNone/>
              <a:defRPr sz="675"/>
            </a:lvl6pPr>
            <a:lvl7pPr marL="2057414" indent="0">
              <a:buNone/>
              <a:defRPr sz="675"/>
            </a:lvl7pPr>
            <a:lvl8pPr marL="2400316" indent="0">
              <a:buNone/>
              <a:defRPr sz="675"/>
            </a:lvl8pPr>
            <a:lvl9pPr marL="2743218"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1DC06C6-7BFE-406E-8979-16C73CEE2D3F}" type="datetime3">
              <a:rPr lang="en-NZ" smtClean="0"/>
              <a:t>1 June 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08E9EBE-5F1A-45E6-9618-EB932ECD5AB4}"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D31F562E-3ACD-477A-A734-2471E331F53A}" type="datetime3">
              <a:rPr lang="en-NZ" smtClean="0"/>
              <a:t>1 June 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08E9EBE-5F1A-45E6-9618-EB932ECD5AB4}" type="slidenum">
              <a:rPr lang="en-NZ" smtClean="0"/>
              <a:pPr/>
              <a:t>‹#›</a:t>
            </a:fld>
            <a:endParaRPr lang="en-N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609600" y="274644"/>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06FE6631-E417-4EC3-B7D0-0AC667FBAA8C}" type="datetime3">
              <a:rPr lang="en-NZ" smtClean="0"/>
              <a:t>1 June 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08E9EBE-5F1A-45E6-9618-EB932ECD5AB4}"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1"/>
            <a:ext cx="10363200" cy="1470025"/>
          </a:xfrm>
        </p:spPr>
        <p:txBody>
          <a:bodyPr>
            <a:normAutofit/>
          </a:bodyPr>
          <a:lstStyle>
            <a:lvl1pPr algn="ctr">
              <a:defRPr sz="2800" baseline="0">
                <a:solidFill>
                  <a:srgbClr val="37424A"/>
                </a:solidFill>
              </a:defRPr>
            </a:lvl1pPr>
          </a:lstStyle>
          <a:p>
            <a:r>
              <a:rPr lang="en-US"/>
              <a:t>Click to edit Master title style</a:t>
            </a:r>
            <a:endParaRPr lang="en-NZ"/>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100" baseline="0">
                <a:solidFill>
                  <a:srgbClr val="44697D"/>
                </a:solidFill>
              </a:defRPr>
            </a:lvl1pPr>
            <a:lvl2pPr marL="342902" indent="0" algn="ctr">
              <a:buNone/>
              <a:defRPr>
                <a:solidFill>
                  <a:schemeClr val="tx1">
                    <a:tint val="75000"/>
                  </a:schemeClr>
                </a:solidFill>
              </a:defRPr>
            </a:lvl2pPr>
            <a:lvl3pPr marL="685805" indent="0" algn="ctr">
              <a:buNone/>
              <a:defRPr>
                <a:solidFill>
                  <a:schemeClr val="tx1">
                    <a:tint val="75000"/>
                  </a:schemeClr>
                </a:solidFill>
              </a:defRPr>
            </a:lvl3pPr>
            <a:lvl4pPr marL="1028707" indent="0" algn="ctr">
              <a:buNone/>
              <a:defRPr>
                <a:solidFill>
                  <a:schemeClr val="tx1">
                    <a:tint val="75000"/>
                  </a:schemeClr>
                </a:solidFill>
              </a:defRPr>
            </a:lvl4pPr>
            <a:lvl5pPr marL="1371609" indent="0" algn="ctr">
              <a:buNone/>
              <a:defRPr>
                <a:solidFill>
                  <a:schemeClr val="tx1">
                    <a:tint val="75000"/>
                  </a:schemeClr>
                </a:solidFill>
              </a:defRPr>
            </a:lvl5pPr>
            <a:lvl6pPr marL="1714511" indent="0" algn="ctr">
              <a:buNone/>
              <a:defRPr>
                <a:solidFill>
                  <a:schemeClr val="tx1">
                    <a:tint val="75000"/>
                  </a:schemeClr>
                </a:solidFill>
              </a:defRPr>
            </a:lvl6pPr>
            <a:lvl7pPr marL="2057414" indent="0" algn="ctr">
              <a:buNone/>
              <a:defRPr>
                <a:solidFill>
                  <a:schemeClr val="tx1">
                    <a:tint val="75000"/>
                  </a:schemeClr>
                </a:solidFill>
              </a:defRPr>
            </a:lvl7pPr>
            <a:lvl8pPr marL="2400316" indent="0" algn="ctr">
              <a:buNone/>
              <a:defRPr>
                <a:solidFill>
                  <a:schemeClr val="tx1">
                    <a:tint val="75000"/>
                  </a:schemeClr>
                </a:solidFill>
              </a:defRPr>
            </a:lvl8pPr>
            <a:lvl9pPr marL="2743218"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FA367287-5C2C-45B2-A583-EBFD75DEBFF2}" type="datetime3">
              <a:rPr lang="en-NZ" smtClean="0"/>
              <a:t>1 June 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endParaRPr lang="en-NZ"/>
          </a:p>
        </p:txBody>
      </p:sp>
      <p:pic>
        <p:nvPicPr>
          <p:cNvPr id="8" name="Picture 7">
            <a:extLst>
              <a:ext uri="{FF2B5EF4-FFF2-40B4-BE49-F238E27FC236}">
                <a16:creationId xmlns:a16="http://schemas.microsoft.com/office/drawing/2014/main" id="{207188FB-0A2B-4776-954E-FD715DF122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816" y="0"/>
            <a:ext cx="3312368" cy="20339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a:xfrm>
            <a:off x="609600" y="1600205"/>
            <a:ext cx="10972800" cy="4205063"/>
          </a:xfrm>
        </p:spPr>
        <p:txBody>
          <a:bodyPr/>
          <a:lstStyle>
            <a:lvl1pPr>
              <a:defRPr baseline="0">
                <a:solidFill>
                  <a:schemeClr val="tx1"/>
                </a:solidFill>
              </a:defRPr>
            </a:lvl1pPr>
            <a:lvl2pPr>
              <a:defRPr baseline="0">
                <a:solidFill>
                  <a:schemeClr val="tx1"/>
                </a:solidFill>
              </a:defRPr>
            </a:lvl2pPr>
            <a:lvl3pPr>
              <a:defRPr baseline="0">
                <a:solidFill>
                  <a:schemeClr val="tx1"/>
                </a:solidFill>
              </a:defRPr>
            </a:lvl3pPr>
            <a:lvl4pPr>
              <a:defRPr baseline="0">
                <a:solidFill>
                  <a:schemeClr val="tx1"/>
                </a:solidFill>
              </a:defRPr>
            </a:lvl4pPr>
            <a:lvl5pPr>
              <a:defRPr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a:xfrm>
            <a:off x="623395" y="6237312"/>
            <a:ext cx="1536171" cy="360040"/>
          </a:xfrm>
        </p:spPr>
        <p:txBody>
          <a:bodyPr/>
          <a:lstStyle>
            <a:lvl1pPr>
              <a:defRPr sz="675" baseline="0">
                <a:latin typeface="Verdana" pitchFamily="34" charset="0"/>
              </a:defRPr>
            </a:lvl1pPr>
          </a:lstStyle>
          <a:p>
            <a:fld id="{47002270-3903-495D-AB83-015F9A3540D4}" type="datetime3">
              <a:rPr lang="en-NZ" smtClean="0"/>
              <a:pPr/>
              <a:t>1 June 2021</a:t>
            </a:fld>
            <a:endParaRPr lang="en-NZ"/>
          </a:p>
        </p:txBody>
      </p:sp>
      <p:sp>
        <p:nvSpPr>
          <p:cNvPr id="5" name="Footer Placeholder 4"/>
          <p:cNvSpPr>
            <a:spLocks noGrp="1"/>
          </p:cNvSpPr>
          <p:nvPr>
            <p:ph type="ftr" sz="quarter" idx="11"/>
          </p:nvPr>
        </p:nvSpPr>
        <p:spPr>
          <a:xfrm>
            <a:off x="3983765" y="6356356"/>
            <a:ext cx="4320480" cy="365125"/>
          </a:xfrm>
        </p:spPr>
        <p:txBody>
          <a:bodyPr/>
          <a:lstStyle/>
          <a:p>
            <a:endParaRPr lang="en-NZ"/>
          </a:p>
        </p:txBody>
      </p:sp>
      <p:sp>
        <p:nvSpPr>
          <p:cNvPr id="6" name="Slide Number Placeholder 5"/>
          <p:cNvSpPr>
            <a:spLocks noGrp="1"/>
          </p:cNvSpPr>
          <p:nvPr>
            <p:ph type="sldNum" sz="quarter" idx="12"/>
          </p:nvPr>
        </p:nvSpPr>
        <p:spPr>
          <a:xfrm>
            <a:off x="10704515" y="6237318"/>
            <a:ext cx="924587" cy="365125"/>
          </a:xfrm>
        </p:spPr>
        <p:txBody>
          <a:bodyPr/>
          <a:lstStyle>
            <a:lvl1pPr>
              <a:defRPr sz="675"/>
            </a:lvl1pPr>
          </a:lstStyle>
          <a:p>
            <a:fld id="{D08E9EBE-5F1A-45E6-9618-EB932ECD5AB4}" type="slidenum">
              <a:rPr lang="en-NZ" smtClean="0"/>
              <a:pPr/>
              <a:t>‹#›</a:t>
            </a:fld>
            <a:endParaRPr lang="en-NZ"/>
          </a:p>
        </p:txBody>
      </p:sp>
      <p:pic>
        <p:nvPicPr>
          <p:cNvPr id="7" name="Picture 6" descr="UniNZ_birds_inline_rgb.jpg"/>
          <p:cNvPicPr>
            <a:picLocks noChangeAspect="1"/>
          </p:cNvPicPr>
          <p:nvPr userDrawn="1"/>
        </p:nvPicPr>
        <p:blipFill>
          <a:blip r:embed="rId2" cstate="print"/>
          <a:stretch>
            <a:fillRect/>
          </a:stretch>
        </p:blipFill>
        <p:spPr>
          <a:xfrm>
            <a:off x="2351586" y="5949285"/>
            <a:ext cx="8256917" cy="8391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6"/>
            <a:ext cx="10363200" cy="1362075"/>
          </a:xfrm>
        </p:spPr>
        <p:txBody>
          <a:bodyPr anchor="t"/>
          <a:lstStyle>
            <a:lvl1pPr algn="l">
              <a:defRPr sz="3000" b="1" cap="all"/>
            </a:lvl1pPr>
          </a:lstStyle>
          <a:p>
            <a:r>
              <a:rPr lang="en-US"/>
              <a:t>Click to edit Master title style</a:t>
            </a:r>
            <a:endParaRPr lang="en-NZ"/>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2" indent="0">
              <a:buNone/>
              <a:defRPr sz="1350">
                <a:solidFill>
                  <a:schemeClr val="tx1">
                    <a:tint val="75000"/>
                  </a:schemeClr>
                </a:solidFill>
              </a:defRPr>
            </a:lvl2pPr>
            <a:lvl3pPr marL="685805" indent="0">
              <a:buNone/>
              <a:defRPr sz="1200">
                <a:solidFill>
                  <a:schemeClr val="tx1">
                    <a:tint val="75000"/>
                  </a:schemeClr>
                </a:solidFill>
              </a:defRPr>
            </a:lvl3pPr>
            <a:lvl4pPr marL="1028707" indent="0">
              <a:buNone/>
              <a:defRPr sz="1050">
                <a:solidFill>
                  <a:schemeClr val="tx1">
                    <a:tint val="75000"/>
                  </a:schemeClr>
                </a:solidFill>
              </a:defRPr>
            </a:lvl4pPr>
            <a:lvl5pPr marL="1371609" indent="0">
              <a:buNone/>
              <a:defRPr sz="1050">
                <a:solidFill>
                  <a:schemeClr val="tx1">
                    <a:tint val="75000"/>
                  </a:schemeClr>
                </a:solidFill>
              </a:defRPr>
            </a:lvl5pPr>
            <a:lvl6pPr marL="1714511" indent="0">
              <a:buNone/>
              <a:defRPr sz="1050">
                <a:solidFill>
                  <a:schemeClr val="tx1">
                    <a:tint val="75000"/>
                  </a:schemeClr>
                </a:solidFill>
              </a:defRPr>
            </a:lvl6pPr>
            <a:lvl7pPr marL="2057414" indent="0">
              <a:buNone/>
              <a:defRPr sz="1050">
                <a:solidFill>
                  <a:schemeClr val="tx1">
                    <a:tint val="75000"/>
                  </a:schemeClr>
                </a:solidFill>
              </a:defRPr>
            </a:lvl7pPr>
            <a:lvl8pPr marL="2400316" indent="0">
              <a:buNone/>
              <a:defRPr sz="1050">
                <a:solidFill>
                  <a:schemeClr val="tx1">
                    <a:tint val="75000"/>
                  </a:schemeClr>
                </a:solidFill>
              </a:defRPr>
            </a:lvl8pPr>
            <a:lvl9pPr marL="2743218"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C2B5FF-6C5E-4333-B010-4E657ABD65A1}" type="datetime3">
              <a:rPr lang="en-NZ" smtClean="0"/>
              <a:t>1 June 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08E9EBE-5F1A-45E6-9618-EB932ECD5AB4}"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609600" y="1600206"/>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97600" y="1600206"/>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95A90A4E-2A4C-42CE-8530-CB3D215BC6C2}" type="datetime3">
              <a:rPr lang="en-NZ" smtClean="0"/>
              <a:t>1 June 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08E9EBE-5F1A-45E6-9618-EB932ECD5AB4}" type="slidenum">
              <a:rPr lang="en-NZ" smtClean="0"/>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609602" y="1535113"/>
            <a:ext cx="5386917" cy="639762"/>
          </a:xfrm>
        </p:spPr>
        <p:txBody>
          <a:bodyPr anchor="b"/>
          <a:lstStyle>
            <a:lvl1pPr marL="0" indent="0">
              <a:buNone/>
              <a:defRPr sz="1800" b="1"/>
            </a:lvl1pPr>
            <a:lvl2pPr marL="342902" indent="0">
              <a:buNone/>
              <a:defRPr sz="1500" b="1"/>
            </a:lvl2pPr>
            <a:lvl3pPr marL="685805" indent="0">
              <a:buNone/>
              <a:defRPr sz="1350" b="1"/>
            </a:lvl3pPr>
            <a:lvl4pPr marL="1028707" indent="0">
              <a:buNone/>
              <a:defRPr sz="1200" b="1"/>
            </a:lvl4pPr>
            <a:lvl5pPr marL="1371609" indent="0">
              <a:buNone/>
              <a:defRPr sz="1200" b="1"/>
            </a:lvl5pPr>
            <a:lvl6pPr marL="1714511" indent="0">
              <a:buNone/>
              <a:defRPr sz="1200" b="1"/>
            </a:lvl6pPr>
            <a:lvl7pPr marL="2057414" indent="0">
              <a:buNone/>
              <a:defRPr sz="1200" b="1"/>
            </a:lvl7pPr>
            <a:lvl8pPr marL="2400316" indent="0">
              <a:buNone/>
              <a:defRPr sz="1200" b="1"/>
            </a:lvl8pPr>
            <a:lvl9pPr marL="2743218"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1800" b="1"/>
            </a:lvl1pPr>
            <a:lvl2pPr marL="342902" indent="0">
              <a:buNone/>
              <a:defRPr sz="1500" b="1"/>
            </a:lvl2pPr>
            <a:lvl3pPr marL="685805" indent="0">
              <a:buNone/>
              <a:defRPr sz="1350" b="1"/>
            </a:lvl3pPr>
            <a:lvl4pPr marL="1028707" indent="0">
              <a:buNone/>
              <a:defRPr sz="1200" b="1"/>
            </a:lvl4pPr>
            <a:lvl5pPr marL="1371609" indent="0">
              <a:buNone/>
              <a:defRPr sz="1200" b="1"/>
            </a:lvl5pPr>
            <a:lvl6pPr marL="1714511" indent="0">
              <a:buNone/>
              <a:defRPr sz="1200" b="1"/>
            </a:lvl6pPr>
            <a:lvl7pPr marL="2057414" indent="0">
              <a:buNone/>
              <a:defRPr sz="1200" b="1"/>
            </a:lvl7pPr>
            <a:lvl8pPr marL="2400316" indent="0">
              <a:buNone/>
              <a:defRPr sz="1200" b="1"/>
            </a:lvl8pPr>
            <a:lvl9pPr marL="274321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6B38082A-C82A-4175-8289-794D84087B1E}" type="datetime3">
              <a:rPr lang="en-NZ" smtClean="0"/>
              <a:t>1 June 2021</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08E9EBE-5F1A-45E6-9618-EB932ECD5AB4}"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E5175387-51D0-4283-A5AA-41C62F8EBC7F}" type="datetime3">
              <a:rPr lang="en-NZ" smtClean="0"/>
              <a:t>1 June 2021</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08E9EBE-5F1A-45E6-9618-EB932ECD5AB4}"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53B5F-10F5-4331-92AC-4C07C7A80D30}" type="datetime3">
              <a:rPr lang="en-NZ" smtClean="0"/>
              <a:t>1 June 2021</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08E9EBE-5F1A-45E6-9618-EB932ECD5AB4}" type="slidenum">
              <a:rPr lang="en-NZ" smtClean="0"/>
              <a:pPr/>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p:spPr>
        <p:txBody>
          <a:bodyPr anchor="b"/>
          <a:lstStyle>
            <a:lvl1pPr algn="l">
              <a:defRPr sz="1500" b="1"/>
            </a:lvl1pPr>
          </a:lstStyle>
          <a:p>
            <a:r>
              <a:rPr lang="en-US"/>
              <a:t>Click to edit Master title style</a:t>
            </a:r>
            <a:endParaRPr lang="en-NZ"/>
          </a:p>
        </p:txBody>
      </p:sp>
      <p:sp>
        <p:nvSpPr>
          <p:cNvPr id="3" name="Content Placeholder 2"/>
          <p:cNvSpPr>
            <a:spLocks noGrp="1"/>
          </p:cNvSpPr>
          <p:nvPr>
            <p:ph idx="1"/>
          </p:nvPr>
        </p:nvSpPr>
        <p:spPr>
          <a:xfrm>
            <a:off x="4766735" y="273056"/>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050"/>
            </a:lvl1pPr>
            <a:lvl2pPr marL="342902" indent="0">
              <a:buNone/>
              <a:defRPr sz="900"/>
            </a:lvl2pPr>
            <a:lvl3pPr marL="685805" indent="0">
              <a:buNone/>
              <a:defRPr sz="750"/>
            </a:lvl3pPr>
            <a:lvl4pPr marL="1028707" indent="0">
              <a:buNone/>
              <a:defRPr sz="675"/>
            </a:lvl4pPr>
            <a:lvl5pPr marL="1371609" indent="0">
              <a:buNone/>
              <a:defRPr sz="675"/>
            </a:lvl5pPr>
            <a:lvl6pPr marL="1714511" indent="0">
              <a:buNone/>
              <a:defRPr sz="675"/>
            </a:lvl6pPr>
            <a:lvl7pPr marL="2057414" indent="0">
              <a:buNone/>
              <a:defRPr sz="675"/>
            </a:lvl7pPr>
            <a:lvl8pPr marL="2400316" indent="0">
              <a:buNone/>
              <a:defRPr sz="675"/>
            </a:lvl8pPr>
            <a:lvl9pPr marL="2743218"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731F76-490C-41DD-B992-58F0A4EB0AC7}" type="datetime3">
              <a:rPr lang="en-NZ" smtClean="0"/>
              <a:t>1 June 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08E9EBE-5F1A-45E6-9618-EB932ECD5AB4}"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609600" y="6356356"/>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DE18911-213A-4181-AC7E-E9E238CEA138}" type="datetime3">
              <a:rPr lang="en-NZ" smtClean="0"/>
              <a:t>1 June 2021</a:t>
            </a:fld>
            <a:endParaRPr lang="en-NZ"/>
          </a:p>
        </p:txBody>
      </p:sp>
      <p:sp>
        <p:nvSpPr>
          <p:cNvPr id="5" name="Footer Placeholder 4"/>
          <p:cNvSpPr>
            <a:spLocks noGrp="1"/>
          </p:cNvSpPr>
          <p:nvPr>
            <p:ph type="ftr" sz="quarter" idx="3"/>
          </p:nvPr>
        </p:nvSpPr>
        <p:spPr>
          <a:xfrm>
            <a:off x="4165600" y="6356356"/>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737600" y="6356356"/>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CAAC85-A40E-493A-A588-264628F6607A}" type="slidenum">
              <a:rPr lang="en-NZ" smtClean="0"/>
              <a:t>‹#›</a:t>
            </a:fld>
            <a:endParaRPr lang="en-NZ"/>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p:txStyles>
    <p:titleStyle>
      <a:lvl1pPr algn="l" defTabSz="685805" rtl="0" eaLnBrk="1" latinLnBrk="0" hangingPunct="1">
        <a:spcBef>
          <a:spcPct val="0"/>
        </a:spcBef>
        <a:buNone/>
        <a:defRPr sz="2800" kern="1200">
          <a:solidFill>
            <a:schemeClr val="tx1"/>
          </a:solidFill>
          <a:latin typeface="+mj-lt"/>
          <a:ea typeface="+mj-ea"/>
          <a:cs typeface="+mj-cs"/>
        </a:defRPr>
      </a:lvl1pPr>
    </p:titleStyle>
    <p:bodyStyle>
      <a:lvl1pPr marL="257177" indent="-257177" algn="l" defTabSz="685805" rtl="0" eaLnBrk="1" latinLnBrk="0" hangingPunct="1">
        <a:spcBef>
          <a:spcPct val="20000"/>
        </a:spcBef>
        <a:spcAft>
          <a:spcPts val="600"/>
        </a:spcAft>
        <a:buFont typeface="Arial" pitchFamily="34" charset="0"/>
        <a:buChar char="•"/>
        <a:tabLst>
          <a:tab pos="1884363" algn="l"/>
        </a:tabLst>
        <a:defRPr sz="1800" kern="1200">
          <a:solidFill>
            <a:schemeClr val="tx1"/>
          </a:solidFill>
          <a:latin typeface="+mn-lt"/>
          <a:ea typeface="+mn-ea"/>
          <a:cs typeface="+mn-cs"/>
        </a:defRPr>
      </a:lvl1pPr>
      <a:lvl2pPr marL="557217" indent="-214315" algn="l" defTabSz="685805" rtl="0" eaLnBrk="1" latinLnBrk="0" hangingPunct="1">
        <a:spcBef>
          <a:spcPct val="20000"/>
        </a:spcBef>
        <a:spcAft>
          <a:spcPts val="600"/>
        </a:spcAft>
        <a:buFont typeface="Arial" pitchFamily="34" charset="0"/>
        <a:buChar char="–"/>
        <a:tabLst>
          <a:tab pos="1884363" algn="l"/>
        </a:tabLst>
        <a:defRPr sz="1500" kern="1200">
          <a:solidFill>
            <a:schemeClr val="tx1"/>
          </a:solidFill>
          <a:latin typeface="+mn-lt"/>
          <a:ea typeface="+mn-ea"/>
          <a:cs typeface="+mn-cs"/>
        </a:defRPr>
      </a:lvl2pPr>
      <a:lvl3pPr marL="857256" indent="-171451" algn="l" defTabSz="685805" rtl="0" eaLnBrk="1" latinLnBrk="0" hangingPunct="1">
        <a:spcBef>
          <a:spcPct val="20000"/>
        </a:spcBef>
        <a:spcAft>
          <a:spcPts val="600"/>
        </a:spcAft>
        <a:buFont typeface="Arial" pitchFamily="34" charset="0"/>
        <a:buChar char="•"/>
        <a:tabLst>
          <a:tab pos="1884363" algn="l"/>
        </a:tabLst>
        <a:defRPr sz="1350" kern="1200">
          <a:solidFill>
            <a:schemeClr val="tx1"/>
          </a:solidFill>
          <a:latin typeface="+mn-lt"/>
          <a:ea typeface="+mn-ea"/>
          <a:cs typeface="+mn-cs"/>
        </a:defRPr>
      </a:lvl3pPr>
      <a:lvl4pPr marL="1200158" indent="-171451" algn="l" defTabSz="685805" rtl="0" eaLnBrk="1" latinLnBrk="0" hangingPunct="1">
        <a:spcBef>
          <a:spcPct val="20000"/>
        </a:spcBef>
        <a:spcAft>
          <a:spcPts val="600"/>
        </a:spcAft>
        <a:buFont typeface="Arial" pitchFamily="34" charset="0"/>
        <a:buChar char="–"/>
        <a:tabLst>
          <a:tab pos="1884363" algn="l"/>
        </a:tabLst>
        <a:defRPr sz="1200" kern="1200">
          <a:solidFill>
            <a:schemeClr val="tx1"/>
          </a:solidFill>
          <a:latin typeface="+mn-lt"/>
          <a:ea typeface="+mn-ea"/>
          <a:cs typeface="+mn-cs"/>
        </a:defRPr>
      </a:lvl4pPr>
      <a:lvl5pPr marL="1543060" indent="-171451" algn="l" defTabSz="685805" rtl="0" eaLnBrk="1" latinLnBrk="0" hangingPunct="1">
        <a:spcBef>
          <a:spcPct val="20000"/>
        </a:spcBef>
        <a:spcAft>
          <a:spcPts val="600"/>
        </a:spcAft>
        <a:buFont typeface="Arial" pitchFamily="34" charset="0"/>
        <a:buChar char="»"/>
        <a:tabLst>
          <a:tab pos="1884363" algn="l"/>
        </a:tabLst>
        <a:defRPr sz="1050" kern="1200">
          <a:solidFill>
            <a:schemeClr val="tx1"/>
          </a:solidFill>
          <a:latin typeface="+mn-lt"/>
          <a:ea typeface="+mn-ea"/>
          <a:cs typeface="+mn-cs"/>
        </a:defRPr>
      </a:lvl5pPr>
      <a:lvl6pPr marL="1885962" indent="-171451" algn="l" defTabSz="68580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65" indent="-171451" algn="l" defTabSz="68580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67" indent="-171451" algn="l" defTabSz="68580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69" indent="-171451" algn="l" defTabSz="68580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5" rtl="0" eaLnBrk="1" latinLnBrk="0" hangingPunct="1">
        <a:defRPr sz="1350" kern="1200">
          <a:solidFill>
            <a:schemeClr val="tx1"/>
          </a:solidFill>
          <a:latin typeface="+mn-lt"/>
          <a:ea typeface="+mn-ea"/>
          <a:cs typeface="+mn-cs"/>
        </a:defRPr>
      </a:lvl1pPr>
      <a:lvl2pPr marL="342902" algn="l" defTabSz="685805" rtl="0" eaLnBrk="1" latinLnBrk="0" hangingPunct="1">
        <a:defRPr sz="1350" kern="1200">
          <a:solidFill>
            <a:schemeClr val="tx1"/>
          </a:solidFill>
          <a:latin typeface="+mn-lt"/>
          <a:ea typeface="+mn-ea"/>
          <a:cs typeface="+mn-cs"/>
        </a:defRPr>
      </a:lvl2pPr>
      <a:lvl3pPr marL="685805" algn="l" defTabSz="685805" rtl="0" eaLnBrk="1" latinLnBrk="0" hangingPunct="1">
        <a:defRPr sz="1350" kern="1200">
          <a:solidFill>
            <a:schemeClr val="tx1"/>
          </a:solidFill>
          <a:latin typeface="+mn-lt"/>
          <a:ea typeface="+mn-ea"/>
          <a:cs typeface="+mn-cs"/>
        </a:defRPr>
      </a:lvl3pPr>
      <a:lvl4pPr marL="1028707" algn="l" defTabSz="685805" rtl="0" eaLnBrk="1" latinLnBrk="0" hangingPunct="1">
        <a:defRPr sz="1350" kern="1200">
          <a:solidFill>
            <a:schemeClr val="tx1"/>
          </a:solidFill>
          <a:latin typeface="+mn-lt"/>
          <a:ea typeface="+mn-ea"/>
          <a:cs typeface="+mn-cs"/>
        </a:defRPr>
      </a:lvl4pPr>
      <a:lvl5pPr marL="1371609" algn="l" defTabSz="685805" rtl="0" eaLnBrk="1" latinLnBrk="0" hangingPunct="1">
        <a:defRPr sz="1350" kern="1200">
          <a:solidFill>
            <a:schemeClr val="tx1"/>
          </a:solidFill>
          <a:latin typeface="+mn-lt"/>
          <a:ea typeface="+mn-ea"/>
          <a:cs typeface="+mn-cs"/>
        </a:defRPr>
      </a:lvl5pPr>
      <a:lvl6pPr marL="1714511" algn="l" defTabSz="685805" rtl="0" eaLnBrk="1" latinLnBrk="0" hangingPunct="1">
        <a:defRPr sz="1350" kern="1200">
          <a:solidFill>
            <a:schemeClr val="tx1"/>
          </a:solidFill>
          <a:latin typeface="+mn-lt"/>
          <a:ea typeface="+mn-ea"/>
          <a:cs typeface="+mn-cs"/>
        </a:defRPr>
      </a:lvl6pPr>
      <a:lvl7pPr marL="2057414" algn="l" defTabSz="685805" rtl="0" eaLnBrk="1" latinLnBrk="0" hangingPunct="1">
        <a:defRPr sz="1350" kern="1200">
          <a:solidFill>
            <a:schemeClr val="tx1"/>
          </a:solidFill>
          <a:latin typeface="+mn-lt"/>
          <a:ea typeface="+mn-ea"/>
          <a:cs typeface="+mn-cs"/>
        </a:defRPr>
      </a:lvl7pPr>
      <a:lvl8pPr marL="2400316" algn="l" defTabSz="685805" rtl="0" eaLnBrk="1" latinLnBrk="0" hangingPunct="1">
        <a:defRPr sz="1350" kern="1200">
          <a:solidFill>
            <a:schemeClr val="tx1"/>
          </a:solidFill>
          <a:latin typeface="+mn-lt"/>
          <a:ea typeface="+mn-ea"/>
          <a:cs typeface="+mn-cs"/>
        </a:defRPr>
      </a:lvl8pPr>
      <a:lvl9pPr marL="2743218" algn="l" defTabSz="68580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hart" Target="../charts/chart1.xml"/><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471" y="2722797"/>
            <a:ext cx="10153128" cy="1102519"/>
          </a:xfrm>
        </p:spPr>
        <p:txBody>
          <a:bodyPr>
            <a:noAutofit/>
          </a:bodyPr>
          <a:lstStyle/>
          <a:p>
            <a:pPr marL="0" indent="0" algn="ctr">
              <a:buNone/>
            </a:pPr>
            <a:r>
              <a:rPr lang="en-US" sz="4800" b="1" dirty="0">
                <a:solidFill>
                  <a:srgbClr val="AA272F"/>
                </a:solidFill>
              </a:rPr>
              <a:t>Workload of university students         in Aotearoa</a:t>
            </a:r>
            <a:br>
              <a:rPr lang="en-NZ" sz="4800" b="1" dirty="0">
                <a:solidFill>
                  <a:srgbClr val="AA272F"/>
                </a:solidFill>
              </a:rPr>
            </a:br>
            <a:br>
              <a:rPr lang="en-NZ" sz="1600" dirty="0"/>
            </a:br>
            <a:r>
              <a:rPr lang="en-NZ" sz="3200" dirty="0"/>
              <a:t>Seasonal and longitudinal trends</a:t>
            </a:r>
            <a:br>
              <a:rPr lang="en-NZ" sz="3200" dirty="0"/>
            </a:br>
            <a:endParaRPr lang="en-NZ" sz="3200" dirty="0"/>
          </a:p>
        </p:txBody>
      </p:sp>
      <p:sp>
        <p:nvSpPr>
          <p:cNvPr id="3" name="Subtitle 2"/>
          <p:cNvSpPr>
            <a:spLocks noGrp="1"/>
          </p:cNvSpPr>
          <p:nvPr>
            <p:ph type="subTitle" idx="1"/>
          </p:nvPr>
        </p:nvSpPr>
        <p:spPr>
          <a:xfrm>
            <a:off x="1828800" y="4797152"/>
            <a:ext cx="8534400" cy="1345704"/>
          </a:xfrm>
        </p:spPr>
        <p:txBody>
          <a:bodyPr>
            <a:normAutofit fontScale="77500" lnSpcReduction="20000"/>
          </a:bodyPr>
          <a:lstStyle/>
          <a:p>
            <a:pPr algn="r"/>
            <a:r>
              <a:rPr lang="en-NZ" dirty="0"/>
              <a:t>Daniel Wrench (Universities New Zealand)</a:t>
            </a:r>
          </a:p>
          <a:p>
            <a:pPr algn="r"/>
            <a:r>
              <a:rPr lang="en-NZ" dirty="0" err="1"/>
              <a:t>Dr.</a:t>
            </a:r>
            <a:r>
              <a:rPr lang="en-NZ" dirty="0"/>
              <a:t> Sarah Randal (Universities New Zealand)</a:t>
            </a:r>
          </a:p>
          <a:p>
            <a:pPr algn="r"/>
            <a:r>
              <a:rPr lang="en-NZ" dirty="0" err="1"/>
              <a:t>Dr.</a:t>
            </a:r>
            <a:r>
              <a:rPr lang="en-NZ" dirty="0"/>
              <a:t> John Randal (VUW)</a:t>
            </a:r>
          </a:p>
          <a:p>
            <a:pPr algn="r"/>
            <a:r>
              <a:rPr lang="en-NZ" b="1" dirty="0"/>
              <a:t>June 2021 </a:t>
            </a:r>
          </a:p>
        </p:txBody>
      </p:sp>
      <p:pic>
        <p:nvPicPr>
          <p:cNvPr id="5" name="Picture 4">
            <a:extLst>
              <a:ext uri="{FF2B5EF4-FFF2-40B4-BE49-F238E27FC236}">
                <a16:creationId xmlns:a16="http://schemas.microsoft.com/office/drawing/2014/main" id="{F716F373-D495-40BB-8912-B4085230C2CC}"/>
              </a:ext>
            </a:extLst>
          </p:cNvPr>
          <p:cNvPicPr>
            <a:picLocks noChangeAspect="1"/>
          </p:cNvPicPr>
          <p:nvPr/>
        </p:nvPicPr>
        <p:blipFill>
          <a:blip r:embed="rId3"/>
          <a:stretch>
            <a:fillRect/>
          </a:stretch>
        </p:blipFill>
        <p:spPr>
          <a:xfrm>
            <a:off x="850471" y="4336028"/>
            <a:ext cx="3896269" cy="2205154"/>
          </a:xfrm>
          <a:prstGeom prst="rect">
            <a:avLst/>
          </a:prstGeom>
        </p:spPr>
        <p:style>
          <a:lnRef idx="2">
            <a:schemeClr val="dk1"/>
          </a:lnRef>
          <a:fillRef idx="1">
            <a:schemeClr val="lt1"/>
          </a:fillRef>
          <a:effectRef idx="0">
            <a:schemeClr val="dk1"/>
          </a:effectRef>
          <a:fontRef idx="minor">
            <a:schemeClr val="dk1"/>
          </a:fontRef>
        </p:style>
      </p:pic>
      <p:sp>
        <p:nvSpPr>
          <p:cNvPr id="4" name="TextBox 3">
            <a:extLst>
              <a:ext uri="{FF2B5EF4-FFF2-40B4-BE49-F238E27FC236}">
                <a16:creationId xmlns:a16="http://schemas.microsoft.com/office/drawing/2014/main" id="{1EB23979-1A5B-40D3-8B00-E5061687E1A8}"/>
              </a:ext>
            </a:extLst>
          </p:cNvPr>
          <p:cNvSpPr txBox="1"/>
          <p:nvPr/>
        </p:nvSpPr>
        <p:spPr>
          <a:xfrm rot="20877517">
            <a:off x="2956732" y="6101244"/>
            <a:ext cx="218205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NZ" dirty="0"/>
              <a:t>Stuff, June 2018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E9FA-F6ED-4E11-BABD-5B259FBA744E}"/>
              </a:ext>
            </a:extLst>
          </p:cNvPr>
          <p:cNvSpPr>
            <a:spLocks noGrp="1"/>
          </p:cNvSpPr>
          <p:nvPr>
            <p:ph type="title"/>
          </p:nvPr>
        </p:nvSpPr>
        <p:spPr>
          <a:xfrm>
            <a:off x="609600" y="167233"/>
            <a:ext cx="2693158" cy="1143000"/>
          </a:xfrm>
        </p:spPr>
        <p:txBody>
          <a:bodyPr>
            <a:normAutofit/>
          </a:bodyPr>
          <a:lstStyle/>
          <a:p>
            <a:pPr algn="ctr"/>
            <a:r>
              <a:rPr lang="en-NZ" sz="4400" b="1" dirty="0"/>
              <a:t>METHOD</a:t>
            </a:r>
            <a:endParaRPr lang="en-NZ" sz="4000" dirty="0"/>
          </a:p>
        </p:txBody>
      </p:sp>
      <p:sp>
        <p:nvSpPr>
          <p:cNvPr id="4" name="Date Placeholder 3">
            <a:extLst>
              <a:ext uri="{FF2B5EF4-FFF2-40B4-BE49-F238E27FC236}">
                <a16:creationId xmlns:a16="http://schemas.microsoft.com/office/drawing/2014/main" id="{F1A7B7D5-AA64-4C6D-ACD5-3601728F35AE}"/>
              </a:ext>
            </a:extLst>
          </p:cNvPr>
          <p:cNvSpPr>
            <a:spLocks noGrp="1"/>
          </p:cNvSpPr>
          <p:nvPr>
            <p:ph type="dt" sz="half" idx="10"/>
          </p:nvPr>
        </p:nvSpPr>
        <p:spPr/>
        <p:txBody>
          <a:bodyPr/>
          <a:lstStyle/>
          <a:p>
            <a:fld id="{47002270-3903-495D-AB83-015F9A3540D4}" type="datetime3">
              <a:rPr lang="en-NZ" smtClean="0"/>
              <a:pPr/>
              <a:t>1 June 2021</a:t>
            </a:fld>
            <a:endParaRPr lang="en-NZ" dirty="0"/>
          </a:p>
        </p:txBody>
      </p:sp>
      <p:sp>
        <p:nvSpPr>
          <p:cNvPr id="5" name="Slide Number Placeholder 4">
            <a:extLst>
              <a:ext uri="{FF2B5EF4-FFF2-40B4-BE49-F238E27FC236}">
                <a16:creationId xmlns:a16="http://schemas.microsoft.com/office/drawing/2014/main" id="{5B381034-5700-432A-9E92-C358B3145D1C}"/>
              </a:ext>
            </a:extLst>
          </p:cNvPr>
          <p:cNvSpPr>
            <a:spLocks noGrp="1"/>
          </p:cNvSpPr>
          <p:nvPr>
            <p:ph type="sldNum" sz="quarter" idx="12"/>
          </p:nvPr>
        </p:nvSpPr>
        <p:spPr/>
        <p:txBody>
          <a:bodyPr/>
          <a:lstStyle/>
          <a:p>
            <a:fld id="{D08E9EBE-5F1A-45E6-9618-EB932ECD5AB4}" type="slidenum">
              <a:rPr lang="en-NZ" smtClean="0"/>
              <a:pPr/>
              <a:t>2</a:t>
            </a:fld>
            <a:endParaRPr lang="en-NZ" dirty="0"/>
          </a:p>
        </p:txBody>
      </p:sp>
      <p:pic>
        <p:nvPicPr>
          <p:cNvPr id="22" name="Content Placeholder 8">
            <a:extLst>
              <a:ext uri="{FF2B5EF4-FFF2-40B4-BE49-F238E27FC236}">
                <a16:creationId xmlns:a16="http://schemas.microsoft.com/office/drawing/2014/main" id="{08060B75-B4A2-48CA-B1CC-F5FCFFCDD81B}"/>
              </a:ext>
            </a:extLst>
          </p:cNvPr>
          <p:cNvPicPr>
            <a:picLocks noChangeAspect="1"/>
          </p:cNvPicPr>
          <p:nvPr/>
        </p:nvPicPr>
        <p:blipFill>
          <a:blip r:embed="rId3"/>
          <a:stretch>
            <a:fillRect/>
          </a:stretch>
        </p:blipFill>
        <p:spPr>
          <a:xfrm>
            <a:off x="1302133" y="1258570"/>
            <a:ext cx="4477375" cy="3591426"/>
          </a:xfrm>
          <a:prstGeom prst="rect">
            <a:avLst/>
          </a:prstGeom>
        </p:spPr>
      </p:pic>
      <p:pic>
        <p:nvPicPr>
          <p:cNvPr id="19" name="Picture 18">
            <a:extLst>
              <a:ext uri="{FF2B5EF4-FFF2-40B4-BE49-F238E27FC236}">
                <a16:creationId xmlns:a16="http://schemas.microsoft.com/office/drawing/2014/main" id="{41738805-3D0C-4389-849D-3BB61EE6F52D}"/>
              </a:ext>
            </a:extLst>
          </p:cNvPr>
          <p:cNvPicPr>
            <a:picLocks noChangeAspect="1"/>
          </p:cNvPicPr>
          <p:nvPr/>
        </p:nvPicPr>
        <p:blipFill>
          <a:blip r:embed="rId4"/>
          <a:stretch>
            <a:fillRect/>
          </a:stretch>
        </p:blipFill>
        <p:spPr>
          <a:xfrm>
            <a:off x="7924289" y="1248827"/>
            <a:ext cx="3658111" cy="1343212"/>
          </a:xfrm>
          <a:prstGeom prst="rect">
            <a:avLst/>
          </a:prstGeom>
        </p:spPr>
      </p:pic>
      <p:pic>
        <p:nvPicPr>
          <p:cNvPr id="20" name="Picture 19">
            <a:extLst>
              <a:ext uri="{FF2B5EF4-FFF2-40B4-BE49-F238E27FC236}">
                <a16:creationId xmlns:a16="http://schemas.microsoft.com/office/drawing/2014/main" id="{B082FD89-4903-4690-AD8A-4EED96EA5407}"/>
              </a:ext>
            </a:extLst>
          </p:cNvPr>
          <p:cNvPicPr>
            <a:picLocks noChangeAspect="1"/>
          </p:cNvPicPr>
          <p:nvPr/>
        </p:nvPicPr>
        <p:blipFill>
          <a:blip r:embed="rId5"/>
          <a:stretch>
            <a:fillRect/>
          </a:stretch>
        </p:blipFill>
        <p:spPr>
          <a:xfrm>
            <a:off x="7924289" y="2862324"/>
            <a:ext cx="3591426" cy="1638529"/>
          </a:xfrm>
          <a:prstGeom prst="rect">
            <a:avLst/>
          </a:prstGeom>
        </p:spPr>
      </p:pic>
      <p:sp>
        <p:nvSpPr>
          <p:cNvPr id="24" name="Rectangle 23">
            <a:extLst>
              <a:ext uri="{FF2B5EF4-FFF2-40B4-BE49-F238E27FC236}">
                <a16:creationId xmlns:a16="http://schemas.microsoft.com/office/drawing/2014/main" id="{CF92085D-4EE0-452C-97F8-F75E491713F1}"/>
              </a:ext>
            </a:extLst>
          </p:cNvPr>
          <p:cNvSpPr/>
          <p:nvPr/>
        </p:nvSpPr>
        <p:spPr>
          <a:xfrm>
            <a:off x="8112106" y="1938658"/>
            <a:ext cx="1733005" cy="182884"/>
          </a:xfrm>
          <a:prstGeom prst="rect">
            <a:avLst/>
          </a:prstGeom>
          <a:solidFill>
            <a:srgbClr val="FFFF0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highlight>
                <a:srgbClr val="FFFF00"/>
              </a:highlight>
            </a:endParaRPr>
          </a:p>
        </p:txBody>
      </p:sp>
      <p:sp>
        <p:nvSpPr>
          <p:cNvPr id="25" name="Rectangle 24">
            <a:extLst>
              <a:ext uri="{FF2B5EF4-FFF2-40B4-BE49-F238E27FC236}">
                <a16:creationId xmlns:a16="http://schemas.microsoft.com/office/drawing/2014/main" id="{173D1A16-477F-48E5-8A90-1E482469752F}"/>
              </a:ext>
            </a:extLst>
          </p:cNvPr>
          <p:cNvSpPr/>
          <p:nvPr/>
        </p:nvSpPr>
        <p:spPr>
          <a:xfrm>
            <a:off x="8112105" y="1810766"/>
            <a:ext cx="2108728" cy="127892"/>
          </a:xfrm>
          <a:prstGeom prst="rect">
            <a:avLst/>
          </a:prstGeom>
          <a:solidFill>
            <a:srgbClr val="FFFF0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highlight>
                <a:srgbClr val="FFFF00"/>
              </a:highlight>
            </a:endParaRPr>
          </a:p>
        </p:txBody>
      </p:sp>
      <p:sp>
        <p:nvSpPr>
          <p:cNvPr id="26" name="Rectangle 25">
            <a:extLst>
              <a:ext uri="{FF2B5EF4-FFF2-40B4-BE49-F238E27FC236}">
                <a16:creationId xmlns:a16="http://schemas.microsoft.com/office/drawing/2014/main" id="{0B7CC841-93A4-47E4-BE82-9A765F05A624}"/>
              </a:ext>
            </a:extLst>
          </p:cNvPr>
          <p:cNvSpPr/>
          <p:nvPr/>
        </p:nvSpPr>
        <p:spPr>
          <a:xfrm>
            <a:off x="8112105" y="2208943"/>
            <a:ext cx="1733005" cy="182884"/>
          </a:xfrm>
          <a:prstGeom prst="rect">
            <a:avLst/>
          </a:prstGeom>
          <a:solidFill>
            <a:srgbClr val="FFFF0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highlight>
                <a:srgbClr val="FFFF00"/>
              </a:highlight>
            </a:endParaRPr>
          </a:p>
        </p:txBody>
      </p:sp>
      <p:sp>
        <p:nvSpPr>
          <p:cNvPr id="27" name="Rectangle 26">
            <a:extLst>
              <a:ext uri="{FF2B5EF4-FFF2-40B4-BE49-F238E27FC236}">
                <a16:creationId xmlns:a16="http://schemas.microsoft.com/office/drawing/2014/main" id="{D6AD93E7-5585-42A6-B3CC-49AE5B3CBC05}"/>
              </a:ext>
            </a:extLst>
          </p:cNvPr>
          <p:cNvSpPr/>
          <p:nvPr/>
        </p:nvSpPr>
        <p:spPr>
          <a:xfrm>
            <a:off x="8112104" y="4166630"/>
            <a:ext cx="1733005" cy="182884"/>
          </a:xfrm>
          <a:prstGeom prst="rect">
            <a:avLst/>
          </a:prstGeom>
          <a:solidFill>
            <a:srgbClr val="FFFF0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highlight>
                <a:srgbClr val="FFFF00"/>
              </a:highlight>
            </a:endParaRPr>
          </a:p>
        </p:txBody>
      </p:sp>
      <p:cxnSp>
        <p:nvCxnSpPr>
          <p:cNvPr id="13" name="Connector: Elbow 12">
            <a:extLst>
              <a:ext uri="{FF2B5EF4-FFF2-40B4-BE49-F238E27FC236}">
                <a16:creationId xmlns:a16="http://schemas.microsoft.com/office/drawing/2014/main" id="{7C712F0A-51AB-4488-AFAA-8444EE000639}"/>
              </a:ext>
            </a:extLst>
          </p:cNvPr>
          <p:cNvCxnSpPr>
            <a:cxnSpLocks/>
            <a:endCxn id="19" idx="1"/>
          </p:cNvCxnSpPr>
          <p:nvPr/>
        </p:nvCxnSpPr>
        <p:spPr>
          <a:xfrm flipV="1">
            <a:off x="5617028" y="1920433"/>
            <a:ext cx="2307261" cy="808254"/>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CD5EF974-6847-4995-A473-3C436FE1EF30}"/>
              </a:ext>
            </a:extLst>
          </p:cNvPr>
          <p:cNvCxnSpPr>
            <a:cxnSpLocks/>
          </p:cNvCxnSpPr>
          <p:nvPr/>
        </p:nvCxnSpPr>
        <p:spPr>
          <a:xfrm>
            <a:off x="4793013" y="1981746"/>
            <a:ext cx="3163603" cy="1761156"/>
          </a:xfrm>
          <a:prstGeom prst="bentConnector3">
            <a:avLst>
              <a:gd name="adj1" fmla="val 5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6D40F26-ACAF-45D9-BF33-4897B0B3EFAD}"/>
              </a:ext>
            </a:extLst>
          </p:cNvPr>
          <p:cNvSpPr txBox="1"/>
          <p:nvPr/>
        </p:nvSpPr>
        <p:spPr>
          <a:xfrm>
            <a:off x="799933" y="4999753"/>
            <a:ext cx="4979575" cy="923330"/>
          </a:xfrm>
          <a:prstGeom prst="rect">
            <a:avLst/>
          </a:prstGeom>
          <a:noFill/>
        </p:spPr>
        <p:txBody>
          <a:bodyPr wrap="square" rtlCol="0">
            <a:spAutoFit/>
          </a:bodyPr>
          <a:lstStyle/>
          <a:p>
            <a:r>
              <a:rPr lang="en-NZ" b="1" dirty="0"/>
              <a:t>Current limitations: </a:t>
            </a:r>
          </a:p>
          <a:p>
            <a:r>
              <a:rPr lang="en-NZ" dirty="0"/>
              <a:t>IRD datasets don’t have data on hours worked.</a:t>
            </a:r>
          </a:p>
          <a:p>
            <a:r>
              <a:rPr lang="en-NZ" dirty="0"/>
              <a:t>Census</a:t>
            </a:r>
            <a:r>
              <a:rPr lang="en-NZ" b="1" dirty="0"/>
              <a:t> </a:t>
            </a:r>
            <a:r>
              <a:rPr lang="en-NZ" dirty="0"/>
              <a:t>an unsatisfactory alternative.</a:t>
            </a:r>
            <a:endParaRPr lang="en-NZ" b="1" dirty="0"/>
          </a:p>
        </p:txBody>
      </p:sp>
    </p:spTree>
    <p:extLst>
      <p:ext uri="{BB962C8B-B14F-4D97-AF65-F5344CB8AC3E}">
        <p14:creationId xmlns:p14="http://schemas.microsoft.com/office/powerpoint/2010/main" val="334180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B381034-5700-432A-9E92-C358B3145D1C}"/>
              </a:ext>
            </a:extLst>
          </p:cNvPr>
          <p:cNvSpPr>
            <a:spLocks noGrp="1"/>
          </p:cNvSpPr>
          <p:nvPr>
            <p:ph type="sldNum" sz="quarter" idx="12"/>
          </p:nvPr>
        </p:nvSpPr>
        <p:spPr/>
        <p:txBody>
          <a:bodyPr/>
          <a:lstStyle/>
          <a:p>
            <a:fld id="{D08E9EBE-5F1A-45E6-9618-EB932ECD5AB4}" type="slidenum">
              <a:rPr lang="en-NZ" smtClean="0"/>
              <a:pPr/>
              <a:t>3</a:t>
            </a:fld>
            <a:endParaRPr lang="en-NZ" dirty="0"/>
          </a:p>
        </p:txBody>
      </p:sp>
      <p:graphicFrame>
        <p:nvGraphicFramePr>
          <p:cNvPr id="11" name="Chart 10">
            <a:extLst>
              <a:ext uri="{FF2B5EF4-FFF2-40B4-BE49-F238E27FC236}">
                <a16:creationId xmlns:a16="http://schemas.microsoft.com/office/drawing/2014/main" id="{52B04676-4518-4053-8489-A93B48259F38}"/>
              </a:ext>
            </a:extLst>
          </p:cNvPr>
          <p:cNvGraphicFramePr>
            <a:graphicFrameLocks/>
          </p:cNvGraphicFramePr>
          <p:nvPr>
            <p:extLst>
              <p:ext uri="{D42A27DB-BD31-4B8C-83A1-F6EECF244321}">
                <p14:modId xmlns:p14="http://schemas.microsoft.com/office/powerpoint/2010/main" val="3531625427"/>
              </p:ext>
            </p:extLst>
          </p:nvPr>
        </p:nvGraphicFramePr>
        <p:xfrm>
          <a:off x="725756" y="1568861"/>
          <a:ext cx="4406102" cy="44316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443F5707-2AB7-4B7C-9A64-4F609ABB306C}"/>
              </a:ext>
            </a:extLst>
          </p:cNvPr>
          <p:cNvGraphicFramePr>
            <a:graphicFrameLocks/>
          </p:cNvGraphicFramePr>
          <p:nvPr>
            <p:extLst>
              <p:ext uri="{D42A27DB-BD31-4B8C-83A1-F6EECF244321}">
                <p14:modId xmlns:p14="http://schemas.microsoft.com/office/powerpoint/2010/main" val="1324279675"/>
              </p:ext>
            </p:extLst>
          </p:nvPr>
        </p:nvGraphicFramePr>
        <p:xfrm>
          <a:off x="5771474" y="3293625"/>
          <a:ext cx="5694770" cy="2706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a:extLst>
              <a:ext uri="{FF2B5EF4-FFF2-40B4-BE49-F238E27FC236}">
                <a16:creationId xmlns:a16="http://schemas.microsoft.com/office/drawing/2014/main" id="{5A376F69-9618-4583-9CD1-4B7648CB0004}"/>
              </a:ext>
            </a:extLst>
          </p:cNvPr>
          <p:cNvGraphicFramePr>
            <a:graphicFrameLocks/>
          </p:cNvGraphicFramePr>
          <p:nvPr>
            <p:extLst>
              <p:ext uri="{D42A27DB-BD31-4B8C-83A1-F6EECF244321}">
                <p14:modId xmlns:p14="http://schemas.microsoft.com/office/powerpoint/2010/main" val="4210368251"/>
              </p:ext>
            </p:extLst>
          </p:nvPr>
        </p:nvGraphicFramePr>
        <p:xfrm>
          <a:off x="5771474" y="269625"/>
          <a:ext cx="5694770" cy="28966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Chart 17">
            <a:extLst>
              <a:ext uri="{FF2B5EF4-FFF2-40B4-BE49-F238E27FC236}">
                <a16:creationId xmlns:a16="http://schemas.microsoft.com/office/drawing/2014/main" id="{76F2AEDF-DE0C-4F8A-9D40-AD1A438615F8}"/>
              </a:ext>
            </a:extLst>
          </p:cNvPr>
          <p:cNvGraphicFramePr>
            <a:graphicFrameLocks/>
          </p:cNvGraphicFramePr>
          <p:nvPr>
            <p:extLst>
              <p:ext uri="{D42A27DB-BD31-4B8C-83A1-F6EECF244321}">
                <p14:modId xmlns:p14="http://schemas.microsoft.com/office/powerpoint/2010/main" val="2272622089"/>
              </p:ext>
            </p:extLst>
          </p:nvPr>
        </p:nvGraphicFramePr>
        <p:xfrm>
          <a:off x="5771474" y="269035"/>
          <a:ext cx="5694770" cy="2896656"/>
        </p:xfrm>
        <a:graphic>
          <a:graphicData uri="http://schemas.openxmlformats.org/drawingml/2006/chart">
            <c:chart xmlns:c="http://schemas.openxmlformats.org/drawingml/2006/chart" xmlns:r="http://schemas.openxmlformats.org/officeDocument/2006/relationships" r:id="rId6"/>
          </a:graphicData>
        </a:graphic>
      </p:graphicFrame>
      <p:sp>
        <p:nvSpPr>
          <p:cNvPr id="21" name="Title 1">
            <a:extLst>
              <a:ext uri="{FF2B5EF4-FFF2-40B4-BE49-F238E27FC236}">
                <a16:creationId xmlns:a16="http://schemas.microsoft.com/office/drawing/2014/main" id="{33294348-F934-455A-B9EB-3D1D1AC13EDE}"/>
              </a:ext>
            </a:extLst>
          </p:cNvPr>
          <p:cNvSpPr>
            <a:spLocks noGrp="1"/>
          </p:cNvSpPr>
          <p:nvPr>
            <p:ph type="title"/>
          </p:nvPr>
        </p:nvSpPr>
        <p:spPr>
          <a:xfrm>
            <a:off x="609600" y="167233"/>
            <a:ext cx="2693158" cy="1143000"/>
          </a:xfrm>
        </p:spPr>
        <p:txBody>
          <a:bodyPr>
            <a:normAutofit/>
          </a:bodyPr>
          <a:lstStyle/>
          <a:p>
            <a:pPr algn="ctr"/>
            <a:r>
              <a:rPr lang="en-NZ" sz="4400" b="1" dirty="0"/>
              <a:t>RESULTS</a:t>
            </a:r>
            <a:endParaRPr lang="en-NZ" sz="4000" dirty="0"/>
          </a:p>
        </p:txBody>
      </p:sp>
      <p:pic>
        <p:nvPicPr>
          <p:cNvPr id="6" name="Picture 5">
            <a:extLst>
              <a:ext uri="{FF2B5EF4-FFF2-40B4-BE49-F238E27FC236}">
                <a16:creationId xmlns:a16="http://schemas.microsoft.com/office/drawing/2014/main" id="{ED7A08B0-95AD-446F-BA2C-BD78FDA69A3F}"/>
              </a:ext>
            </a:extLst>
          </p:cNvPr>
          <p:cNvPicPr>
            <a:picLocks noChangeAspect="1"/>
          </p:cNvPicPr>
          <p:nvPr/>
        </p:nvPicPr>
        <p:blipFill>
          <a:blip r:embed="rId7"/>
          <a:stretch>
            <a:fillRect/>
          </a:stretch>
        </p:blipFill>
        <p:spPr>
          <a:xfrm>
            <a:off x="3632955" y="5786460"/>
            <a:ext cx="838318" cy="214039"/>
          </a:xfrm>
          <a:prstGeom prst="rect">
            <a:avLst/>
          </a:prstGeom>
        </p:spPr>
      </p:pic>
      <p:pic>
        <p:nvPicPr>
          <p:cNvPr id="10" name="Picture 9">
            <a:extLst>
              <a:ext uri="{FF2B5EF4-FFF2-40B4-BE49-F238E27FC236}">
                <a16:creationId xmlns:a16="http://schemas.microsoft.com/office/drawing/2014/main" id="{DCC724CB-EC93-4F4D-89B3-2E3BC8F4709D}"/>
              </a:ext>
            </a:extLst>
          </p:cNvPr>
          <p:cNvPicPr>
            <a:picLocks noChangeAspect="1"/>
          </p:cNvPicPr>
          <p:nvPr/>
        </p:nvPicPr>
        <p:blipFill>
          <a:blip r:embed="rId8"/>
          <a:stretch>
            <a:fillRect/>
          </a:stretch>
        </p:blipFill>
        <p:spPr>
          <a:xfrm>
            <a:off x="1760197" y="5790920"/>
            <a:ext cx="838317" cy="209579"/>
          </a:xfrm>
          <a:prstGeom prst="rect">
            <a:avLst/>
          </a:prstGeom>
        </p:spPr>
      </p:pic>
    </p:spTree>
    <p:extLst>
      <p:ext uri="{BB962C8B-B14F-4D97-AF65-F5344CB8AC3E}">
        <p14:creationId xmlns:p14="http://schemas.microsoft.com/office/powerpoint/2010/main" val="162290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Graphic spid="17" grpId="0">
        <p:bldAsOne/>
      </p:bldGraphic>
      <p:bldGraphic spid="18"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11CCA98-387F-425C-B14E-7FC8F8A2953E}"/>
              </a:ext>
            </a:extLst>
          </p:cNvPr>
          <p:cNvSpPr txBox="1"/>
          <p:nvPr/>
        </p:nvSpPr>
        <p:spPr>
          <a:xfrm>
            <a:off x="642730" y="3383911"/>
            <a:ext cx="11113085" cy="2584747"/>
          </a:xfrm>
          <a:prstGeom prst="rect">
            <a:avLst/>
          </a:prstGeom>
          <a:noFill/>
        </p:spPr>
        <p:txBody>
          <a:bodyPr wrap="square" lIns="91440" tIns="45720" rIns="91440" bIns="45720" rtlCol="0" anchor="t">
            <a:spAutoFit/>
          </a:bodyPr>
          <a:lstStyle/>
          <a:p>
            <a:endParaRPr lang="en-NZ" sz="2000" b="1" dirty="0">
              <a:cs typeface="Calibri"/>
            </a:endParaRPr>
          </a:p>
          <a:p>
            <a:endParaRPr lang="en-NZ" sz="2000" b="1" dirty="0">
              <a:cs typeface="Calibri"/>
            </a:endParaRPr>
          </a:p>
          <a:p>
            <a:r>
              <a:rPr lang="en-NZ" sz="2000" b="1" dirty="0">
                <a:cs typeface="Calibri"/>
              </a:rPr>
              <a:t>IDI disclaimer</a:t>
            </a:r>
          </a:p>
          <a:p>
            <a:pPr lvl="1">
              <a:lnSpc>
                <a:spcPct val="107000"/>
              </a:lnSpc>
              <a:spcAft>
                <a:spcPts val="800"/>
              </a:spcAft>
            </a:pPr>
            <a:r>
              <a:rPr lang="en-NZ" sz="1600" dirty="0">
                <a:effectLst/>
                <a:latin typeface="Calibri" panose="020F0502020204030204" pitchFamily="34" charset="0"/>
                <a:ea typeface="Calibri" panose="020F0502020204030204" pitchFamily="34" charset="0"/>
                <a:cs typeface="Times New Roman" panose="02020603050405020304" pitchFamily="18" charset="0"/>
              </a:rPr>
              <a:t>These results are not official statistics. They have been created for research purposes from the Integrated Data Infrastructure (IDI). Access to the data used in this study was provided by Stats NZ under conditions designed to give effect to the security and confidentiality provisions of the Statistics Act 1975. The results presented in this study are the work of the UNZ, not Stats NZ or individual data suppliers.  The results are based in part on tax data supplied by Inland Revenue to Stats NZ under the Tax Administration Act 1994 for statistical purposes. Any discussion of data limitations or weaknesses is in the context of using the IDI for statistical purposes, and is not related to the data’s ability to support Inland Revenue’s core operational requirements.</a:t>
            </a:r>
          </a:p>
        </p:txBody>
      </p:sp>
      <p:sp>
        <p:nvSpPr>
          <p:cNvPr id="11" name="Title 1">
            <a:extLst>
              <a:ext uri="{FF2B5EF4-FFF2-40B4-BE49-F238E27FC236}">
                <a16:creationId xmlns:a16="http://schemas.microsoft.com/office/drawing/2014/main" id="{34901E3D-38D9-4EC9-A933-7C6848D1B3F3}"/>
              </a:ext>
            </a:extLst>
          </p:cNvPr>
          <p:cNvSpPr txBox="1">
            <a:spLocks/>
          </p:cNvSpPr>
          <p:nvPr/>
        </p:nvSpPr>
        <p:spPr>
          <a:xfrm>
            <a:off x="642730" y="709419"/>
            <a:ext cx="10529834" cy="1258529"/>
          </a:xfrm>
          <a:prstGeom prst="rect">
            <a:avLst/>
          </a:prstGeom>
        </p:spPr>
        <p:txBody>
          <a:bodyPr vert="horz" lIns="91440" tIns="45720" rIns="91440" bIns="45720" rtlCol="0" anchor="ctr">
            <a:noAutofit/>
          </a:bodyPr>
          <a:lstStyle>
            <a:lvl1pPr algn="l" defTabSz="685805" rtl="0" eaLnBrk="1" latinLnBrk="0" hangingPunct="1">
              <a:spcBef>
                <a:spcPct val="0"/>
              </a:spcBef>
              <a:buNone/>
              <a:defRPr sz="2800" kern="1200">
                <a:solidFill>
                  <a:schemeClr val="tx1"/>
                </a:solidFill>
                <a:latin typeface="+mj-lt"/>
                <a:ea typeface="+mj-ea"/>
                <a:cs typeface="+mj-cs"/>
              </a:defRPr>
            </a:lvl1pPr>
          </a:lstStyle>
          <a:p>
            <a:r>
              <a:rPr lang="en-US" b="1" dirty="0">
                <a:solidFill>
                  <a:srgbClr val="AA272F"/>
                </a:solidFill>
              </a:rPr>
              <a:t>Workload of university students in Aotearoa</a:t>
            </a:r>
            <a:br>
              <a:rPr lang="en-NZ" b="1" dirty="0">
                <a:solidFill>
                  <a:srgbClr val="AA272F"/>
                </a:solidFill>
              </a:rPr>
            </a:br>
            <a:br>
              <a:rPr lang="en-NZ" sz="1000" dirty="0"/>
            </a:br>
            <a:r>
              <a:rPr lang="en-NZ" sz="1600" dirty="0"/>
              <a:t>Seasonal and longitudinal trends</a:t>
            </a:r>
            <a:br>
              <a:rPr lang="en-NZ" sz="1600" dirty="0"/>
            </a:br>
            <a:endParaRPr lang="en-NZ" sz="1600" dirty="0"/>
          </a:p>
        </p:txBody>
      </p:sp>
      <p:sp>
        <p:nvSpPr>
          <p:cNvPr id="12" name="Title 1">
            <a:extLst>
              <a:ext uri="{FF2B5EF4-FFF2-40B4-BE49-F238E27FC236}">
                <a16:creationId xmlns:a16="http://schemas.microsoft.com/office/drawing/2014/main" id="{1CE821C3-D58F-4659-A229-F0CD021962A9}"/>
              </a:ext>
            </a:extLst>
          </p:cNvPr>
          <p:cNvSpPr txBox="1">
            <a:spLocks/>
          </p:cNvSpPr>
          <p:nvPr/>
        </p:nvSpPr>
        <p:spPr>
          <a:xfrm>
            <a:off x="1019436" y="2326481"/>
            <a:ext cx="10153128" cy="1102519"/>
          </a:xfrm>
          <a:prstGeom prst="rect">
            <a:avLst/>
          </a:prstGeom>
        </p:spPr>
        <p:txBody>
          <a:bodyPr vert="horz" lIns="91440" tIns="45720" rIns="91440" bIns="45720" rtlCol="0" anchor="ctr">
            <a:noAutofit/>
          </a:bodyPr>
          <a:lstStyle>
            <a:lvl1pPr algn="l" defTabSz="685805" rtl="0" eaLnBrk="1" latinLnBrk="0" hangingPunct="1">
              <a:spcBef>
                <a:spcPct val="0"/>
              </a:spcBef>
              <a:buNone/>
              <a:defRPr sz="2800" kern="1200">
                <a:solidFill>
                  <a:schemeClr val="tx1"/>
                </a:solidFill>
                <a:latin typeface="+mj-lt"/>
                <a:ea typeface="+mj-ea"/>
                <a:cs typeface="+mj-cs"/>
              </a:defRPr>
            </a:lvl1pPr>
          </a:lstStyle>
          <a:p>
            <a:pPr algn="ctr"/>
            <a:r>
              <a:rPr lang="en-NZ" b="1" dirty="0">
                <a:solidFill>
                  <a:srgbClr val="AA272F"/>
                </a:solidFill>
              </a:rPr>
              <a:t>Daniel Wrench</a:t>
            </a:r>
          </a:p>
          <a:p>
            <a:pPr algn="ctr"/>
            <a:r>
              <a:rPr lang="en-NZ" b="1" dirty="0">
                <a:solidFill>
                  <a:schemeClr val="accent2">
                    <a:lumMod val="75000"/>
                  </a:schemeClr>
                </a:solidFill>
              </a:rPr>
              <a:t>Universities New Zealand</a:t>
            </a:r>
          </a:p>
          <a:p>
            <a:pPr algn="ctr"/>
            <a:r>
              <a:rPr lang="en-NZ" sz="2000" b="1" dirty="0">
                <a:solidFill>
                  <a:srgbClr val="AA272F"/>
                </a:solidFill>
              </a:rPr>
              <a:t>daniel.wrench@universitiesnz.ac.nz</a:t>
            </a:r>
            <a:endParaRPr lang="en-NZ" sz="2000" dirty="0"/>
          </a:p>
        </p:txBody>
      </p:sp>
    </p:spTree>
    <p:extLst>
      <p:ext uri="{BB962C8B-B14F-4D97-AF65-F5344CB8AC3E}">
        <p14:creationId xmlns:p14="http://schemas.microsoft.com/office/powerpoint/2010/main" val="1663106731"/>
      </p:ext>
    </p:extLst>
  </p:cSld>
  <p:clrMapOvr>
    <a:masterClrMapping/>
  </p:clrMapOvr>
</p:sld>
</file>

<file path=ppt/theme/theme1.xml><?xml version="1.0" encoding="utf-8"?>
<a:theme xmlns:a="http://schemas.openxmlformats.org/drawingml/2006/main" name="PPT UNZ">
  <a:themeElements>
    <a:clrScheme name="Universities New Zealand">
      <a:dk1>
        <a:srgbClr val="37424A"/>
      </a:dk1>
      <a:lt1>
        <a:srgbClr val="E0DED8"/>
      </a:lt1>
      <a:dk2>
        <a:srgbClr val="44697D"/>
      </a:dk2>
      <a:lt2>
        <a:srgbClr val="C7C2BA"/>
      </a:lt2>
      <a:accent1>
        <a:srgbClr val="52C6E2"/>
      </a:accent1>
      <a:accent2>
        <a:srgbClr val="8FDFE2"/>
      </a:accent2>
      <a:accent3>
        <a:srgbClr val="AA272F"/>
      </a:accent3>
      <a:accent4>
        <a:srgbClr val="FFFFFF"/>
      </a:accent4>
      <a:accent5>
        <a:srgbClr val="FFFFFF"/>
      </a:accent5>
      <a:accent6>
        <a:srgbClr val="FFFFFF"/>
      </a:accent6>
      <a:hlink>
        <a:srgbClr val="AA272F"/>
      </a:hlink>
      <a:folHlink>
        <a:srgbClr val="52C6E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221E461B-4AB6-4D2E-AD5D-3EFC786D8898}" vid="{9C106F4F-6901-4E92-93EC-430B13EB33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EDA2D182A5CB4FB9BA8D9AF5786416" ma:contentTypeVersion="13" ma:contentTypeDescription="Create a new document." ma:contentTypeScope="" ma:versionID="bb96a79e7c111c50a01ff2eebb691459">
  <xsd:schema xmlns:xsd="http://www.w3.org/2001/XMLSchema" xmlns:xs="http://www.w3.org/2001/XMLSchema" xmlns:p="http://schemas.microsoft.com/office/2006/metadata/properties" xmlns:ns2="df735e53-efbe-41fc-ae6f-05ad6d4f423e" xmlns:ns3="5bca14c9-f708-4595-b87f-a3bf9dbbf6b5" targetNamespace="http://schemas.microsoft.com/office/2006/metadata/properties" ma:root="true" ma:fieldsID="c5df159285203f320aa42470d5a9d963" ns2:_="" ns3:_="">
    <xsd:import namespace="df735e53-efbe-41fc-ae6f-05ad6d4f423e"/>
    <xsd:import namespace="5bca14c9-f708-4595-b87f-a3bf9dbbf6b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735e53-efbe-41fc-ae6f-05ad6d4f42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bca14c9-f708-4595-b87f-a3bf9dbbf6b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8BC776-C0FE-4267-8CFD-F48CCF15854A}">
  <ds:schemaRefs>
    <ds:schemaRef ds:uri="http://schemas.microsoft.com/sharepoint/v3/contenttype/forms"/>
  </ds:schemaRefs>
</ds:datastoreItem>
</file>

<file path=customXml/itemProps2.xml><?xml version="1.0" encoding="utf-8"?>
<ds:datastoreItem xmlns:ds="http://schemas.openxmlformats.org/officeDocument/2006/customXml" ds:itemID="{ED745EF2-A404-4A05-A502-E11C2987D893}">
  <ds:schemaRefs>
    <ds:schemaRef ds:uri="df735e53-efbe-41fc-ae6f-05ad6d4f423e"/>
    <ds:schemaRef ds:uri="http://purl.org/dc/dcmitype/"/>
    <ds:schemaRef ds:uri="http://schemas.microsoft.com/office/infopath/2007/PartnerControls"/>
    <ds:schemaRef ds:uri="5bca14c9-f708-4595-b87f-a3bf9dbbf6b5"/>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AB1C691-AB24-4A0C-A006-B5F1F17B57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735e53-efbe-41fc-ae6f-05ad6d4f423e"/>
    <ds:schemaRef ds:uri="5bca14c9-f708-4595-b87f-a3bf9dbbf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Template - Wide</Template>
  <TotalTime>1523</TotalTime>
  <Words>642</Words>
  <Application>Microsoft Office PowerPoint</Application>
  <PresentationFormat>Widescreen</PresentationFormat>
  <Paragraphs>54</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Franklin Gothic Book</vt:lpstr>
      <vt:lpstr>Franklin Gothic Medium</vt:lpstr>
      <vt:lpstr>Verdana</vt:lpstr>
      <vt:lpstr>PPT UNZ</vt:lpstr>
      <vt:lpstr>Workload of university students         in Aotearoa  Seasonal and longitudinal trends </vt:lpstr>
      <vt:lpstr>METHOD</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While Studying  Longitudinal trends since 2009 </dc:title>
  <dc:creator>Alice Wang</dc:creator>
  <cp:lastModifiedBy>Daniel Wrench</cp:lastModifiedBy>
  <cp:revision>98</cp:revision>
  <cp:lastPrinted>2021-03-28T23:35:32Z</cp:lastPrinted>
  <dcterms:created xsi:type="dcterms:W3CDTF">2021-03-25T00:40:00Z</dcterms:created>
  <dcterms:modified xsi:type="dcterms:W3CDTF">2021-06-01T02:07:15Z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0x01010019EDA2D182A5CB4FB9BA8D9AF5786416</vt:lpwstr>
  </property>
</Properties>
</file>