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Calibri"/>
              <a:buNone/>
            </a:pPr>
            <a:r>
              <a:rPr lang="en-US"/>
              <a:t>A modular platform that provides services for managing &amp; accessing data, methods and execution. It’s pluggable so other apps/portals can live on top of it and provide complementary functionality or specialized views into data/results. </a:t>
            </a:r>
            <a:endParaRPr/>
          </a:p>
          <a:p>
            <a:pPr indent="0" lvl="0" marL="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Allows data generators to deliver data to the relevant communities with minimal effort</a:t>
            </a:r>
            <a:endParaRPr/>
          </a:p>
          <a:p>
            <a:pPr indent="-171450" lvl="0" marL="171450" marR="0" rtl="0" algn="l">
              <a:lnSpc>
                <a:spcPct val="100000"/>
              </a:lnSpc>
              <a:spcBef>
                <a:spcPts val="0"/>
              </a:spcBef>
              <a:spcAft>
                <a:spcPts val="0"/>
              </a:spcAft>
              <a:buClr>
                <a:schemeClr val="dk1"/>
              </a:buClr>
              <a:buSzPts val="1200"/>
              <a:buFont typeface="Calibri"/>
              <a:buChar char="-"/>
            </a:pPr>
            <a:r>
              <a:rPr lang="en-US"/>
              <a:t>Allows tool developers to make their tools accessible to the relevant communities with minimal effort, taking away a ton of technical obstacles (dependencies, hardware requirements etc)</a:t>
            </a:r>
            <a:endParaRPr/>
          </a:p>
          <a:p>
            <a:pPr indent="-171450" lvl="0" marL="171450" rtl="0" algn="l">
              <a:spcBef>
                <a:spcPts val="0"/>
              </a:spcBef>
              <a:spcAft>
                <a:spcPts val="0"/>
              </a:spcAft>
              <a:buClr>
                <a:schemeClr val="dk1"/>
              </a:buClr>
              <a:buSzPts val="1200"/>
              <a:buFont typeface="Calibri"/>
              <a:buChar char="-"/>
            </a:pPr>
            <a:r>
              <a:rPr lang="en-US"/>
              <a:t>Allows researchers to focus on their science!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Let's say you're a </a:t>
            </a:r>
            <a:r>
              <a:rPr b="1" i="0" lang="en-US" sz="1200" u="none" cap="none" strike="noStrike">
                <a:solidFill>
                  <a:schemeClr val="dk1"/>
                </a:solidFill>
                <a:latin typeface="Calibri"/>
                <a:ea typeface="Calibri"/>
                <a:cs typeface="Calibri"/>
                <a:sym typeface="Calibri"/>
              </a:rPr>
              <a:t>researcher</a:t>
            </a:r>
            <a:r>
              <a:rPr b="0" i="0" lang="en-US" sz="1200" u="none" cap="none" strike="noStrike">
                <a:solidFill>
                  <a:schemeClr val="dk1"/>
                </a:solidFill>
                <a:latin typeface="Calibri"/>
                <a:ea typeface="Calibri"/>
                <a:cs typeface="Calibri"/>
                <a:sym typeface="Calibri"/>
              </a:rPr>
              <a:t> and you want to </a:t>
            </a:r>
            <a:r>
              <a:rPr b="1" i="0" lang="en-US" sz="1200" u="none" cap="none" strike="noStrike">
                <a:solidFill>
                  <a:schemeClr val="dk1"/>
                </a:solidFill>
                <a:latin typeface="Calibri"/>
                <a:ea typeface="Calibri"/>
                <a:cs typeface="Calibri"/>
                <a:sym typeface="Calibri"/>
              </a:rPr>
              <a:t>run a workflow on some data (aka pipeline)</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Upload/import </a:t>
            </a:r>
            <a:r>
              <a:rPr b="1" i="0" lang="en-US" sz="1200" u="none" cap="none" strike="noStrike">
                <a:solidFill>
                  <a:schemeClr val="dk1"/>
                </a:solidFill>
                <a:latin typeface="Calibri"/>
                <a:ea typeface="Calibri"/>
                <a:cs typeface="Calibri"/>
                <a:sym typeface="Calibri"/>
              </a:rPr>
              <a:t>data &amp; workflows</a:t>
            </a:r>
            <a:endParaRPr/>
          </a:p>
          <a:p>
            <a:pPr indent="0" lvl="0" marL="0" marR="0" rtl="0" algn="l">
              <a:spcBef>
                <a:spcPts val="0"/>
              </a:spcBef>
              <a:spcAft>
                <a:spcPts val="0"/>
              </a:spcAft>
              <a:buClr>
                <a:schemeClr val="dk1"/>
              </a:buClr>
              <a:buSzPts val="1200"/>
              <a:buFont typeface="Calibri"/>
              <a:buNone/>
            </a:pPr>
            <a:r>
              <a:rPr b="1" i="0" lang="en-US" sz="1200" u="none" cap="none" strike="noStrike">
                <a:solidFill>
                  <a:schemeClr val="dk1"/>
                </a:solidFill>
                <a:latin typeface="Calibri"/>
                <a:ea typeface="Calibri"/>
                <a:cs typeface="Calibri"/>
                <a:sym typeface="Calibri"/>
              </a:rPr>
              <a:t>-&gt; launch pipelines </a:t>
            </a:r>
            <a:r>
              <a:rPr b="0" i="0" lang="en-US" sz="1200" u="none" cap="none" strike="noStrike">
                <a:solidFill>
                  <a:schemeClr val="dk1"/>
                </a:solidFill>
                <a:latin typeface="Calibri"/>
                <a:ea typeface="Calibri"/>
                <a:cs typeface="Calibri"/>
                <a:sym typeface="Calibri"/>
              </a:rPr>
              <a:t>-&gt; cromwell (already </a:t>
            </a:r>
            <a:r>
              <a:rPr b="1" i="0" lang="en-US" sz="1200" u="none" cap="none" strike="noStrike">
                <a:solidFill>
                  <a:schemeClr val="dk1"/>
                </a:solidFill>
                <a:latin typeface="Calibri"/>
                <a:ea typeface="Calibri"/>
                <a:cs typeface="Calibri"/>
                <a:sym typeface="Calibri"/>
              </a:rPr>
              <a:t>included</a:t>
            </a:r>
            <a:r>
              <a:rPr b="0" i="0" lang="en-US" sz="1200" u="none" cap="none" strike="noStrike">
                <a:solidFill>
                  <a:schemeClr val="dk1"/>
                </a:solidFill>
                <a:latin typeface="Calibri"/>
                <a:ea typeface="Calibri"/>
                <a:cs typeface="Calibri"/>
                <a:sym typeface="Calibri"/>
              </a:rPr>
              <a:t> under the hood)</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runs pipelines </a:t>
            </a:r>
            <a:r>
              <a:rPr b="1" i="0" lang="en-US" sz="1200" u="none" cap="none" strike="noStrike">
                <a:solidFill>
                  <a:schemeClr val="dk1"/>
                </a:solidFill>
                <a:latin typeface="Calibri"/>
                <a:ea typeface="Calibri"/>
                <a:cs typeface="Calibri"/>
                <a:sym typeface="Calibri"/>
              </a:rPr>
              <a:t>on Google -- </a:t>
            </a:r>
            <a:r>
              <a:rPr b="0" i="0" lang="en-US" sz="1200" u="none" cap="none" strike="noStrike">
                <a:solidFill>
                  <a:schemeClr val="dk1"/>
                </a:solidFill>
                <a:latin typeface="Calibri"/>
                <a:ea typeface="Calibri"/>
                <a:cs typeface="Calibri"/>
                <a:sym typeface="Calibri"/>
              </a:rPr>
              <a:t>then gives the </a:t>
            </a:r>
            <a:r>
              <a:rPr b="1" i="0" lang="en-US" sz="1200" u="none" cap="none" strike="noStrike">
                <a:solidFill>
                  <a:schemeClr val="dk1"/>
                </a:solidFill>
                <a:latin typeface="Calibri"/>
                <a:ea typeface="Calibri"/>
                <a:cs typeface="Calibri"/>
                <a:sym typeface="Calibri"/>
              </a:rPr>
              <a:t>results</a:t>
            </a:r>
            <a:r>
              <a:rPr b="0" i="0" lang="en-US" sz="1200" u="none" cap="none" strike="noStrike">
                <a:solidFill>
                  <a:schemeClr val="dk1"/>
                </a:solidFill>
                <a:latin typeface="Calibri"/>
                <a:ea typeface="Calibri"/>
                <a:cs typeface="Calibri"/>
                <a:sym typeface="Calibri"/>
              </a:rPr>
              <a:t> back</a:t>
            </a:r>
            <a:endParaRPr/>
          </a:p>
          <a:p>
            <a:pPr indent="0" lvl="0" marL="0" marR="0" rtl="0" algn="l">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Easy to give access to a collaborator</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share data, methods, or share publicly</a:t>
            </a:r>
            <a:endParaRPr/>
          </a:p>
          <a:p>
            <a:pPr indent="-171450" lvl="0" marL="171450" marR="0" rtl="0" algn="l">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Access data in Data Library</a:t>
            </a:r>
            <a:endParaRPr/>
          </a:p>
        </p:txBody>
      </p:sp>
      <p:sp>
        <p:nvSpPr>
          <p:cNvPr id="326" name="Google Shape;32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After running methods on your data, you want to Interact with your data. Plot things, etc.</a:t>
            </a:r>
            <a:endParaRPr/>
          </a:p>
          <a:p>
            <a:pPr indent="0" lvl="0" marL="0" marR="0" rtl="0" algn="l">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New feature: Jupyter notebooks; a </a:t>
            </a:r>
            <a:r>
              <a:rPr b="1" i="0" lang="en-US" sz="1200" u="none" cap="none" strike="noStrike">
                <a:solidFill>
                  <a:schemeClr val="dk1"/>
                </a:solidFill>
                <a:latin typeface="Calibri"/>
                <a:ea typeface="Calibri"/>
                <a:cs typeface="Calibri"/>
                <a:sym typeface="Calibri"/>
              </a:rPr>
              <a:t>newer, popular </a:t>
            </a:r>
            <a:r>
              <a:rPr b="0" i="0" lang="en-US" sz="1200" u="none" cap="none" strike="noStrike">
                <a:solidFill>
                  <a:schemeClr val="dk1"/>
                </a:solidFill>
                <a:latin typeface="Calibri"/>
                <a:ea typeface="Calibri"/>
                <a:cs typeface="Calibri"/>
                <a:sym typeface="Calibri"/>
              </a:rPr>
              <a:t>way of doing </a:t>
            </a:r>
            <a:r>
              <a:rPr b="1" i="0" lang="en-US" sz="1200" u="none" cap="none" strike="noStrike">
                <a:solidFill>
                  <a:schemeClr val="dk1"/>
                </a:solidFill>
                <a:latin typeface="Calibri"/>
                <a:ea typeface="Calibri"/>
                <a:cs typeface="Calibri"/>
                <a:sym typeface="Calibri"/>
              </a:rPr>
              <a:t>Interactive data analysis and providing reproducible methods</a:t>
            </a:r>
            <a:endParaRPr/>
          </a:p>
          <a:p>
            <a:pPr indent="0" lvl="0" marL="0" marR="0" rtl="0" algn="l">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-&gt; </a:t>
            </a:r>
            <a:r>
              <a:rPr b="1" i="0" lang="en-US" sz="1200" u="none" cap="none" strike="noStrike">
                <a:solidFill>
                  <a:schemeClr val="dk1"/>
                </a:solidFill>
                <a:latin typeface="Calibri"/>
                <a:ea typeface="Calibri"/>
                <a:cs typeface="Calibri"/>
                <a:sym typeface="Calibri"/>
              </a:rPr>
              <a:t>python and r commands </a:t>
            </a:r>
            <a:r>
              <a:rPr b="0" i="0" lang="en-US" sz="1200" u="none" cap="none" strike="noStrike">
                <a:solidFill>
                  <a:schemeClr val="dk1"/>
                </a:solidFill>
                <a:latin typeface="Calibri"/>
                <a:ea typeface="Calibri"/>
                <a:cs typeface="Calibri"/>
                <a:sym typeface="Calibri"/>
              </a:rPr>
              <a:t>on your data to do whatever analysis you want</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333" name="Google Shape;33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many end users, one of the great attractions is the availability of preloaded workspaces with common analysis tools, studies or tutorials fully set up and ready to go, either to use out of the box or as a cookbook recipe to build on. </a:t>
            </a:r>
            <a:endParaRPr/>
          </a:p>
        </p:txBody>
      </p:sp>
      <p:sp>
        <p:nvSpPr>
          <p:cNvPr id="340" name="Google Shape;34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6464616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6464616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566464616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7:notes"/>
          <p:cNvSpPr txBox="1"/>
          <p:nvPr>
            <p:ph idx="1" type="body"/>
          </p:nvPr>
        </p:nvSpPr>
        <p:spPr>
          <a:xfrm>
            <a:off x="914400" y="3300413"/>
            <a:ext cx="7315200" cy="27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6" name="Google Shape;236;p7:notes"/>
          <p:cNvSpPr/>
          <p:nvPr>
            <p:ph idx="2" type="sldImg"/>
          </p:nvPr>
        </p:nvSpPr>
        <p:spPr>
          <a:xfrm>
            <a:off x="2514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biorxiv.org/content/early/2018/04/13/300905"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hyperlink" Target="https://www.biorxiv.org/content/early/2018/04/13/300905" TargetMode="External"/><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biorxiv.org/content/early/2018/04/13/300905" TargetMode="Externa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NCBI-Hackathons/Bringing-the-Power-of-Synthetic-Data-Generation-to-the-Masses/blob/master/Data-Demand" TargetMode="External"/><Relationship Id="rId4" Type="http://schemas.openxmlformats.org/officeDocument/2006/relationships/hyperlink" Target="https://github.com/NCBI-Hackathons/Bringing-the-Power-of-Synthetic-Data-Generation-to-the-Masses/blob/master/Diversifying-Options" TargetMode="External"/><Relationship Id="rId5" Type="http://schemas.openxmlformats.org/officeDocument/2006/relationships/hyperlink" Target="https://github.com/NCBI-Hackathons/Bringing-the-Power-of-Synthetic-Data-Generation-to-the-Masses/blob/master/Method-Optimization" TargetMode="External"/><Relationship Id="rId6" Type="http://schemas.openxmlformats.org/officeDocument/2006/relationships/hyperlink" Target="https://github.com/NCBI-Hackathons/Bringing-the-Power-of-Synthetic-Data-Generation-to-the-Masses/blob/master/Quality-Contro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6"/>
              </a:buClr>
              <a:buSzPts val="5400"/>
              <a:buFont typeface="Calibri"/>
              <a:buNone/>
            </a:pPr>
            <a:r>
              <a:rPr b="1" lang="en-US" sz="5400">
                <a:solidFill>
                  <a:schemeClr val="accent6"/>
                </a:solidFill>
              </a:rPr>
              <a:t>Bringing the power of synthetic data generation to the masses</a:t>
            </a:r>
            <a:endParaRPr/>
          </a:p>
        </p:txBody>
      </p:sp>
      <p:sp>
        <p:nvSpPr>
          <p:cNvPr id="89" name="Google Shape;89;p13"/>
          <p:cNvSpPr txBox="1"/>
          <p:nvPr>
            <p:ph idx="1" type="subTitle"/>
          </p:nvPr>
        </p:nvSpPr>
        <p:spPr>
          <a:xfrm>
            <a:off x="1524000" y="4191974"/>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1"/>
              </a:buClr>
              <a:buSzPts val="2400"/>
              <a:buNone/>
            </a:pPr>
            <a:r>
              <a:rPr lang="en-US">
                <a:solidFill>
                  <a:schemeClr val="accent1"/>
                </a:solidFill>
              </a:rPr>
              <a:t>NCBI FAIR hackathon – April 15-16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22"/>
          <p:cNvSpPr/>
          <p:nvPr/>
        </p:nvSpPr>
        <p:spPr>
          <a:xfrm>
            <a:off x="3511733" y="3884200"/>
            <a:ext cx="5168400" cy="2728400"/>
          </a:xfrm>
          <a:prstGeom prst="roundRect">
            <a:avLst>
              <a:gd fmla="val 16667" name="adj"/>
            </a:avLst>
          </a:prstGeom>
          <a:noFill/>
          <a:ln cap="flat" cmpd="sng" w="9525">
            <a:solidFill>
              <a:srgbClr val="999999"/>
            </a:solidFill>
            <a:prstDash val="dash"/>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295" name="Google Shape;295;p22"/>
          <p:cNvSpPr/>
          <p:nvPr/>
        </p:nvSpPr>
        <p:spPr>
          <a:xfrm>
            <a:off x="3921200" y="4587609"/>
            <a:ext cx="1342800" cy="1163600"/>
          </a:xfrm>
          <a:prstGeom prst="round2DiagRect">
            <a:avLst>
              <a:gd fmla="val 0" name="adj1"/>
              <a:gd fmla="val 17764" name="adj2"/>
            </a:avLst>
          </a:prstGeom>
          <a:solidFill>
            <a:srgbClr val="1155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rgbClr val="FFFFFF"/>
                </a:solidFill>
                <a:latin typeface="Open Sans"/>
                <a:ea typeface="Open Sans"/>
                <a:cs typeface="Open Sans"/>
                <a:sym typeface="Open Sans"/>
              </a:rPr>
              <a:t>Data</a:t>
            </a:r>
            <a:endParaRPr b="1" sz="1600">
              <a:solidFill>
                <a:srgbClr val="FFFFFF"/>
              </a:solidFill>
              <a:latin typeface="Open Sans"/>
              <a:ea typeface="Open Sans"/>
              <a:cs typeface="Open Sans"/>
              <a:sym typeface="Open Sans"/>
            </a:endParaRPr>
          </a:p>
        </p:txBody>
      </p:sp>
      <p:sp>
        <p:nvSpPr>
          <p:cNvPr id="296" name="Google Shape;296;p22"/>
          <p:cNvSpPr/>
          <p:nvPr/>
        </p:nvSpPr>
        <p:spPr>
          <a:xfrm>
            <a:off x="6970831" y="4599599"/>
            <a:ext cx="1342800" cy="1163600"/>
          </a:xfrm>
          <a:prstGeom prst="round2DiagRect">
            <a:avLst>
              <a:gd fmla="val 0" name="adj1"/>
              <a:gd fmla="val 17764" name="adj2"/>
            </a:avLst>
          </a:prstGeom>
          <a:solidFill>
            <a:srgbClr val="1155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rgbClr val="FFFFFF"/>
                </a:solidFill>
                <a:latin typeface="Open Sans"/>
                <a:ea typeface="Open Sans"/>
                <a:cs typeface="Open Sans"/>
                <a:sym typeface="Open Sans"/>
              </a:rPr>
              <a:t>Tools</a:t>
            </a:r>
            <a:endParaRPr b="1" sz="1600">
              <a:solidFill>
                <a:srgbClr val="FFFFFF"/>
              </a:solidFill>
              <a:latin typeface="Open Sans"/>
              <a:ea typeface="Open Sans"/>
              <a:cs typeface="Open Sans"/>
              <a:sym typeface="Open Sans"/>
            </a:endParaRPr>
          </a:p>
        </p:txBody>
      </p:sp>
      <p:sp>
        <p:nvSpPr>
          <p:cNvPr id="297" name="Google Shape;297;p22"/>
          <p:cNvSpPr/>
          <p:nvPr/>
        </p:nvSpPr>
        <p:spPr>
          <a:xfrm>
            <a:off x="5452104" y="4599599"/>
            <a:ext cx="1342800" cy="1163600"/>
          </a:xfrm>
          <a:prstGeom prst="round2DiagRect">
            <a:avLst>
              <a:gd fmla="val 0" name="adj1"/>
              <a:gd fmla="val 17764" name="adj2"/>
            </a:avLst>
          </a:prstGeom>
          <a:solidFill>
            <a:srgbClr val="1155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rgbClr val="FFFFFF"/>
                </a:solidFill>
                <a:latin typeface="Open Sans"/>
                <a:ea typeface="Open Sans"/>
                <a:cs typeface="Open Sans"/>
                <a:sym typeface="Open Sans"/>
              </a:rPr>
              <a:t>Workspaces</a:t>
            </a:r>
            <a:endParaRPr b="1" sz="1600">
              <a:solidFill>
                <a:srgbClr val="FFFFFF"/>
              </a:solidFill>
              <a:latin typeface="Open Sans"/>
              <a:ea typeface="Open Sans"/>
              <a:cs typeface="Open Sans"/>
              <a:sym typeface="Open Sans"/>
            </a:endParaRPr>
          </a:p>
        </p:txBody>
      </p:sp>
      <p:sp>
        <p:nvSpPr>
          <p:cNvPr id="298" name="Google Shape;298;p22"/>
          <p:cNvSpPr/>
          <p:nvPr/>
        </p:nvSpPr>
        <p:spPr>
          <a:xfrm>
            <a:off x="3878384" y="5950696"/>
            <a:ext cx="4435200" cy="419200"/>
          </a:xfrm>
          <a:prstGeom prst="round2DiagRect">
            <a:avLst>
              <a:gd fmla="val 0" name="adj1"/>
              <a:gd fmla="val 17764" name="adj2"/>
            </a:avLst>
          </a:prstGeom>
          <a:solidFill>
            <a:srgbClr val="1155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rgbClr val="FFFFFF"/>
                </a:solidFill>
                <a:latin typeface="Open Sans"/>
                <a:ea typeface="Open Sans"/>
                <a:cs typeface="Open Sans"/>
                <a:sym typeface="Open Sans"/>
              </a:rPr>
              <a:t>Services</a:t>
            </a:r>
            <a:endParaRPr b="1" sz="1600">
              <a:solidFill>
                <a:srgbClr val="FFFFFF"/>
              </a:solidFill>
              <a:latin typeface="Open Sans"/>
              <a:ea typeface="Open Sans"/>
              <a:cs typeface="Open Sans"/>
              <a:sym typeface="Open Sans"/>
            </a:endParaRPr>
          </a:p>
        </p:txBody>
      </p:sp>
      <p:sp>
        <p:nvSpPr>
          <p:cNvPr id="299" name="Google Shape;299;p22"/>
          <p:cNvSpPr/>
          <p:nvPr/>
        </p:nvSpPr>
        <p:spPr>
          <a:xfrm>
            <a:off x="3511733" y="2272771"/>
            <a:ext cx="1564800" cy="1297600"/>
          </a:xfrm>
          <a:prstGeom prst="round2DiagRect">
            <a:avLst>
              <a:gd fmla="val 0" name="adj1"/>
              <a:gd fmla="val 17764" name="adj2"/>
            </a:avLst>
          </a:prstGeom>
          <a:solidFill>
            <a:srgbClr val="6D9EEB"/>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US" sz="2400">
                <a:solidFill>
                  <a:srgbClr val="FFFFFF"/>
                </a:solidFill>
                <a:latin typeface="Open Sans"/>
                <a:ea typeface="Open Sans"/>
                <a:cs typeface="Open Sans"/>
                <a:sym typeface="Open Sans"/>
              </a:rPr>
              <a:t>All of Us</a:t>
            </a:r>
            <a:endParaRPr b="1" i="1" sz="24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US" sz="2400">
                <a:solidFill>
                  <a:srgbClr val="FFFFFF"/>
                </a:solidFill>
                <a:latin typeface="Open Sans"/>
                <a:ea typeface="Open Sans"/>
                <a:cs typeface="Open Sans"/>
                <a:sym typeface="Open Sans"/>
              </a:rPr>
              <a:t>App</a:t>
            </a:r>
            <a:endParaRPr b="1" sz="2400">
              <a:solidFill>
                <a:srgbClr val="FFFFFF"/>
              </a:solidFill>
              <a:latin typeface="Open Sans"/>
              <a:ea typeface="Open Sans"/>
              <a:cs typeface="Open Sans"/>
              <a:sym typeface="Open Sans"/>
            </a:endParaRPr>
          </a:p>
        </p:txBody>
      </p:sp>
      <p:sp>
        <p:nvSpPr>
          <p:cNvPr id="300" name="Google Shape;300;p22"/>
          <p:cNvSpPr/>
          <p:nvPr/>
        </p:nvSpPr>
        <p:spPr>
          <a:xfrm>
            <a:off x="7115485" y="2272771"/>
            <a:ext cx="1564800" cy="1297600"/>
          </a:xfrm>
          <a:prstGeom prst="round2DiagRect">
            <a:avLst>
              <a:gd fmla="val 0" name="adj1"/>
              <a:gd fmla="val 17764" name="adj2"/>
            </a:avLst>
          </a:prstGeom>
          <a:solidFill>
            <a:srgbClr val="6D9EEB"/>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rgbClr val="FFFFFF"/>
                </a:solidFill>
                <a:latin typeface="Open Sans"/>
                <a:ea typeface="Open Sans"/>
                <a:cs typeface="Open Sans"/>
                <a:sym typeface="Open Sans"/>
              </a:rPr>
              <a:t>Custom</a:t>
            </a:r>
            <a:br>
              <a:rPr b="1" lang="en-US" sz="2400">
                <a:solidFill>
                  <a:srgbClr val="FFFFFF"/>
                </a:solidFill>
                <a:latin typeface="Open Sans"/>
                <a:ea typeface="Open Sans"/>
                <a:cs typeface="Open Sans"/>
                <a:sym typeface="Open Sans"/>
              </a:rPr>
            </a:br>
            <a:r>
              <a:rPr b="1" lang="en-US" sz="2400">
                <a:solidFill>
                  <a:srgbClr val="FFFFFF"/>
                </a:solidFill>
                <a:latin typeface="Open Sans"/>
                <a:ea typeface="Open Sans"/>
                <a:cs typeface="Open Sans"/>
                <a:sym typeface="Open Sans"/>
              </a:rPr>
              <a:t>Apps &amp; Portals</a:t>
            </a:r>
            <a:endParaRPr b="1" sz="2400">
              <a:solidFill>
                <a:srgbClr val="FFFFFF"/>
              </a:solidFill>
              <a:latin typeface="Open Sans"/>
              <a:ea typeface="Open Sans"/>
              <a:cs typeface="Open Sans"/>
              <a:sym typeface="Open Sans"/>
            </a:endParaRPr>
          </a:p>
        </p:txBody>
      </p:sp>
      <p:sp>
        <p:nvSpPr>
          <p:cNvPr id="301" name="Google Shape;301;p22"/>
          <p:cNvSpPr/>
          <p:nvPr/>
        </p:nvSpPr>
        <p:spPr>
          <a:xfrm>
            <a:off x="3878384" y="3992879"/>
            <a:ext cx="4435200" cy="419200"/>
          </a:xfrm>
          <a:prstGeom prst="round2DiagRect">
            <a:avLst>
              <a:gd fmla="val 0" name="adj1"/>
              <a:gd fmla="val 17764" name="adj2"/>
            </a:avLst>
          </a:prstGeom>
          <a:solidFill>
            <a:srgbClr val="1155CC"/>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600">
                <a:solidFill>
                  <a:srgbClr val="FFFFFF"/>
                </a:solidFill>
                <a:latin typeface="Open Sans"/>
                <a:ea typeface="Open Sans"/>
                <a:cs typeface="Open Sans"/>
                <a:sym typeface="Open Sans"/>
              </a:rPr>
              <a:t>Terra API</a:t>
            </a:r>
            <a:endParaRPr b="1" sz="1600">
              <a:solidFill>
                <a:srgbClr val="FFFFFF"/>
              </a:solidFill>
              <a:latin typeface="Open Sans"/>
              <a:ea typeface="Open Sans"/>
              <a:cs typeface="Open Sans"/>
              <a:sym typeface="Open Sans"/>
            </a:endParaRPr>
          </a:p>
        </p:txBody>
      </p:sp>
      <p:sp>
        <p:nvSpPr>
          <p:cNvPr id="302" name="Google Shape;302;p22"/>
          <p:cNvSpPr txBox="1"/>
          <p:nvPr>
            <p:ph idx="4294967295" type="title"/>
          </p:nvPr>
        </p:nvSpPr>
        <p:spPr>
          <a:xfrm>
            <a:off x="214249" y="167039"/>
            <a:ext cx="10705200" cy="7636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accent1"/>
              </a:buClr>
              <a:buSzPts val="2100"/>
              <a:buFont typeface="Calibri"/>
              <a:buNone/>
            </a:pPr>
            <a:r>
              <a:rPr b="1" lang="en-US" sz="2800">
                <a:solidFill>
                  <a:schemeClr val="accent6"/>
                </a:solidFill>
                <a:latin typeface="Calibri"/>
                <a:ea typeface="Calibri"/>
                <a:cs typeface="Calibri"/>
                <a:sym typeface="Calibri"/>
              </a:rPr>
              <a:t>Terra is a platform for Data Access &amp; Analysis</a:t>
            </a:r>
            <a:endParaRPr b="1" sz="2800">
              <a:solidFill>
                <a:schemeClr val="accent6"/>
              </a:solidFill>
              <a:latin typeface="Calibri"/>
              <a:ea typeface="Calibri"/>
              <a:cs typeface="Calibri"/>
              <a:sym typeface="Calibri"/>
            </a:endParaRPr>
          </a:p>
        </p:txBody>
      </p:sp>
      <p:sp>
        <p:nvSpPr>
          <p:cNvPr id="303" name="Google Shape;303;p22"/>
          <p:cNvSpPr/>
          <p:nvPr/>
        </p:nvSpPr>
        <p:spPr>
          <a:xfrm>
            <a:off x="856200" y="4532604"/>
            <a:ext cx="1564800" cy="1297600"/>
          </a:xfrm>
          <a:prstGeom prst="round2DiagRect">
            <a:avLst>
              <a:gd fmla="val 0" name="adj1"/>
              <a:gd fmla="val 17764" name="adj2"/>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rgbClr val="FFFFFF"/>
                </a:solidFill>
                <a:latin typeface="Open Sans"/>
                <a:ea typeface="Open Sans"/>
                <a:cs typeface="Open Sans"/>
                <a:sym typeface="Open Sans"/>
              </a:rPr>
              <a:t>Data </a:t>
            </a:r>
            <a:endParaRPr b="1" sz="18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US" sz="1800">
                <a:solidFill>
                  <a:srgbClr val="FFFFFF"/>
                </a:solidFill>
                <a:latin typeface="Open Sans"/>
                <a:ea typeface="Open Sans"/>
                <a:cs typeface="Open Sans"/>
                <a:sym typeface="Open Sans"/>
              </a:rPr>
              <a:t>Wrangling, Storage &amp; Access</a:t>
            </a:r>
            <a:endParaRPr b="1" sz="1800">
              <a:solidFill>
                <a:srgbClr val="FFFFFF"/>
              </a:solidFill>
              <a:latin typeface="Open Sans"/>
              <a:ea typeface="Open Sans"/>
              <a:cs typeface="Open Sans"/>
              <a:sym typeface="Open Sans"/>
            </a:endParaRPr>
          </a:p>
        </p:txBody>
      </p:sp>
      <p:sp>
        <p:nvSpPr>
          <p:cNvPr id="304" name="Google Shape;304;p22"/>
          <p:cNvSpPr/>
          <p:nvPr/>
        </p:nvSpPr>
        <p:spPr>
          <a:xfrm>
            <a:off x="9771000" y="4599600"/>
            <a:ext cx="1786400" cy="1297600"/>
          </a:xfrm>
          <a:prstGeom prst="round2DiagRect">
            <a:avLst>
              <a:gd fmla="val 0" name="adj1"/>
              <a:gd fmla="val 17764" name="adj2"/>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1800">
                <a:solidFill>
                  <a:srgbClr val="FFFFFF"/>
                </a:solidFill>
                <a:latin typeface="Open Sans"/>
                <a:ea typeface="Open Sans"/>
                <a:cs typeface="Open Sans"/>
                <a:sym typeface="Open Sans"/>
              </a:rPr>
              <a:t>Tool Generation &amp; Maintenance</a:t>
            </a:r>
            <a:endParaRPr b="1" sz="1800">
              <a:solidFill>
                <a:srgbClr val="FFFFFF"/>
              </a:solidFill>
              <a:latin typeface="Open Sans"/>
              <a:ea typeface="Open Sans"/>
              <a:cs typeface="Open Sans"/>
              <a:sym typeface="Open Sans"/>
            </a:endParaRPr>
          </a:p>
        </p:txBody>
      </p:sp>
      <p:sp>
        <p:nvSpPr>
          <p:cNvPr id="305" name="Google Shape;305;p22"/>
          <p:cNvSpPr/>
          <p:nvPr/>
        </p:nvSpPr>
        <p:spPr>
          <a:xfrm>
            <a:off x="5313609" y="2272771"/>
            <a:ext cx="1564800" cy="1297600"/>
          </a:xfrm>
          <a:prstGeom prst="round2DiagRect">
            <a:avLst>
              <a:gd fmla="val 0" name="adj1"/>
              <a:gd fmla="val 17764" name="adj2"/>
            </a:avLst>
          </a:prstGeom>
          <a:solidFill>
            <a:srgbClr val="6D9EEB"/>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2400">
                <a:solidFill>
                  <a:srgbClr val="FFFFFF"/>
                </a:solidFill>
                <a:latin typeface="Open Sans"/>
                <a:ea typeface="Open Sans"/>
                <a:cs typeface="Open Sans"/>
                <a:sym typeface="Open Sans"/>
              </a:rPr>
              <a:t>Terra </a:t>
            </a:r>
            <a:endParaRPr b="1" sz="2400">
              <a:solidFill>
                <a:srgbClr val="FFFFFF"/>
              </a:solidFill>
              <a:latin typeface="Open Sans"/>
              <a:ea typeface="Open Sans"/>
              <a:cs typeface="Open Sans"/>
              <a:sym typeface="Open Sans"/>
            </a:endParaRPr>
          </a:p>
          <a:p>
            <a:pPr indent="0" lvl="0" marL="0" marR="0" rtl="0" algn="ctr">
              <a:spcBef>
                <a:spcPts val="0"/>
              </a:spcBef>
              <a:spcAft>
                <a:spcPts val="0"/>
              </a:spcAft>
              <a:buNone/>
            </a:pPr>
            <a:r>
              <a:rPr b="1" lang="en-US" sz="2400">
                <a:solidFill>
                  <a:srgbClr val="FFFFFF"/>
                </a:solidFill>
                <a:latin typeface="Open Sans"/>
                <a:ea typeface="Open Sans"/>
                <a:cs typeface="Open Sans"/>
                <a:sym typeface="Open Sans"/>
              </a:rPr>
              <a:t>App</a:t>
            </a:r>
            <a:endParaRPr b="1" sz="2400">
              <a:solidFill>
                <a:srgbClr val="FFFFFF"/>
              </a:solidFill>
              <a:latin typeface="Open Sans"/>
              <a:ea typeface="Open Sans"/>
              <a:cs typeface="Open Sans"/>
              <a:sym typeface="Open Sans"/>
            </a:endParaRPr>
          </a:p>
        </p:txBody>
      </p:sp>
      <p:sp>
        <p:nvSpPr>
          <p:cNvPr id="306" name="Google Shape;306;p22"/>
          <p:cNvSpPr/>
          <p:nvPr/>
        </p:nvSpPr>
        <p:spPr>
          <a:xfrm>
            <a:off x="2574767" y="4971800"/>
            <a:ext cx="783200" cy="419200"/>
          </a:xfrm>
          <a:prstGeom prst="rightArrow">
            <a:avLst>
              <a:gd fmla="val 50000" name="adj1"/>
              <a:gd fmla="val 50000" name="adj2"/>
            </a:avLst>
          </a:prstGeom>
          <a:solidFill>
            <a:srgbClr val="CCCCC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7" name="Google Shape;307;p22"/>
          <p:cNvSpPr/>
          <p:nvPr/>
        </p:nvSpPr>
        <p:spPr>
          <a:xfrm rot="10800000">
            <a:off x="8833967" y="5038800"/>
            <a:ext cx="783200" cy="419200"/>
          </a:xfrm>
          <a:prstGeom prst="rightArrow">
            <a:avLst>
              <a:gd fmla="val 50000" name="adj1"/>
              <a:gd fmla="val 50000" name="adj2"/>
            </a:avLst>
          </a:prstGeom>
          <a:solidFill>
            <a:srgbClr val="CCCCC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08" name="Google Shape;308;p22"/>
          <p:cNvSpPr/>
          <p:nvPr/>
        </p:nvSpPr>
        <p:spPr>
          <a:xfrm>
            <a:off x="5728100" y="1109851"/>
            <a:ext cx="2294400" cy="964800"/>
          </a:xfrm>
          <a:prstGeom prst="round2DiagRect">
            <a:avLst>
              <a:gd fmla="val 0" name="adj1"/>
              <a:gd fmla="val 17764" name="adj2"/>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2400">
                <a:solidFill>
                  <a:srgbClr val="073763"/>
                </a:solidFill>
                <a:latin typeface="Open Sans"/>
                <a:ea typeface="Open Sans"/>
                <a:cs typeface="Open Sans"/>
                <a:sym typeface="Open Sans"/>
              </a:rPr>
              <a:t>Biomedical</a:t>
            </a:r>
            <a:endParaRPr b="1" sz="2400">
              <a:solidFill>
                <a:srgbClr val="073763"/>
              </a:solidFill>
              <a:latin typeface="Open Sans"/>
              <a:ea typeface="Open Sans"/>
              <a:cs typeface="Open Sans"/>
              <a:sym typeface="Open Sans"/>
            </a:endParaRPr>
          </a:p>
          <a:p>
            <a:pPr indent="0" lvl="0" marL="0" marR="0" rtl="0" algn="ctr">
              <a:spcBef>
                <a:spcPts val="0"/>
              </a:spcBef>
              <a:spcAft>
                <a:spcPts val="0"/>
              </a:spcAft>
              <a:buNone/>
            </a:pPr>
            <a:r>
              <a:rPr b="1" lang="en-US" sz="2400">
                <a:solidFill>
                  <a:srgbClr val="073763"/>
                </a:solidFill>
                <a:latin typeface="Open Sans"/>
                <a:ea typeface="Open Sans"/>
                <a:cs typeface="Open Sans"/>
                <a:sym typeface="Open Sans"/>
              </a:rPr>
              <a:t>Researchers</a:t>
            </a:r>
            <a:endParaRPr b="1" sz="2400">
              <a:solidFill>
                <a:srgbClr val="073763"/>
              </a:solidFill>
              <a:latin typeface="Open Sans"/>
              <a:ea typeface="Open Sans"/>
              <a:cs typeface="Open Sans"/>
              <a:sym typeface="Open Sans"/>
            </a:endParaRPr>
          </a:p>
        </p:txBody>
      </p:sp>
      <p:grpSp>
        <p:nvGrpSpPr>
          <p:cNvPr id="309" name="Google Shape;309;p22"/>
          <p:cNvGrpSpPr/>
          <p:nvPr/>
        </p:nvGrpSpPr>
        <p:grpSpPr>
          <a:xfrm>
            <a:off x="4630422" y="1149266"/>
            <a:ext cx="936428" cy="912735"/>
            <a:chOff x="2079965" y="3849225"/>
            <a:chExt cx="702321" cy="684551"/>
          </a:xfrm>
        </p:grpSpPr>
        <p:pic>
          <p:nvPicPr>
            <p:cNvPr id="310" name="Google Shape;310;p22"/>
            <p:cNvPicPr preferRelativeResize="0"/>
            <p:nvPr/>
          </p:nvPicPr>
          <p:blipFill rotWithShape="1">
            <a:blip r:embed="rId3">
              <a:alphaModFix/>
            </a:blip>
            <a:srcRect b="0" l="0" r="0" t="0"/>
            <a:stretch/>
          </p:blipFill>
          <p:spPr>
            <a:xfrm>
              <a:off x="2079965" y="3920626"/>
              <a:ext cx="702321" cy="613150"/>
            </a:xfrm>
            <a:prstGeom prst="rect">
              <a:avLst/>
            </a:prstGeom>
            <a:noFill/>
            <a:ln>
              <a:noFill/>
            </a:ln>
          </p:spPr>
        </p:pic>
        <p:pic>
          <p:nvPicPr>
            <p:cNvPr id="311" name="Google Shape;311;p22"/>
            <p:cNvPicPr preferRelativeResize="0"/>
            <p:nvPr/>
          </p:nvPicPr>
          <p:blipFill rotWithShape="1">
            <a:blip r:embed="rId4">
              <a:alphaModFix/>
            </a:blip>
            <a:srcRect b="65619" l="22504" r="61008" t="17364"/>
            <a:stretch/>
          </p:blipFill>
          <p:spPr>
            <a:xfrm>
              <a:off x="2217100" y="3849225"/>
              <a:ext cx="163851" cy="169101"/>
            </a:xfrm>
            <a:prstGeom prst="rect">
              <a:avLst/>
            </a:prstGeom>
            <a:noFill/>
            <a:ln>
              <a:noFill/>
            </a:ln>
          </p:spPr>
        </p:pic>
      </p:grpSp>
      <p:sp>
        <p:nvSpPr>
          <p:cNvPr id="312" name="Google Shape;312;p22"/>
          <p:cNvSpPr/>
          <p:nvPr/>
        </p:nvSpPr>
        <p:spPr>
          <a:xfrm>
            <a:off x="368833" y="2597333"/>
            <a:ext cx="2341200" cy="964800"/>
          </a:xfrm>
          <a:prstGeom prst="round2DiagRect">
            <a:avLst>
              <a:gd fmla="val 0" name="adj1"/>
              <a:gd fmla="val 17764" name="adj2"/>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2400">
                <a:solidFill>
                  <a:srgbClr val="073763"/>
                </a:solidFill>
                <a:latin typeface="Open Sans"/>
                <a:ea typeface="Open Sans"/>
                <a:cs typeface="Open Sans"/>
                <a:sym typeface="Open Sans"/>
              </a:rPr>
              <a:t>Data Generators</a:t>
            </a:r>
            <a:endParaRPr b="1" sz="2400">
              <a:solidFill>
                <a:srgbClr val="073763"/>
              </a:solidFill>
              <a:latin typeface="Open Sans"/>
              <a:ea typeface="Open Sans"/>
              <a:cs typeface="Open Sans"/>
              <a:sym typeface="Open Sans"/>
            </a:endParaRPr>
          </a:p>
        </p:txBody>
      </p:sp>
      <p:grpSp>
        <p:nvGrpSpPr>
          <p:cNvPr id="313" name="Google Shape;313;p22"/>
          <p:cNvGrpSpPr/>
          <p:nvPr/>
        </p:nvGrpSpPr>
        <p:grpSpPr>
          <a:xfrm>
            <a:off x="1041846" y="3482330"/>
            <a:ext cx="995169" cy="916940"/>
            <a:chOff x="4148834" y="3862647"/>
            <a:chExt cx="746377" cy="687705"/>
          </a:xfrm>
        </p:grpSpPr>
        <p:grpSp>
          <p:nvGrpSpPr>
            <p:cNvPr id="314" name="Google Shape;314;p22"/>
            <p:cNvGrpSpPr/>
            <p:nvPr/>
          </p:nvGrpSpPr>
          <p:grpSpPr>
            <a:xfrm>
              <a:off x="4248796" y="3904040"/>
              <a:ext cx="646415" cy="646312"/>
              <a:chOff x="2196834" y="5355375"/>
              <a:chExt cx="1469125" cy="1469225"/>
            </a:xfrm>
          </p:grpSpPr>
          <p:pic>
            <p:nvPicPr>
              <p:cNvPr id="315" name="Google Shape;315;p22"/>
              <p:cNvPicPr preferRelativeResize="0"/>
              <p:nvPr/>
            </p:nvPicPr>
            <p:blipFill rotWithShape="1">
              <a:blip r:embed="rId5">
                <a:alphaModFix/>
              </a:blip>
              <a:srcRect b="0" l="0" r="0" t="0"/>
              <a:stretch/>
            </p:blipFill>
            <p:spPr>
              <a:xfrm>
                <a:off x="2196834" y="5355375"/>
                <a:ext cx="1469125" cy="1469125"/>
              </a:xfrm>
              <a:prstGeom prst="rect">
                <a:avLst/>
              </a:prstGeom>
              <a:noFill/>
              <a:ln>
                <a:noFill/>
              </a:ln>
            </p:spPr>
          </p:pic>
          <p:sp>
            <p:nvSpPr>
              <p:cNvPr id="316" name="Google Shape;316;p22"/>
              <p:cNvSpPr/>
              <p:nvPr/>
            </p:nvSpPr>
            <p:spPr>
              <a:xfrm>
                <a:off x="2875150" y="6010300"/>
                <a:ext cx="790800" cy="814200"/>
              </a:xfrm>
              <a:prstGeom prst="ellipse">
                <a:avLst/>
              </a:pr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
            <p:nvSpPr>
              <p:cNvPr id="317" name="Google Shape;317;p22"/>
              <p:cNvSpPr/>
              <p:nvPr/>
            </p:nvSpPr>
            <p:spPr>
              <a:xfrm>
                <a:off x="2875150" y="6480500"/>
                <a:ext cx="790800" cy="3441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318" name="Google Shape;318;p22"/>
              <p:cNvPicPr preferRelativeResize="0"/>
              <p:nvPr/>
            </p:nvPicPr>
            <p:blipFill rotWithShape="1">
              <a:blip r:embed="rId6">
                <a:alphaModFix/>
              </a:blip>
              <a:srcRect b="0" l="0" r="0" t="0"/>
              <a:stretch/>
            </p:blipFill>
            <p:spPr>
              <a:xfrm>
                <a:off x="2963650" y="6071675"/>
                <a:ext cx="702300" cy="752825"/>
              </a:xfrm>
              <a:prstGeom prst="rect">
                <a:avLst/>
              </a:prstGeom>
              <a:noFill/>
              <a:ln>
                <a:noFill/>
              </a:ln>
            </p:spPr>
          </p:pic>
        </p:grpSp>
        <p:pic>
          <p:nvPicPr>
            <p:cNvPr id="319" name="Google Shape;319;p22"/>
            <p:cNvPicPr preferRelativeResize="0"/>
            <p:nvPr/>
          </p:nvPicPr>
          <p:blipFill rotWithShape="1">
            <a:blip r:embed="rId4">
              <a:alphaModFix/>
            </a:blip>
            <a:srcRect b="64019" l="22503" r="58539" t="17364"/>
            <a:stretch/>
          </p:blipFill>
          <p:spPr>
            <a:xfrm rot="324972">
              <a:off x="4161286" y="3875351"/>
              <a:ext cx="282297" cy="277202"/>
            </a:xfrm>
            <a:prstGeom prst="rect">
              <a:avLst/>
            </a:prstGeom>
            <a:noFill/>
            <a:ln>
              <a:noFill/>
            </a:ln>
          </p:spPr>
        </p:pic>
      </p:grpSp>
      <p:sp>
        <p:nvSpPr>
          <p:cNvPr id="320" name="Google Shape;320;p22"/>
          <p:cNvSpPr/>
          <p:nvPr/>
        </p:nvSpPr>
        <p:spPr>
          <a:xfrm>
            <a:off x="9410400" y="2680033"/>
            <a:ext cx="2341200" cy="964800"/>
          </a:xfrm>
          <a:prstGeom prst="round2DiagRect">
            <a:avLst>
              <a:gd fmla="val 0" name="adj1"/>
              <a:gd fmla="val 17764" name="adj2"/>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2400">
                <a:solidFill>
                  <a:srgbClr val="073763"/>
                </a:solidFill>
                <a:latin typeface="Open Sans"/>
                <a:ea typeface="Open Sans"/>
                <a:cs typeface="Open Sans"/>
                <a:sym typeface="Open Sans"/>
              </a:rPr>
              <a:t>Tool Developers</a:t>
            </a:r>
            <a:endParaRPr b="1" sz="2400">
              <a:solidFill>
                <a:srgbClr val="073763"/>
              </a:solidFill>
              <a:latin typeface="Open Sans"/>
              <a:ea typeface="Open Sans"/>
              <a:cs typeface="Open Sans"/>
              <a:sym typeface="Open Sans"/>
            </a:endParaRPr>
          </a:p>
        </p:txBody>
      </p:sp>
      <p:pic>
        <p:nvPicPr>
          <p:cNvPr id="321" name="Google Shape;321;p22"/>
          <p:cNvPicPr preferRelativeResize="0"/>
          <p:nvPr/>
        </p:nvPicPr>
        <p:blipFill rotWithShape="1">
          <a:blip r:embed="rId4">
            <a:alphaModFix/>
          </a:blip>
          <a:srcRect b="0" l="0" r="0" t="0"/>
          <a:stretch/>
        </p:blipFill>
        <p:spPr>
          <a:xfrm>
            <a:off x="9961815" y="3404300"/>
            <a:ext cx="1238400" cy="1238400"/>
          </a:xfrm>
          <a:prstGeom prst="rect">
            <a:avLst/>
          </a:prstGeom>
          <a:noFill/>
          <a:ln>
            <a:noFill/>
          </a:ln>
        </p:spPr>
      </p:pic>
      <p:pic>
        <p:nvPicPr>
          <p:cNvPr id="322" name="Google Shape;322;p22"/>
          <p:cNvPicPr preferRelativeResize="0"/>
          <p:nvPr/>
        </p:nvPicPr>
        <p:blipFill rotWithShape="1">
          <a:blip r:embed="rId7">
            <a:alphaModFix/>
          </a:blip>
          <a:srcRect b="0" l="0" r="0" t="0"/>
          <a:stretch/>
        </p:blipFill>
        <p:spPr>
          <a:xfrm>
            <a:off x="9771000" y="249931"/>
            <a:ext cx="1601208" cy="17784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3"/>
          <p:cNvSpPr txBox="1"/>
          <p:nvPr>
            <p:ph type="title"/>
          </p:nvPr>
        </p:nvSpPr>
        <p:spPr>
          <a:xfrm>
            <a:off x="502024" y="123078"/>
            <a:ext cx="10515600" cy="1325563"/>
          </a:xfrm>
          <a:prstGeom prst="rect">
            <a:avLst/>
          </a:prstGeom>
          <a:noFill/>
          <a:ln>
            <a:noFill/>
          </a:ln>
        </p:spPr>
        <p:txBody>
          <a:bodyPr anchorCtr="0" anchor="ctr" bIns="60925" lIns="121900" spcFirstLastPara="1" rIns="121900" wrap="square" tIns="60925">
            <a:noAutofit/>
          </a:bodyPr>
          <a:lstStyle/>
          <a:p>
            <a:pPr indent="0" lvl="0" marL="0" rtl="0" algn="l">
              <a:lnSpc>
                <a:spcPct val="90000"/>
              </a:lnSpc>
              <a:spcBef>
                <a:spcPts val="0"/>
              </a:spcBef>
              <a:spcAft>
                <a:spcPts val="0"/>
              </a:spcAft>
              <a:buClr>
                <a:srgbClr val="FFFFFF"/>
              </a:buClr>
              <a:buSzPts val="2400"/>
              <a:buFont typeface="Calibri"/>
              <a:buNone/>
            </a:pPr>
            <a:r>
              <a:rPr b="1" lang="en-US" sz="2800">
                <a:solidFill>
                  <a:schemeClr val="accent6"/>
                </a:solidFill>
                <a:latin typeface="Calibri"/>
                <a:ea typeface="Calibri"/>
                <a:cs typeface="Calibri"/>
                <a:sym typeface="Calibri"/>
              </a:rPr>
              <a:t>Workflow execution in Terra</a:t>
            </a:r>
            <a:endParaRPr b="1" sz="2800">
              <a:solidFill>
                <a:schemeClr val="accent6"/>
              </a:solidFill>
              <a:latin typeface="Calibri"/>
              <a:ea typeface="Calibri"/>
              <a:cs typeface="Calibri"/>
              <a:sym typeface="Calibri"/>
            </a:endParaRPr>
          </a:p>
        </p:txBody>
      </p:sp>
      <p:pic>
        <p:nvPicPr>
          <p:cNvPr id="329" name="Google Shape;329;p23"/>
          <p:cNvPicPr preferRelativeResize="0"/>
          <p:nvPr/>
        </p:nvPicPr>
        <p:blipFill rotWithShape="1">
          <a:blip r:embed="rId3">
            <a:alphaModFix/>
          </a:blip>
          <a:srcRect b="0" l="0" r="0" t="0"/>
          <a:stretch/>
        </p:blipFill>
        <p:spPr>
          <a:xfrm>
            <a:off x="1624806" y="1448641"/>
            <a:ext cx="8836717" cy="4851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4"/>
          <p:cNvSpPr txBox="1"/>
          <p:nvPr>
            <p:ph type="title"/>
          </p:nvPr>
        </p:nvSpPr>
        <p:spPr>
          <a:xfrm>
            <a:off x="394447" y="96183"/>
            <a:ext cx="10515600" cy="1325563"/>
          </a:xfrm>
          <a:prstGeom prst="rect">
            <a:avLst/>
          </a:prstGeom>
          <a:noFill/>
          <a:ln>
            <a:noFill/>
          </a:ln>
        </p:spPr>
        <p:txBody>
          <a:bodyPr anchorCtr="0" anchor="ctr" bIns="60925" lIns="121900" spcFirstLastPara="1" rIns="121900" wrap="square" tIns="60925">
            <a:noAutofit/>
          </a:bodyPr>
          <a:lstStyle/>
          <a:p>
            <a:pPr indent="0" lvl="0" marL="0" rtl="0" algn="l">
              <a:lnSpc>
                <a:spcPct val="90000"/>
              </a:lnSpc>
              <a:spcBef>
                <a:spcPts val="0"/>
              </a:spcBef>
              <a:spcAft>
                <a:spcPts val="0"/>
              </a:spcAft>
              <a:buClr>
                <a:srgbClr val="FFFFFF"/>
              </a:buClr>
              <a:buSzPts val="2400"/>
              <a:buFont typeface="Calibri"/>
              <a:buNone/>
            </a:pPr>
            <a:r>
              <a:rPr b="1" lang="en-US" sz="2800">
                <a:solidFill>
                  <a:schemeClr val="accent6"/>
                </a:solidFill>
                <a:latin typeface="Calibri"/>
                <a:ea typeface="Calibri"/>
                <a:cs typeface="Calibri"/>
                <a:sym typeface="Calibri"/>
              </a:rPr>
              <a:t>Interactive analysis with Notebooks in Terra</a:t>
            </a:r>
            <a:endParaRPr b="1" sz="4000">
              <a:solidFill>
                <a:schemeClr val="accent6"/>
              </a:solidFill>
              <a:latin typeface="Calibri"/>
              <a:ea typeface="Calibri"/>
              <a:cs typeface="Calibri"/>
              <a:sym typeface="Calibri"/>
            </a:endParaRPr>
          </a:p>
        </p:txBody>
      </p:sp>
      <p:pic>
        <p:nvPicPr>
          <p:cNvPr id="336" name="Google Shape;336;p24"/>
          <p:cNvPicPr preferRelativeResize="0"/>
          <p:nvPr>
            <p:ph idx="1" type="body"/>
          </p:nvPr>
        </p:nvPicPr>
        <p:blipFill rotWithShape="1">
          <a:blip r:embed="rId3">
            <a:alphaModFix/>
          </a:blip>
          <a:srcRect b="0" l="0" r="0" t="9563"/>
          <a:stretch/>
        </p:blipFill>
        <p:spPr>
          <a:xfrm>
            <a:off x="1312607" y="1241391"/>
            <a:ext cx="10472067" cy="56166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5"/>
          <p:cNvSpPr txBox="1"/>
          <p:nvPr>
            <p:ph type="title"/>
          </p:nvPr>
        </p:nvSpPr>
        <p:spPr>
          <a:xfrm>
            <a:off x="434788" y="234298"/>
            <a:ext cx="10095560" cy="7429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800"/>
              <a:buFont typeface="Calibri"/>
              <a:buNone/>
            </a:pPr>
            <a:r>
              <a:rPr b="1" lang="en-US" sz="2800">
                <a:solidFill>
                  <a:schemeClr val="accent6"/>
                </a:solidFill>
                <a:latin typeface="Calibri"/>
                <a:ea typeface="Calibri"/>
                <a:cs typeface="Calibri"/>
                <a:sym typeface="Calibri"/>
              </a:rPr>
              <a:t>Example analysis and tool workspaces: fully loaded out of the box</a:t>
            </a:r>
            <a:endParaRPr/>
          </a:p>
        </p:txBody>
      </p:sp>
      <p:pic>
        <p:nvPicPr>
          <p:cNvPr id="343" name="Google Shape;343;p25"/>
          <p:cNvPicPr preferRelativeResize="0"/>
          <p:nvPr/>
        </p:nvPicPr>
        <p:blipFill rotWithShape="1">
          <a:blip r:embed="rId3">
            <a:alphaModFix/>
          </a:blip>
          <a:srcRect b="0" l="0" r="41253" t="0"/>
          <a:stretch/>
        </p:blipFill>
        <p:spPr>
          <a:xfrm>
            <a:off x="114665" y="1143237"/>
            <a:ext cx="5756747" cy="5380356"/>
          </a:xfrm>
          <a:prstGeom prst="rect">
            <a:avLst/>
          </a:prstGeom>
          <a:noFill/>
          <a:ln>
            <a:noFill/>
          </a:ln>
        </p:spPr>
      </p:pic>
      <p:pic>
        <p:nvPicPr>
          <p:cNvPr id="344" name="Google Shape;344;p25"/>
          <p:cNvPicPr preferRelativeResize="0"/>
          <p:nvPr/>
        </p:nvPicPr>
        <p:blipFill rotWithShape="1">
          <a:blip r:embed="rId4">
            <a:alphaModFix/>
          </a:blip>
          <a:srcRect b="22114" l="0" r="37244" t="0"/>
          <a:stretch/>
        </p:blipFill>
        <p:spPr>
          <a:xfrm>
            <a:off x="6304547" y="1182248"/>
            <a:ext cx="5678904" cy="5341345"/>
          </a:xfrm>
          <a:prstGeom prst="rect">
            <a:avLst/>
          </a:prstGeom>
          <a:noFill/>
          <a:ln>
            <a:noFill/>
          </a:ln>
        </p:spPr>
      </p:pic>
      <p:cxnSp>
        <p:nvCxnSpPr>
          <p:cNvPr id="345" name="Google Shape;345;p25"/>
          <p:cNvCxnSpPr/>
          <p:nvPr/>
        </p:nvCxnSpPr>
        <p:spPr>
          <a:xfrm>
            <a:off x="6096000" y="1143237"/>
            <a:ext cx="0" cy="5380356"/>
          </a:xfrm>
          <a:prstGeom prst="straightConnector1">
            <a:avLst/>
          </a:prstGeom>
          <a:noFill/>
          <a:ln cap="flat" cmpd="sng" w="12700">
            <a:solidFill>
              <a:schemeClr val="accent1"/>
            </a:solidFill>
            <a:prstDash val="solid"/>
            <a:miter lim="800000"/>
            <a:headEnd len="sm" w="sm" type="none"/>
            <a:tailEnd len="sm" w="sm" type="none"/>
          </a:ln>
        </p:spPr>
      </p:cxnSp>
      <p:sp>
        <p:nvSpPr>
          <p:cNvPr id="346" name="Google Shape;346;p25"/>
          <p:cNvSpPr/>
          <p:nvPr/>
        </p:nvSpPr>
        <p:spPr>
          <a:xfrm rot="-876965">
            <a:off x="2607590" y="2960224"/>
            <a:ext cx="3834367" cy="395811"/>
          </a:xfrm>
          <a:prstGeom prst="rightArrow">
            <a:avLst>
              <a:gd fmla="val 42789" name="adj1"/>
              <a:gd fmla="val 50000" name="adj2"/>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4"/>
          <p:cNvPicPr preferRelativeResize="0"/>
          <p:nvPr/>
        </p:nvPicPr>
        <p:blipFill>
          <a:blip r:embed="rId3">
            <a:alphaModFix/>
          </a:blip>
          <a:stretch>
            <a:fillRect/>
          </a:stretch>
        </p:blipFill>
        <p:spPr>
          <a:xfrm>
            <a:off x="152400" y="152400"/>
            <a:ext cx="11887196" cy="6219441"/>
          </a:xfrm>
          <a:prstGeom prst="rect">
            <a:avLst/>
          </a:prstGeom>
          <a:noFill/>
          <a:ln>
            <a:noFill/>
          </a:ln>
        </p:spPr>
      </p:pic>
      <p:pic>
        <p:nvPicPr>
          <p:cNvPr id="96" name="Google Shape;96;p14"/>
          <p:cNvPicPr preferRelativeResize="0"/>
          <p:nvPr/>
        </p:nvPicPr>
        <p:blipFill rotWithShape="1">
          <a:blip r:embed="rId4">
            <a:alphaModFix/>
          </a:blip>
          <a:srcRect b="55881" l="0" r="0" t="0"/>
          <a:stretch/>
        </p:blipFill>
        <p:spPr>
          <a:xfrm>
            <a:off x="1051411" y="6097889"/>
            <a:ext cx="1005645" cy="345152"/>
          </a:xfrm>
          <a:prstGeom prst="rect">
            <a:avLst/>
          </a:prstGeom>
          <a:noFill/>
          <a:ln>
            <a:noFill/>
          </a:ln>
        </p:spPr>
      </p:pic>
      <p:pic>
        <p:nvPicPr>
          <p:cNvPr id="97" name="Google Shape;97;p14"/>
          <p:cNvPicPr preferRelativeResize="0"/>
          <p:nvPr/>
        </p:nvPicPr>
        <p:blipFill rotWithShape="1">
          <a:blip r:embed="rId4">
            <a:alphaModFix/>
          </a:blip>
          <a:srcRect b="55881" l="0" r="0" t="0"/>
          <a:stretch/>
        </p:blipFill>
        <p:spPr>
          <a:xfrm>
            <a:off x="2008698" y="6097889"/>
            <a:ext cx="1005645" cy="345152"/>
          </a:xfrm>
          <a:prstGeom prst="rect">
            <a:avLst/>
          </a:prstGeom>
          <a:noFill/>
          <a:ln>
            <a:noFill/>
          </a:ln>
        </p:spPr>
      </p:pic>
      <p:pic>
        <p:nvPicPr>
          <p:cNvPr id="98" name="Google Shape;98;p14"/>
          <p:cNvPicPr preferRelativeResize="0"/>
          <p:nvPr/>
        </p:nvPicPr>
        <p:blipFill rotWithShape="1">
          <a:blip r:embed="rId4">
            <a:alphaModFix/>
          </a:blip>
          <a:srcRect b="55881" l="0" r="0" t="0"/>
          <a:stretch/>
        </p:blipFill>
        <p:spPr>
          <a:xfrm>
            <a:off x="2965985" y="6097889"/>
            <a:ext cx="1005645" cy="345152"/>
          </a:xfrm>
          <a:prstGeom prst="rect">
            <a:avLst/>
          </a:prstGeom>
          <a:noFill/>
          <a:ln>
            <a:noFill/>
          </a:ln>
        </p:spPr>
      </p:pic>
      <p:pic>
        <p:nvPicPr>
          <p:cNvPr id="99" name="Google Shape;99;p14"/>
          <p:cNvPicPr preferRelativeResize="0"/>
          <p:nvPr/>
        </p:nvPicPr>
        <p:blipFill rotWithShape="1">
          <a:blip r:embed="rId4">
            <a:alphaModFix/>
          </a:blip>
          <a:srcRect b="55881" l="0" r="0" t="0"/>
          <a:stretch/>
        </p:blipFill>
        <p:spPr>
          <a:xfrm>
            <a:off x="3923272" y="6097889"/>
            <a:ext cx="1005645" cy="345152"/>
          </a:xfrm>
          <a:prstGeom prst="rect">
            <a:avLst/>
          </a:prstGeom>
          <a:noFill/>
          <a:ln>
            <a:noFill/>
          </a:ln>
        </p:spPr>
      </p:pic>
      <p:pic>
        <p:nvPicPr>
          <p:cNvPr id="100" name="Google Shape;100;p14"/>
          <p:cNvPicPr preferRelativeResize="0"/>
          <p:nvPr/>
        </p:nvPicPr>
        <p:blipFill rotWithShape="1">
          <a:blip r:embed="rId4">
            <a:alphaModFix/>
          </a:blip>
          <a:srcRect b="55881" l="0" r="0" t="0"/>
          <a:stretch/>
        </p:blipFill>
        <p:spPr>
          <a:xfrm>
            <a:off x="4880561" y="6097889"/>
            <a:ext cx="1005645" cy="345152"/>
          </a:xfrm>
          <a:prstGeom prst="rect">
            <a:avLst/>
          </a:prstGeom>
          <a:noFill/>
          <a:ln>
            <a:noFill/>
          </a:ln>
        </p:spPr>
      </p:pic>
      <p:pic>
        <p:nvPicPr>
          <p:cNvPr id="101" name="Google Shape;101;p14"/>
          <p:cNvPicPr preferRelativeResize="0"/>
          <p:nvPr/>
        </p:nvPicPr>
        <p:blipFill rotWithShape="1">
          <a:blip r:embed="rId4">
            <a:alphaModFix/>
          </a:blip>
          <a:srcRect b="55881" l="0" r="0" t="0"/>
          <a:stretch/>
        </p:blipFill>
        <p:spPr>
          <a:xfrm>
            <a:off x="6610336" y="6111588"/>
            <a:ext cx="1005645" cy="345152"/>
          </a:xfrm>
          <a:prstGeom prst="rect">
            <a:avLst/>
          </a:prstGeom>
          <a:noFill/>
          <a:ln>
            <a:noFill/>
          </a:ln>
        </p:spPr>
      </p:pic>
      <p:pic>
        <p:nvPicPr>
          <p:cNvPr id="102" name="Google Shape;102;p14"/>
          <p:cNvPicPr preferRelativeResize="0"/>
          <p:nvPr/>
        </p:nvPicPr>
        <p:blipFill rotWithShape="1">
          <a:blip r:embed="rId5">
            <a:alphaModFix/>
          </a:blip>
          <a:srcRect b="0" l="0" r="0" t="0"/>
          <a:stretch/>
        </p:blipFill>
        <p:spPr>
          <a:xfrm>
            <a:off x="7774562" y="6084694"/>
            <a:ext cx="415686" cy="412915"/>
          </a:xfrm>
          <a:prstGeom prst="rect">
            <a:avLst/>
          </a:prstGeom>
          <a:noFill/>
          <a:ln>
            <a:noFill/>
          </a:ln>
        </p:spPr>
      </p:pic>
      <p:pic>
        <p:nvPicPr>
          <p:cNvPr id="103" name="Google Shape;103;p14"/>
          <p:cNvPicPr preferRelativeResize="0"/>
          <p:nvPr/>
        </p:nvPicPr>
        <p:blipFill rotWithShape="1">
          <a:blip r:embed="rId6">
            <a:alphaModFix/>
          </a:blip>
          <a:srcRect b="0" l="0" r="0" t="0"/>
          <a:stretch/>
        </p:blipFill>
        <p:spPr>
          <a:xfrm>
            <a:off x="10025175" y="6108395"/>
            <a:ext cx="459023" cy="5098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5"/>
          <p:cNvSpPr/>
          <p:nvPr/>
        </p:nvSpPr>
        <p:spPr>
          <a:xfrm>
            <a:off x="1759250" y="1231525"/>
            <a:ext cx="9477600" cy="5336700"/>
          </a:xfrm>
          <a:prstGeom prst="rect">
            <a:avLst/>
          </a:prstGeom>
          <a:solidFill>
            <a:srgbClr val="F3F3F3"/>
          </a:solidFill>
          <a:ln cap="flat" cmpd="sng" w="19050">
            <a:solidFill>
              <a:srgbClr val="99999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9903425" y="87800"/>
            <a:ext cx="2288700" cy="5921700"/>
          </a:xfrm>
          <a:prstGeom prst="rect">
            <a:avLst/>
          </a:prstGeom>
          <a:solidFill>
            <a:srgbClr val="F3F3F3"/>
          </a:solidFill>
          <a:ln cap="flat" cmpd="sng" w="19050">
            <a:solidFill>
              <a:srgbClr val="99999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55325" y="87800"/>
            <a:ext cx="2894100" cy="5336700"/>
          </a:xfrm>
          <a:prstGeom prst="rect">
            <a:avLst/>
          </a:prstGeom>
          <a:solidFill>
            <a:srgbClr val="F3F3F3"/>
          </a:solidFill>
          <a:ln cap="flat" cmpd="sng" w="19050">
            <a:solidFill>
              <a:srgbClr val="99999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542426" y="136691"/>
            <a:ext cx="2058921" cy="1994245"/>
          </a:xfrm>
          <a:prstGeom prst="ellipse">
            <a:avLst/>
          </a:prstGeom>
          <a:solidFill>
            <a:srgbClr val="6AA84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DATA</a:t>
            </a:r>
            <a:endParaRPr/>
          </a:p>
        </p:txBody>
      </p:sp>
      <p:sp>
        <p:nvSpPr>
          <p:cNvPr id="112" name="Google Shape;112;p15"/>
          <p:cNvSpPr/>
          <p:nvPr/>
        </p:nvSpPr>
        <p:spPr>
          <a:xfrm>
            <a:off x="10082600" y="480100"/>
            <a:ext cx="1911835" cy="1650840"/>
          </a:xfrm>
          <a:prstGeom prst="foldedCorner">
            <a:avLst>
              <a:gd fmla="val 16667" name="adj"/>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RESULT</a:t>
            </a:r>
            <a:endParaRPr/>
          </a:p>
        </p:txBody>
      </p:sp>
      <p:sp>
        <p:nvSpPr>
          <p:cNvPr id="113" name="Google Shape;113;p15"/>
          <p:cNvSpPr/>
          <p:nvPr/>
        </p:nvSpPr>
        <p:spPr>
          <a:xfrm>
            <a:off x="4382600" y="1459425"/>
            <a:ext cx="3840000" cy="1307400"/>
          </a:xfrm>
          <a:prstGeom prst="roundRect">
            <a:avLst>
              <a:gd fmla="val 16667" name="adj"/>
            </a:avLst>
          </a:prstGeom>
          <a:solidFill>
            <a:srgbClr val="38761D"/>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ANALYSIS</a:t>
            </a:r>
            <a:endParaRPr/>
          </a:p>
        </p:txBody>
      </p:sp>
      <p:sp>
        <p:nvSpPr>
          <p:cNvPr id="114" name="Google Shape;114;p15"/>
          <p:cNvSpPr/>
          <p:nvPr/>
        </p:nvSpPr>
        <p:spPr>
          <a:xfrm rot="1757655">
            <a:off x="2804683" y="1396939"/>
            <a:ext cx="1267947" cy="750443"/>
          </a:xfrm>
          <a:prstGeom prst="rightArrow">
            <a:avLst>
              <a:gd fmla="val 50000" name="adj1"/>
              <a:gd fmla="val 50000" name="adj2"/>
            </a:avLst>
          </a:prstGeom>
          <a:solidFill>
            <a:srgbClr val="93C47D"/>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Calibri"/>
              <a:ea typeface="Calibri"/>
              <a:cs typeface="Calibri"/>
              <a:sym typeface="Calibri"/>
            </a:endParaRPr>
          </a:p>
        </p:txBody>
      </p:sp>
      <p:sp>
        <p:nvSpPr>
          <p:cNvPr id="115" name="Google Shape;115;p15"/>
          <p:cNvSpPr/>
          <p:nvPr/>
        </p:nvSpPr>
        <p:spPr>
          <a:xfrm>
            <a:off x="3131375" y="2959825"/>
            <a:ext cx="6398100" cy="504900"/>
          </a:xfrm>
          <a:prstGeom prst="trapezoid">
            <a:avLst>
              <a:gd fmla="val 312631" name="adj"/>
            </a:avLst>
          </a:prstGeom>
          <a:solidFill>
            <a:srgbClr val="93C47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grpSp>
        <p:nvGrpSpPr>
          <p:cNvPr id="116" name="Google Shape;116;p15"/>
          <p:cNvGrpSpPr/>
          <p:nvPr/>
        </p:nvGrpSpPr>
        <p:grpSpPr>
          <a:xfrm>
            <a:off x="327362" y="2330187"/>
            <a:ext cx="2434969" cy="1500004"/>
            <a:chOff x="553640" y="4464352"/>
            <a:chExt cx="2435700" cy="1500004"/>
          </a:xfrm>
        </p:grpSpPr>
        <p:sp>
          <p:nvSpPr>
            <p:cNvPr id="117" name="Google Shape;117;p15"/>
            <p:cNvSpPr/>
            <p:nvPr/>
          </p:nvSpPr>
          <p:spPr>
            <a:xfrm>
              <a:off x="553640" y="4464352"/>
              <a:ext cx="2435700" cy="868200"/>
            </a:xfrm>
            <a:prstGeom prst="rect">
              <a:avLst/>
            </a:prstGeom>
            <a:solidFill>
              <a:srgbClr val="6AA84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330200" lvl="0" marL="457200" marR="0" rtl="0" algn="l">
                <a:spcBef>
                  <a:spcPts val="0"/>
                </a:spcBef>
                <a:spcAft>
                  <a:spcPts val="0"/>
                </a:spcAft>
                <a:buClr>
                  <a:schemeClr val="lt1"/>
                </a:buClr>
                <a:buSzPts val="1600"/>
                <a:buAutoNum type="arabicPeriod"/>
              </a:pPr>
              <a:r>
                <a:rPr b="1" lang="en-US" sz="1600">
                  <a:solidFill>
                    <a:schemeClr val="lt1"/>
                  </a:solidFill>
                </a:rPr>
                <a:t>DATA IN DEMAND</a:t>
              </a:r>
              <a:endParaRPr/>
            </a:p>
          </p:txBody>
        </p:sp>
        <p:sp>
          <p:nvSpPr>
            <p:cNvPr id="118" name="Google Shape;118;p15"/>
            <p:cNvSpPr/>
            <p:nvPr/>
          </p:nvSpPr>
          <p:spPr>
            <a:xfrm>
              <a:off x="553640" y="5411155"/>
              <a:ext cx="2435700" cy="553200"/>
            </a:xfrm>
            <a:prstGeom prst="rect">
              <a:avLst/>
            </a:prstGeom>
            <a:solidFill>
              <a:srgbClr val="6AA84F"/>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data + resources</a:t>
              </a:r>
              <a:endParaRPr/>
            </a:p>
          </p:txBody>
        </p:sp>
      </p:grpSp>
      <p:grpSp>
        <p:nvGrpSpPr>
          <p:cNvPr id="119" name="Google Shape;119;p15"/>
          <p:cNvGrpSpPr/>
          <p:nvPr/>
        </p:nvGrpSpPr>
        <p:grpSpPr>
          <a:xfrm>
            <a:off x="3131383" y="3549087"/>
            <a:ext cx="2434969" cy="1558854"/>
            <a:chOff x="3284806" y="3306927"/>
            <a:chExt cx="2435700" cy="1558854"/>
          </a:xfrm>
        </p:grpSpPr>
        <p:sp>
          <p:nvSpPr>
            <p:cNvPr id="120" name="Google Shape;120;p15"/>
            <p:cNvSpPr/>
            <p:nvPr/>
          </p:nvSpPr>
          <p:spPr>
            <a:xfrm>
              <a:off x="3284806" y="3306927"/>
              <a:ext cx="2435700" cy="868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rPr>
                <a:t>2. METHOD OPTIMIZATION</a:t>
              </a:r>
              <a:endParaRPr/>
            </a:p>
          </p:txBody>
        </p:sp>
        <p:sp>
          <p:nvSpPr>
            <p:cNvPr id="121" name="Google Shape;121;p15"/>
            <p:cNvSpPr/>
            <p:nvPr/>
          </p:nvSpPr>
          <p:spPr>
            <a:xfrm>
              <a:off x="3284806" y="4312580"/>
              <a:ext cx="2435700" cy="553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general, automated</a:t>
              </a:r>
              <a:endParaRPr/>
            </a:p>
          </p:txBody>
        </p:sp>
      </p:grpSp>
      <p:grpSp>
        <p:nvGrpSpPr>
          <p:cNvPr id="122" name="Google Shape;122;p15"/>
          <p:cNvGrpSpPr/>
          <p:nvPr/>
        </p:nvGrpSpPr>
        <p:grpSpPr>
          <a:xfrm>
            <a:off x="7908950" y="3538913"/>
            <a:ext cx="1776367" cy="1563938"/>
            <a:chOff x="5612096" y="4349790"/>
            <a:chExt cx="1776900" cy="1563938"/>
          </a:xfrm>
        </p:grpSpPr>
        <p:sp>
          <p:nvSpPr>
            <p:cNvPr id="123" name="Google Shape;123;p15"/>
            <p:cNvSpPr/>
            <p:nvPr/>
          </p:nvSpPr>
          <p:spPr>
            <a:xfrm>
              <a:off x="5612096" y="4349790"/>
              <a:ext cx="1776900" cy="868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600">
                  <a:solidFill>
                    <a:schemeClr val="lt1"/>
                  </a:solidFill>
                </a:rPr>
                <a:t>4. QUALITY CONTROL</a:t>
              </a:r>
              <a:endParaRPr/>
            </a:p>
          </p:txBody>
        </p:sp>
        <p:sp>
          <p:nvSpPr>
            <p:cNvPr id="124" name="Google Shape;124;p15"/>
            <p:cNvSpPr/>
            <p:nvPr/>
          </p:nvSpPr>
          <p:spPr>
            <a:xfrm>
              <a:off x="5612098" y="5360527"/>
              <a:ext cx="1714200" cy="553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specific, manual</a:t>
              </a:r>
              <a:endParaRPr/>
            </a:p>
          </p:txBody>
        </p:sp>
      </p:grpSp>
      <p:grpSp>
        <p:nvGrpSpPr>
          <p:cNvPr id="125" name="Google Shape;125;p15"/>
          <p:cNvGrpSpPr/>
          <p:nvPr/>
        </p:nvGrpSpPr>
        <p:grpSpPr>
          <a:xfrm>
            <a:off x="5645074" y="3538925"/>
            <a:ext cx="2185144" cy="1563938"/>
            <a:chOff x="6256376" y="4374277"/>
            <a:chExt cx="2185800" cy="1563938"/>
          </a:xfrm>
        </p:grpSpPr>
        <p:sp>
          <p:nvSpPr>
            <p:cNvPr id="126" name="Google Shape;126;p15"/>
            <p:cNvSpPr/>
            <p:nvPr/>
          </p:nvSpPr>
          <p:spPr>
            <a:xfrm>
              <a:off x="6256376" y="4374277"/>
              <a:ext cx="2185800" cy="868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600">
                  <a:solidFill>
                    <a:schemeClr val="lt1"/>
                  </a:solidFill>
                </a:rPr>
                <a:t>3. DIVERSE OPTIONS</a:t>
              </a:r>
              <a:endParaRPr/>
            </a:p>
          </p:txBody>
        </p:sp>
        <p:sp>
          <p:nvSpPr>
            <p:cNvPr id="127" name="Google Shape;127;p15"/>
            <p:cNvSpPr/>
            <p:nvPr/>
          </p:nvSpPr>
          <p:spPr>
            <a:xfrm>
              <a:off x="6256376" y="5385015"/>
              <a:ext cx="2185800" cy="553200"/>
            </a:xfrm>
            <a:prstGeom prst="rect">
              <a:avLst/>
            </a:prstGeom>
            <a:solidFill>
              <a:srgbClr val="6AA8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specific, manual</a:t>
              </a:r>
              <a:endParaRPr/>
            </a:p>
          </p:txBody>
        </p:sp>
      </p:grpSp>
      <p:sp>
        <p:nvSpPr>
          <p:cNvPr id="128" name="Google Shape;128;p15"/>
          <p:cNvSpPr txBox="1"/>
          <p:nvPr/>
        </p:nvSpPr>
        <p:spPr>
          <a:xfrm>
            <a:off x="327350" y="3942075"/>
            <a:ext cx="2274900" cy="1245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800">
                <a:solidFill>
                  <a:schemeClr val="dk1"/>
                </a:solidFill>
                <a:latin typeface="Calibri"/>
                <a:ea typeface="Calibri"/>
                <a:cs typeface="Calibri"/>
                <a:sym typeface="Calibri"/>
              </a:rPr>
              <a:t>What kind of datasets would be useful to the community?</a:t>
            </a:r>
            <a:endParaRPr sz="1800">
              <a:solidFill>
                <a:schemeClr val="dk1"/>
              </a:solidFill>
              <a:latin typeface="Calibri"/>
              <a:ea typeface="Calibri"/>
              <a:cs typeface="Calibri"/>
              <a:sym typeface="Calibri"/>
            </a:endParaRPr>
          </a:p>
        </p:txBody>
      </p:sp>
      <p:sp>
        <p:nvSpPr>
          <p:cNvPr id="129" name="Google Shape;129;p15"/>
          <p:cNvSpPr txBox="1"/>
          <p:nvPr/>
        </p:nvSpPr>
        <p:spPr>
          <a:xfrm>
            <a:off x="3131375" y="5245400"/>
            <a:ext cx="2513700" cy="1245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800">
                <a:solidFill>
                  <a:schemeClr val="dk1"/>
                </a:solidFill>
                <a:latin typeface="Calibri"/>
                <a:ea typeface="Calibri"/>
                <a:cs typeface="Calibri"/>
                <a:sym typeface="Calibri"/>
              </a:rPr>
              <a:t>Reduce cost and runtime of our  portable workflows</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5"/>
          <p:cNvSpPr txBox="1"/>
          <p:nvPr/>
        </p:nvSpPr>
        <p:spPr>
          <a:xfrm>
            <a:off x="5737675" y="5245400"/>
            <a:ext cx="2274900" cy="1245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800">
                <a:solidFill>
                  <a:schemeClr val="dk1"/>
                </a:solidFill>
                <a:latin typeface="Calibri"/>
                <a:ea typeface="Calibri"/>
                <a:cs typeface="Calibri"/>
                <a:sym typeface="Calibri"/>
              </a:rPr>
              <a:t>Enable more data types and more variant types</a:t>
            </a:r>
            <a:endParaRPr sz="1800">
              <a:solidFill>
                <a:schemeClr val="dk1"/>
              </a:solidFill>
              <a:latin typeface="Calibri"/>
              <a:ea typeface="Calibri"/>
              <a:cs typeface="Calibri"/>
              <a:sym typeface="Calibri"/>
            </a:endParaRPr>
          </a:p>
        </p:txBody>
      </p:sp>
      <p:sp>
        <p:nvSpPr>
          <p:cNvPr id="131" name="Google Shape;131;p15"/>
          <p:cNvSpPr txBox="1"/>
          <p:nvPr/>
        </p:nvSpPr>
        <p:spPr>
          <a:xfrm>
            <a:off x="7962123" y="5245400"/>
            <a:ext cx="1941300" cy="1245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800">
                <a:solidFill>
                  <a:schemeClr val="dk1"/>
                </a:solidFill>
                <a:latin typeface="Calibri"/>
                <a:ea typeface="Calibri"/>
                <a:cs typeface="Calibri"/>
                <a:sym typeface="Calibri"/>
              </a:rPr>
              <a:t>Evaluate whether synthetic data we generate is suitable</a:t>
            </a:r>
            <a:endParaRPr sz="18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5"/>
          <p:cNvSpPr txBox="1"/>
          <p:nvPr/>
        </p:nvSpPr>
        <p:spPr>
          <a:xfrm>
            <a:off x="10237025" y="2089825"/>
            <a:ext cx="1656600" cy="13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A few questions we hope to answer.</a:t>
            </a:r>
            <a:br>
              <a:rPr lang="en-US" sz="1600">
                <a:solidFill>
                  <a:schemeClr val="dk1"/>
                </a:solidFill>
              </a:rPr>
            </a:br>
            <a:endParaRPr sz="1600">
              <a:solidFill>
                <a:schemeClr val="dk1"/>
              </a:solidFill>
            </a:endParaRPr>
          </a:p>
          <a:p>
            <a:pPr indent="0" lvl="0" marL="0" rtl="0" algn="l">
              <a:spcBef>
                <a:spcPts val="0"/>
              </a:spcBef>
              <a:spcAft>
                <a:spcPts val="0"/>
              </a:spcAft>
              <a:buNone/>
            </a:pPr>
            <a:r>
              <a:rPr lang="en-US" sz="1600">
                <a:solidFill>
                  <a:schemeClr val="dk1"/>
                </a:solidFill>
              </a:rPr>
              <a:t>“Can we confirm that this is true?</a:t>
            </a:r>
            <a:r>
              <a:rPr lang="en-US"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"Is it useful for more than one case?"</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“Can we repeat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experiment?”</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3" name="Google Shape;133;p15"/>
          <p:cNvSpPr/>
          <p:nvPr/>
        </p:nvSpPr>
        <p:spPr>
          <a:xfrm flipH="1" rot="9042345">
            <a:off x="8532808" y="1493664"/>
            <a:ext cx="1267947" cy="750443"/>
          </a:xfrm>
          <a:prstGeom prst="rightArrow">
            <a:avLst>
              <a:gd fmla="val 50000" name="adj1"/>
              <a:gd fmla="val 50000" name="adj2"/>
            </a:avLst>
          </a:prstGeom>
          <a:solidFill>
            <a:srgbClr val="93C47D"/>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2800"/>
              <a:buFont typeface="Calibri"/>
              <a:buNone/>
            </a:pPr>
            <a:r>
              <a:rPr lang="en-US" sz="2800">
                <a:solidFill>
                  <a:schemeClr val="accent6"/>
                </a:solidFill>
                <a:latin typeface="Calibri"/>
                <a:ea typeface="Calibri"/>
                <a:cs typeface="Calibri"/>
                <a:sym typeface="Calibri"/>
              </a:rPr>
              <a:t>What does it mean to reproduce an analysis?</a:t>
            </a:r>
            <a:endParaRPr/>
          </a:p>
        </p:txBody>
      </p:sp>
      <p:grpSp>
        <p:nvGrpSpPr>
          <p:cNvPr id="139" name="Google Shape;139;p16"/>
          <p:cNvGrpSpPr/>
          <p:nvPr/>
        </p:nvGrpSpPr>
        <p:grpSpPr>
          <a:xfrm>
            <a:off x="1010377" y="3475862"/>
            <a:ext cx="7280277" cy="1307497"/>
            <a:chOff x="722750" y="2927221"/>
            <a:chExt cx="7691653" cy="1381018"/>
          </a:xfrm>
        </p:grpSpPr>
        <p:sp>
          <p:nvSpPr>
            <p:cNvPr id="140" name="Google Shape;140;p16"/>
            <p:cNvSpPr/>
            <p:nvPr/>
          </p:nvSpPr>
          <p:spPr>
            <a:xfrm>
              <a:off x="722750" y="2927221"/>
              <a:ext cx="1381018" cy="1381018"/>
            </a:xfrm>
            <a:prstGeom prst="ellipse">
              <a:avLst/>
            </a:prstGeom>
            <a:solidFill>
              <a:srgbClr val="8DA9DB"/>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DATA</a:t>
              </a:r>
              <a:endParaRPr/>
            </a:p>
          </p:txBody>
        </p:sp>
        <p:sp>
          <p:nvSpPr>
            <p:cNvPr id="141" name="Google Shape;141;p16"/>
            <p:cNvSpPr/>
            <p:nvPr/>
          </p:nvSpPr>
          <p:spPr>
            <a:xfrm>
              <a:off x="7227738" y="2927221"/>
              <a:ext cx="1186665" cy="1381018"/>
            </a:xfrm>
            <a:prstGeom prst="foldedCorner">
              <a:avLst>
                <a:gd fmla="val 16667" name="adj"/>
              </a:avLst>
            </a:prstGeom>
            <a:solidFill>
              <a:srgbClr val="8DA9DB"/>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lt1"/>
                  </a:solidFill>
                  <a:latin typeface="Arial"/>
                  <a:ea typeface="Arial"/>
                  <a:cs typeface="Arial"/>
                  <a:sym typeface="Arial"/>
                </a:rPr>
                <a:t>RESULT</a:t>
              </a:r>
              <a:endParaRPr/>
            </a:p>
          </p:txBody>
        </p:sp>
        <p:sp>
          <p:nvSpPr>
            <p:cNvPr id="142" name="Google Shape;142;p16"/>
            <p:cNvSpPr/>
            <p:nvPr/>
          </p:nvSpPr>
          <p:spPr>
            <a:xfrm>
              <a:off x="3023733" y="2927221"/>
              <a:ext cx="3284040" cy="1381018"/>
            </a:xfrm>
            <a:prstGeom prst="roundRect">
              <a:avLst>
                <a:gd fmla="val 16667" name="adj"/>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ANALYSIS</a:t>
              </a:r>
              <a:endParaRPr/>
            </a:p>
          </p:txBody>
        </p:sp>
        <p:sp>
          <p:nvSpPr>
            <p:cNvPr id="143" name="Google Shape;143;p16"/>
            <p:cNvSpPr/>
            <p:nvPr/>
          </p:nvSpPr>
          <p:spPr>
            <a:xfrm>
              <a:off x="2325216" y="3540864"/>
              <a:ext cx="477069" cy="236305"/>
            </a:xfrm>
            <a:prstGeom prst="right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
          <p:nvSpPr>
            <p:cNvPr id="144" name="Google Shape;144;p16"/>
            <p:cNvSpPr/>
            <p:nvPr/>
          </p:nvSpPr>
          <p:spPr>
            <a:xfrm>
              <a:off x="6529221" y="3539228"/>
              <a:ext cx="477069" cy="236305"/>
            </a:xfrm>
            <a:prstGeom prst="right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grpSp>
      <p:sp>
        <p:nvSpPr>
          <p:cNvPr id="145" name="Google Shape;145;p16"/>
          <p:cNvSpPr/>
          <p:nvPr/>
        </p:nvSpPr>
        <p:spPr>
          <a:xfrm>
            <a:off x="9161412" y="3475865"/>
            <a:ext cx="2173050" cy="1301405"/>
          </a:xfrm>
          <a:prstGeom prst="hexagon">
            <a:avLst>
              <a:gd fmla="val 25000" name="adj"/>
              <a:gd fmla="val 115470" name="vf"/>
            </a:avLst>
          </a:prstGeom>
          <a:solidFill>
            <a:srgbClr val="00B05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lt1"/>
                </a:solidFill>
                <a:latin typeface="Arial"/>
                <a:ea typeface="Arial"/>
                <a:cs typeface="Arial"/>
                <a:sym typeface="Arial"/>
              </a:rPr>
              <a:t>BIOLOGICAL FINDINGS</a:t>
            </a:r>
            <a:endParaRPr/>
          </a:p>
        </p:txBody>
      </p:sp>
      <p:sp>
        <p:nvSpPr>
          <p:cNvPr id="146" name="Google Shape;146;p16"/>
          <p:cNvSpPr/>
          <p:nvPr/>
        </p:nvSpPr>
        <p:spPr>
          <a:xfrm>
            <a:off x="8500258" y="4055291"/>
            <a:ext cx="451553" cy="223725"/>
          </a:xfrm>
          <a:prstGeom prst="right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grpSp>
        <p:nvGrpSpPr>
          <p:cNvPr id="147" name="Google Shape;147;p16"/>
          <p:cNvGrpSpPr/>
          <p:nvPr/>
        </p:nvGrpSpPr>
        <p:grpSpPr>
          <a:xfrm>
            <a:off x="1010375" y="5110820"/>
            <a:ext cx="10109097" cy="1307498"/>
            <a:chOff x="1222409" y="5110820"/>
            <a:chExt cx="10111730" cy="1307498"/>
          </a:xfrm>
        </p:grpSpPr>
        <p:sp>
          <p:nvSpPr>
            <p:cNvPr id="148" name="Google Shape;148;p16"/>
            <p:cNvSpPr/>
            <p:nvPr/>
          </p:nvSpPr>
          <p:spPr>
            <a:xfrm>
              <a:off x="1222409" y="5110820"/>
              <a:ext cx="1307497" cy="1307497"/>
            </a:xfrm>
            <a:prstGeom prst="ellipse">
              <a:avLst/>
            </a:prstGeom>
            <a:solidFill>
              <a:srgbClr val="A57DC7"/>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DATA</a:t>
              </a:r>
              <a:endParaRPr/>
            </a:p>
          </p:txBody>
        </p:sp>
        <p:sp>
          <p:nvSpPr>
            <p:cNvPr id="149" name="Google Shape;149;p16"/>
            <p:cNvSpPr/>
            <p:nvPr/>
          </p:nvSpPr>
          <p:spPr>
            <a:xfrm>
              <a:off x="7377477" y="5110821"/>
              <a:ext cx="1123491" cy="1307497"/>
            </a:xfrm>
            <a:prstGeom prst="foldedCorner">
              <a:avLst>
                <a:gd fmla="val 16667" name="adj"/>
              </a:avLst>
            </a:prstGeom>
            <a:solidFill>
              <a:srgbClr val="A57DC7"/>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chemeClr val="lt1"/>
                  </a:solidFill>
                  <a:latin typeface="Arial"/>
                  <a:ea typeface="Arial"/>
                  <a:cs typeface="Arial"/>
                  <a:sym typeface="Arial"/>
                </a:rPr>
                <a:t>RESULT</a:t>
              </a:r>
              <a:endParaRPr/>
            </a:p>
          </p:txBody>
        </p:sp>
        <p:sp>
          <p:nvSpPr>
            <p:cNvPr id="150" name="Google Shape;150;p16"/>
            <p:cNvSpPr/>
            <p:nvPr/>
          </p:nvSpPr>
          <p:spPr>
            <a:xfrm>
              <a:off x="3400895" y="5110821"/>
              <a:ext cx="3109208" cy="1307497"/>
            </a:xfrm>
            <a:prstGeom prst="roundRect">
              <a:avLst>
                <a:gd fmla="val 16667" name="adj"/>
              </a:avLst>
            </a:prstGeom>
            <a:solidFill>
              <a:srgbClr val="7030A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lt1"/>
                  </a:solidFill>
                  <a:latin typeface="Arial"/>
                  <a:ea typeface="Arial"/>
                  <a:cs typeface="Arial"/>
                  <a:sym typeface="Arial"/>
                </a:rPr>
                <a:t>ANALYSIS</a:t>
              </a:r>
              <a:endParaRPr/>
            </a:p>
          </p:txBody>
        </p:sp>
        <p:sp>
          <p:nvSpPr>
            <p:cNvPr id="151" name="Google Shape;151;p16"/>
            <p:cNvSpPr/>
            <p:nvPr/>
          </p:nvSpPr>
          <p:spPr>
            <a:xfrm>
              <a:off x="2735560" y="5690111"/>
              <a:ext cx="451671" cy="223725"/>
            </a:xfrm>
            <a:prstGeom prst="rightArrow">
              <a:avLst>
                <a:gd fmla="val 50000" name="adj1"/>
                <a:gd fmla="val 50000" name="adj2"/>
              </a:avLst>
            </a:prstGeom>
            <a:solidFill>
              <a:srgbClr val="3A383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
          <p:nvSpPr>
            <p:cNvPr id="152" name="Google Shape;152;p16"/>
            <p:cNvSpPr/>
            <p:nvPr/>
          </p:nvSpPr>
          <p:spPr>
            <a:xfrm>
              <a:off x="6719760" y="5690112"/>
              <a:ext cx="451671" cy="223725"/>
            </a:xfrm>
            <a:prstGeom prst="rightArrow">
              <a:avLst>
                <a:gd fmla="val 50000" name="adj1"/>
                <a:gd fmla="val 50000" name="adj2"/>
              </a:avLst>
            </a:prstGeom>
            <a:solidFill>
              <a:srgbClr val="3A3838"/>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800" u="none" cap="none" strike="noStrike">
                <a:solidFill>
                  <a:schemeClr val="lt1"/>
                </a:solidFill>
                <a:latin typeface="Calibri"/>
                <a:ea typeface="Calibri"/>
                <a:cs typeface="Calibri"/>
                <a:sym typeface="Calibri"/>
              </a:endParaRPr>
            </a:p>
          </p:txBody>
        </p:sp>
        <p:sp>
          <p:nvSpPr>
            <p:cNvPr id="153" name="Google Shape;153;p16"/>
            <p:cNvSpPr txBox="1"/>
            <p:nvPr/>
          </p:nvSpPr>
          <p:spPr>
            <a:xfrm>
              <a:off x="8954784" y="5380608"/>
              <a:ext cx="237935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“Can we repeat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the experiment?</a:t>
              </a:r>
              <a:r>
                <a:rPr lang="en-US" sz="2000">
                  <a:solidFill>
                    <a:schemeClr val="dk1"/>
                  </a:solidFill>
                  <a:latin typeface="Calibri"/>
                  <a:ea typeface="Calibri"/>
                  <a:cs typeface="Calibri"/>
                  <a:sym typeface="Calibri"/>
                </a:rPr>
                <a:t>”</a:t>
              </a:r>
              <a:endParaRPr/>
            </a:p>
          </p:txBody>
        </p:sp>
      </p:grpSp>
      <p:grpSp>
        <p:nvGrpSpPr>
          <p:cNvPr id="154" name="Google Shape;154;p16"/>
          <p:cNvGrpSpPr/>
          <p:nvPr/>
        </p:nvGrpSpPr>
        <p:grpSpPr>
          <a:xfrm>
            <a:off x="7312125" y="456565"/>
            <a:ext cx="3806898" cy="2882610"/>
            <a:chOff x="7526099" y="456565"/>
            <a:chExt cx="3808040" cy="2882610"/>
          </a:xfrm>
        </p:grpSpPr>
        <p:sp>
          <p:nvSpPr>
            <p:cNvPr id="155" name="Google Shape;155;p16"/>
            <p:cNvSpPr/>
            <p:nvPr/>
          </p:nvSpPr>
          <p:spPr>
            <a:xfrm>
              <a:off x="9771869" y="456565"/>
              <a:ext cx="1381018" cy="977995"/>
            </a:xfrm>
            <a:prstGeom prst="ellipse">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OTHER</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DATA</a:t>
              </a:r>
              <a:endParaRPr/>
            </a:p>
          </p:txBody>
        </p:sp>
        <p:sp>
          <p:nvSpPr>
            <p:cNvPr id="156" name="Google Shape;156;p16"/>
            <p:cNvSpPr/>
            <p:nvPr/>
          </p:nvSpPr>
          <p:spPr>
            <a:xfrm>
              <a:off x="9590616" y="1894440"/>
              <a:ext cx="1743524" cy="1057147"/>
            </a:xfrm>
            <a:prstGeom prst="roundRect">
              <a:avLst>
                <a:gd fmla="val 16667" name="adj"/>
              </a:avLst>
            </a:prstGeom>
            <a:solidFill>
              <a:srgbClr val="C55A1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OTHER ANALYSIS</a:t>
              </a:r>
              <a:endParaRPr/>
            </a:p>
          </p:txBody>
        </p:sp>
        <p:sp>
          <p:nvSpPr>
            <p:cNvPr id="157" name="Google Shape;157;p16"/>
            <p:cNvSpPr/>
            <p:nvPr/>
          </p:nvSpPr>
          <p:spPr>
            <a:xfrm rot="5400000">
              <a:off x="10316208" y="1553770"/>
              <a:ext cx="292340" cy="238301"/>
            </a:xfrm>
            <a:prstGeom prst="right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6"/>
            <p:cNvSpPr/>
            <p:nvPr/>
          </p:nvSpPr>
          <p:spPr>
            <a:xfrm rot="5400000">
              <a:off x="10316208" y="3073854"/>
              <a:ext cx="292340" cy="238301"/>
            </a:xfrm>
            <a:prstGeom prst="rightArrow">
              <a:avLst>
                <a:gd fmla="val 50000" name="adj1"/>
                <a:gd fmla="val 50000" name="adj2"/>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6"/>
            <p:cNvSpPr txBox="1"/>
            <p:nvPr/>
          </p:nvSpPr>
          <p:spPr>
            <a:xfrm>
              <a:off x="7526099" y="2169642"/>
              <a:ext cx="1835803"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“Can we confirm that this is true?</a:t>
              </a:r>
              <a:r>
                <a:rPr lang="en-US" sz="1600">
                  <a:solidFill>
                    <a:schemeClr val="dk1"/>
                  </a:solidFill>
                  <a:latin typeface="Calibri"/>
                  <a:ea typeface="Calibri"/>
                  <a:cs typeface="Calibri"/>
                  <a:sym typeface="Calibri"/>
                </a:rPr>
                <a:t>”</a:t>
              </a:r>
              <a:endParaRPr/>
            </a:p>
          </p:txBody>
        </p:sp>
      </p:grpSp>
      <p:sp>
        <p:nvSpPr>
          <p:cNvPr id="160" name="Google Shape;160;p16"/>
          <p:cNvSpPr txBox="1"/>
          <p:nvPr/>
        </p:nvSpPr>
        <p:spPr>
          <a:xfrm>
            <a:off x="899774" y="1943482"/>
            <a:ext cx="3432735"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Reproduce ≠ Replicate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639571" y="703286"/>
            <a:ext cx="10969943" cy="7429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3600"/>
              <a:buFont typeface="Calibri"/>
              <a:buNone/>
            </a:pPr>
            <a:r>
              <a:rPr b="1" lang="en-US" sz="3600">
                <a:solidFill>
                  <a:schemeClr val="accent6"/>
                </a:solidFill>
              </a:rPr>
              <a:t>Case study</a:t>
            </a:r>
            <a:endParaRPr/>
          </a:p>
        </p:txBody>
      </p:sp>
      <p:sp>
        <p:nvSpPr>
          <p:cNvPr id="166" name="Google Shape;166;p17"/>
          <p:cNvSpPr txBox="1"/>
          <p:nvPr/>
        </p:nvSpPr>
        <p:spPr>
          <a:xfrm>
            <a:off x="839571" y="5799622"/>
            <a:ext cx="9357037"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u="sng">
                <a:solidFill>
                  <a:schemeClr val="hlink"/>
                </a:solidFill>
                <a:latin typeface="Calibri"/>
                <a:ea typeface="Calibri"/>
                <a:cs typeface="Calibri"/>
                <a:sym typeface="Calibri"/>
                <a:hlinkClick r:id="rId3"/>
              </a:rPr>
              <a:t>https://www.biorxiv.org/content/early/2018/04/13/300905</a:t>
            </a:r>
            <a:endParaRPr sz="2000">
              <a:solidFill>
                <a:schemeClr val="dk1"/>
              </a:solidFill>
              <a:latin typeface="Calibri"/>
              <a:ea typeface="Calibri"/>
              <a:cs typeface="Calibri"/>
              <a:sym typeface="Calibri"/>
            </a:endParaRPr>
          </a:p>
        </p:txBody>
      </p:sp>
      <p:pic>
        <p:nvPicPr>
          <p:cNvPr id="167" name="Google Shape;167;p17"/>
          <p:cNvPicPr preferRelativeResize="0"/>
          <p:nvPr/>
        </p:nvPicPr>
        <p:blipFill rotWithShape="1">
          <a:blip r:embed="rId4">
            <a:alphaModFix/>
          </a:blip>
          <a:srcRect b="0" l="0" r="0" t="0"/>
          <a:stretch/>
        </p:blipFill>
        <p:spPr>
          <a:xfrm>
            <a:off x="839570" y="1802448"/>
            <a:ext cx="10159202" cy="3640956"/>
          </a:xfrm>
          <a:prstGeom prst="rect">
            <a:avLst/>
          </a:prstGeom>
          <a:noFill/>
          <a:ln>
            <a:noFill/>
          </a:ln>
        </p:spPr>
      </p:pic>
      <p:sp>
        <p:nvSpPr>
          <p:cNvPr id="168" name="Google Shape;168;p17"/>
          <p:cNvSpPr txBox="1"/>
          <p:nvPr/>
        </p:nvSpPr>
        <p:spPr>
          <a:xfrm>
            <a:off x="1607574" y="383458"/>
            <a:ext cx="18473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grpSp>
        <p:nvGrpSpPr>
          <p:cNvPr id="173" name="Google Shape;173;p18"/>
          <p:cNvGrpSpPr/>
          <p:nvPr/>
        </p:nvGrpSpPr>
        <p:grpSpPr>
          <a:xfrm>
            <a:off x="8964708" y="2711059"/>
            <a:ext cx="2434970" cy="1645947"/>
            <a:chOff x="8965455" y="2814293"/>
            <a:chExt cx="2435604" cy="1645947"/>
          </a:xfrm>
        </p:grpSpPr>
        <p:sp>
          <p:nvSpPr>
            <p:cNvPr id="174" name="Google Shape;174;p18"/>
            <p:cNvSpPr/>
            <p:nvPr/>
          </p:nvSpPr>
          <p:spPr>
            <a:xfrm>
              <a:off x="8965455" y="2814293"/>
              <a:ext cx="2435604" cy="1645947"/>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b"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Preprint in biorXiv*</a:t>
              </a:r>
              <a:endParaRPr/>
            </a:p>
          </p:txBody>
        </p:sp>
        <p:pic>
          <p:nvPicPr>
            <p:cNvPr id="175" name="Google Shape;175;p18"/>
            <p:cNvPicPr preferRelativeResize="0"/>
            <p:nvPr/>
          </p:nvPicPr>
          <p:blipFill rotWithShape="1">
            <a:blip r:embed="rId3">
              <a:alphaModFix/>
            </a:blip>
            <a:srcRect b="0" l="0" r="0" t="0"/>
            <a:stretch/>
          </p:blipFill>
          <p:spPr>
            <a:xfrm>
              <a:off x="9120738" y="2989420"/>
              <a:ext cx="2037854" cy="730156"/>
            </a:xfrm>
            <a:prstGeom prst="rect">
              <a:avLst/>
            </a:prstGeom>
            <a:noFill/>
            <a:ln>
              <a:noFill/>
            </a:ln>
          </p:spPr>
        </p:pic>
        <p:pic>
          <p:nvPicPr>
            <p:cNvPr descr="pipeline_conceptArtboard 4@4x.png" id="176" name="Google Shape;176;p18"/>
            <p:cNvPicPr preferRelativeResize="0"/>
            <p:nvPr/>
          </p:nvPicPr>
          <p:blipFill rotWithShape="1">
            <a:blip r:embed="rId4">
              <a:alphaModFix/>
            </a:blip>
            <a:srcRect b="16015" l="88659" r="4777" t="12234"/>
            <a:stretch/>
          </p:blipFill>
          <p:spPr>
            <a:xfrm>
              <a:off x="10625584" y="3035770"/>
              <a:ext cx="597806" cy="1054046"/>
            </a:xfrm>
            <a:prstGeom prst="rect">
              <a:avLst/>
            </a:prstGeom>
            <a:noFill/>
            <a:ln>
              <a:noFill/>
            </a:ln>
          </p:spPr>
        </p:pic>
      </p:grpSp>
      <p:sp>
        <p:nvSpPr>
          <p:cNvPr id="177" name="Google Shape;177;p18"/>
          <p:cNvSpPr txBox="1"/>
          <p:nvPr>
            <p:ph type="title"/>
          </p:nvPr>
        </p:nvSpPr>
        <p:spPr>
          <a:xfrm>
            <a:off x="838200" y="34188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000"/>
              <a:buFont typeface="Calibri"/>
              <a:buNone/>
            </a:pPr>
            <a:r>
              <a:rPr lang="en-US" sz="4000">
                <a:solidFill>
                  <a:schemeClr val="accent6"/>
                </a:solidFill>
                <a:latin typeface="Calibri"/>
                <a:ea typeface="Calibri"/>
                <a:cs typeface="Calibri"/>
                <a:sym typeface="Calibri"/>
              </a:rPr>
              <a:t>What’s in the box? </a:t>
            </a:r>
            <a:r>
              <a:rPr lang="en-US" sz="1800">
                <a:solidFill>
                  <a:schemeClr val="accent6"/>
                </a:solidFill>
                <a:latin typeface="Calibri"/>
                <a:ea typeface="Calibri"/>
                <a:cs typeface="Calibri"/>
                <a:sym typeface="Calibri"/>
              </a:rPr>
              <a:t>Reconstructing the analysis based on the preprint</a:t>
            </a:r>
            <a:endParaRPr sz="4000">
              <a:solidFill>
                <a:schemeClr val="accent6"/>
              </a:solidFill>
              <a:latin typeface="Calibri"/>
              <a:ea typeface="Calibri"/>
              <a:cs typeface="Calibri"/>
              <a:sym typeface="Calibri"/>
            </a:endParaRPr>
          </a:p>
        </p:txBody>
      </p:sp>
      <p:sp>
        <p:nvSpPr>
          <p:cNvPr id="178" name="Google Shape;178;p18"/>
          <p:cNvSpPr txBox="1"/>
          <p:nvPr/>
        </p:nvSpPr>
        <p:spPr>
          <a:xfrm>
            <a:off x="323282" y="6213466"/>
            <a:ext cx="11866095" cy="5078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 Page, Miossec </a:t>
            </a:r>
            <a:r>
              <a:rPr i="1" lang="en-US" sz="1300">
                <a:solidFill>
                  <a:schemeClr val="dk1"/>
                </a:solidFill>
                <a:latin typeface="Calibri"/>
                <a:ea typeface="Calibri"/>
                <a:cs typeface="Calibri"/>
                <a:sym typeface="Calibri"/>
              </a:rPr>
              <a:t>et al</a:t>
            </a:r>
            <a:r>
              <a:rPr lang="en-US" sz="1300">
                <a:solidFill>
                  <a:schemeClr val="dk1"/>
                </a:solidFill>
                <a:latin typeface="Calibri"/>
                <a:ea typeface="Calibri"/>
                <a:cs typeface="Calibri"/>
                <a:sym typeface="Calibri"/>
              </a:rPr>
              <a:t>., 2018. </a:t>
            </a:r>
            <a:r>
              <a:rPr b="1" lang="en-US" sz="1300">
                <a:solidFill>
                  <a:schemeClr val="dk1"/>
                </a:solidFill>
                <a:latin typeface="Calibri"/>
                <a:ea typeface="Calibri"/>
                <a:cs typeface="Calibri"/>
                <a:sym typeface="Calibri"/>
              </a:rPr>
              <a:t>Deleterious genetic variants in NOTCH1 are a major contributor to the incidence of non-syndromic Tetralogy of Fallot</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i="1" lang="en-US" sz="1400" u="sng">
                <a:solidFill>
                  <a:schemeClr val="hlink"/>
                </a:solidFill>
                <a:latin typeface="Calibri"/>
                <a:ea typeface="Calibri"/>
                <a:cs typeface="Calibri"/>
                <a:sym typeface="Calibri"/>
                <a:hlinkClick r:id="rId5"/>
              </a:rPr>
              <a:t>https://www.biorxiv.org/content/early/2018/04/13/300905</a:t>
            </a:r>
            <a:endParaRPr i="1" sz="1400">
              <a:solidFill>
                <a:schemeClr val="dk1"/>
              </a:solidFill>
              <a:latin typeface="Calibri"/>
              <a:ea typeface="Calibri"/>
              <a:cs typeface="Calibri"/>
              <a:sym typeface="Calibri"/>
            </a:endParaRPr>
          </a:p>
        </p:txBody>
      </p:sp>
      <p:grpSp>
        <p:nvGrpSpPr>
          <p:cNvPr id="179" name="Google Shape;179;p18"/>
          <p:cNvGrpSpPr/>
          <p:nvPr/>
        </p:nvGrpSpPr>
        <p:grpSpPr>
          <a:xfrm>
            <a:off x="6256329" y="2473027"/>
            <a:ext cx="2434970" cy="1883979"/>
            <a:chOff x="6256370" y="2576261"/>
            <a:chExt cx="2435604" cy="1883979"/>
          </a:xfrm>
        </p:grpSpPr>
        <p:pic>
          <p:nvPicPr>
            <p:cNvPr id="180" name="Google Shape;180;p18"/>
            <p:cNvPicPr preferRelativeResize="0"/>
            <p:nvPr/>
          </p:nvPicPr>
          <p:blipFill rotWithShape="1">
            <a:blip r:embed="rId6">
              <a:alphaModFix/>
            </a:blip>
            <a:srcRect b="5372" l="0" r="0" t="9728"/>
            <a:stretch/>
          </p:blipFill>
          <p:spPr>
            <a:xfrm rot="-1073928">
              <a:off x="6647775" y="2813671"/>
              <a:ext cx="1702041" cy="997535"/>
            </a:xfrm>
            <a:prstGeom prst="rect">
              <a:avLst/>
            </a:prstGeom>
            <a:noFill/>
            <a:ln>
              <a:noFill/>
            </a:ln>
          </p:spPr>
        </p:pic>
        <p:sp>
          <p:nvSpPr>
            <p:cNvPr id="181" name="Google Shape;181;p18"/>
            <p:cNvSpPr/>
            <p:nvPr/>
          </p:nvSpPr>
          <p:spPr>
            <a:xfrm>
              <a:off x="6256370" y="2814293"/>
              <a:ext cx="2435604" cy="1645947"/>
            </a:xfrm>
            <a:prstGeom prst="rect">
              <a:avLst/>
            </a:prstGeom>
            <a:noFill/>
            <a:ln cap="flat" cmpd="sng" w="12700">
              <a:solidFill>
                <a:schemeClr val="accent1"/>
              </a:solidFill>
              <a:prstDash val="solid"/>
              <a:miter lim="800000"/>
              <a:headEnd len="sm" w="sm" type="none"/>
              <a:tailEnd len="sm" w="sm" type="none"/>
            </a:ln>
          </p:spPr>
          <p:txBody>
            <a:bodyPr anchorCtr="0" anchor="b" bIns="91425"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Effect Prediction &amp;</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Clustering Analysis</a:t>
              </a:r>
              <a:endParaRPr/>
            </a:p>
          </p:txBody>
        </p:sp>
      </p:grpSp>
      <p:sp>
        <p:nvSpPr>
          <p:cNvPr id="182" name="Google Shape;182;p18"/>
          <p:cNvSpPr/>
          <p:nvPr/>
        </p:nvSpPr>
        <p:spPr>
          <a:xfrm>
            <a:off x="6256329" y="4433183"/>
            <a:ext cx="2434970" cy="127847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SnpEff + GEMINI</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OMIM, GERP, 1000G, ExAC</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MAF ≤ 0.001 in ExAC</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CADD &gt;= 20</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W</a:t>
            </a:r>
            <a:r>
              <a:rPr baseline="-25000" lang="en-US" sz="1400">
                <a:solidFill>
                  <a:schemeClr val="dk1"/>
                </a:solidFill>
                <a:latin typeface="Calibri"/>
                <a:ea typeface="Calibri"/>
                <a:cs typeface="Calibri"/>
                <a:sym typeface="Calibri"/>
              </a:rPr>
              <a:t>d</a:t>
            </a:r>
            <a:r>
              <a:rPr lang="en-US" sz="1400">
                <a:solidFill>
                  <a:schemeClr val="dk1"/>
                </a:solidFill>
                <a:latin typeface="Calibri"/>
                <a:ea typeface="Calibri"/>
                <a:cs typeface="Calibri"/>
                <a:sym typeface="Calibri"/>
              </a:rPr>
              <a:t> statistic and test</a:t>
            </a:r>
            <a:endParaRPr/>
          </a:p>
        </p:txBody>
      </p:sp>
      <p:sp>
        <p:nvSpPr>
          <p:cNvPr id="183" name="Google Shape;183;p18"/>
          <p:cNvSpPr/>
          <p:nvPr/>
        </p:nvSpPr>
        <p:spPr>
          <a:xfrm>
            <a:off x="839570" y="1690403"/>
            <a:ext cx="2434970" cy="49649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INPUT</a:t>
            </a:r>
            <a:endParaRPr/>
          </a:p>
        </p:txBody>
      </p:sp>
      <p:sp>
        <p:nvSpPr>
          <p:cNvPr id="184" name="Google Shape;184;p18"/>
          <p:cNvSpPr/>
          <p:nvPr/>
        </p:nvSpPr>
        <p:spPr>
          <a:xfrm>
            <a:off x="839570" y="2231381"/>
            <a:ext cx="2434970" cy="394552"/>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data + resources</a:t>
            </a:r>
            <a:endParaRPr/>
          </a:p>
        </p:txBody>
      </p:sp>
      <p:sp>
        <p:nvSpPr>
          <p:cNvPr id="185" name="Google Shape;185;p18"/>
          <p:cNvSpPr/>
          <p:nvPr/>
        </p:nvSpPr>
        <p:spPr>
          <a:xfrm>
            <a:off x="3547949" y="1690403"/>
            <a:ext cx="2434970" cy="49649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PROCESSING</a:t>
            </a:r>
            <a:endParaRPr/>
          </a:p>
        </p:txBody>
      </p:sp>
      <p:sp>
        <p:nvSpPr>
          <p:cNvPr id="186" name="Google Shape;186;p18"/>
          <p:cNvSpPr/>
          <p:nvPr/>
        </p:nvSpPr>
        <p:spPr>
          <a:xfrm>
            <a:off x="3547949" y="2232641"/>
            <a:ext cx="2434970" cy="3945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general, automated</a:t>
            </a:r>
            <a:endParaRPr/>
          </a:p>
        </p:txBody>
      </p:sp>
      <p:sp>
        <p:nvSpPr>
          <p:cNvPr id="187" name="Google Shape;187;p18"/>
          <p:cNvSpPr/>
          <p:nvPr/>
        </p:nvSpPr>
        <p:spPr>
          <a:xfrm>
            <a:off x="6256329" y="1690403"/>
            <a:ext cx="2434970" cy="49649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ANALYSIS</a:t>
            </a:r>
            <a:endParaRPr/>
          </a:p>
        </p:txBody>
      </p:sp>
      <p:sp>
        <p:nvSpPr>
          <p:cNvPr id="188" name="Google Shape;188;p18"/>
          <p:cNvSpPr/>
          <p:nvPr/>
        </p:nvSpPr>
        <p:spPr>
          <a:xfrm>
            <a:off x="6256329" y="2225732"/>
            <a:ext cx="2434970" cy="4033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specific, manual</a:t>
            </a:r>
            <a:endParaRPr/>
          </a:p>
        </p:txBody>
      </p:sp>
      <p:sp>
        <p:nvSpPr>
          <p:cNvPr id="189" name="Google Shape;189;p18"/>
          <p:cNvSpPr/>
          <p:nvPr/>
        </p:nvSpPr>
        <p:spPr>
          <a:xfrm>
            <a:off x="8964708" y="1690403"/>
            <a:ext cx="2434970" cy="49649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SHARING</a:t>
            </a:r>
            <a:endParaRPr/>
          </a:p>
        </p:txBody>
      </p:sp>
      <p:sp>
        <p:nvSpPr>
          <p:cNvPr id="190" name="Google Shape;190;p18"/>
          <p:cNvSpPr/>
          <p:nvPr/>
        </p:nvSpPr>
        <p:spPr>
          <a:xfrm>
            <a:off x="8964708" y="2232643"/>
            <a:ext cx="2434970" cy="40337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materials &amp; methods</a:t>
            </a:r>
            <a:endParaRPr/>
          </a:p>
        </p:txBody>
      </p:sp>
      <p:sp>
        <p:nvSpPr>
          <p:cNvPr id="191" name="Google Shape;191;p18"/>
          <p:cNvSpPr/>
          <p:nvPr/>
        </p:nvSpPr>
        <p:spPr>
          <a:xfrm>
            <a:off x="3547949" y="4433183"/>
            <a:ext cx="2434970" cy="127847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MUGQIC GenPipes DNAseq</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Trimmomatic</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BWA 0.6.2 (b37/hg19)</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GATK 3.2 HaplotypeCaller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QS (QUAL) &gt; 100</a:t>
            </a:r>
            <a:endParaRPr/>
          </a:p>
        </p:txBody>
      </p:sp>
      <p:sp>
        <p:nvSpPr>
          <p:cNvPr id="192" name="Google Shape;192;p18"/>
          <p:cNvSpPr/>
          <p:nvPr/>
        </p:nvSpPr>
        <p:spPr>
          <a:xfrm>
            <a:off x="8964708" y="4433183"/>
            <a:ext cx="2434970" cy="1278472"/>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18287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Supplemental materials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Table of 49 </a:t>
            </a:r>
            <a:r>
              <a:rPr i="1" lang="en-US" sz="1400">
                <a:solidFill>
                  <a:schemeClr val="dk1"/>
                </a:solidFill>
                <a:latin typeface="Calibri"/>
                <a:ea typeface="Calibri"/>
                <a:cs typeface="Calibri"/>
                <a:sym typeface="Calibri"/>
              </a:rPr>
              <a:t>NOTCH1 </a:t>
            </a:r>
            <a:r>
              <a:rPr lang="en-US" sz="1400">
                <a:solidFill>
                  <a:schemeClr val="dk1"/>
                </a:solidFill>
                <a:latin typeface="Calibri"/>
                <a:ea typeface="Calibri"/>
                <a:cs typeface="Calibri"/>
                <a:sym typeface="Calibri"/>
              </a:rPr>
              <a:t>variants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 Summary of methods</a:t>
            </a:r>
            <a:endParaRPr/>
          </a:p>
        </p:txBody>
      </p:sp>
      <p:sp>
        <p:nvSpPr>
          <p:cNvPr id="193" name="Google Shape;193;p18"/>
          <p:cNvSpPr/>
          <p:nvPr/>
        </p:nvSpPr>
        <p:spPr>
          <a:xfrm>
            <a:off x="839570" y="4433183"/>
            <a:ext cx="2434970" cy="1278472"/>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18287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829 case samples</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1252 control samples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Agilent SureSelectXT v4 </a:t>
            </a:r>
            <a:endParaRPr/>
          </a:p>
          <a:p>
            <a:pPr indent="0" lvl="0" marL="0" marR="0" rtl="0" algn="l">
              <a:spcBef>
                <a:spcPts val="0"/>
              </a:spcBef>
              <a:spcAft>
                <a:spcPts val="0"/>
              </a:spcAft>
              <a:buNone/>
            </a:pPr>
            <a:r>
              <a:rPr lang="en-US" sz="1400">
                <a:solidFill>
                  <a:schemeClr val="dk1"/>
                </a:solidFill>
                <a:latin typeface="Calibri"/>
                <a:ea typeface="Calibri"/>
                <a:cs typeface="Calibri"/>
                <a:sym typeface="Calibri"/>
              </a:rPr>
              <a:t>Illumina HiSeq2000</a:t>
            </a:r>
            <a:endParaRPr/>
          </a:p>
        </p:txBody>
      </p:sp>
      <p:grpSp>
        <p:nvGrpSpPr>
          <p:cNvPr id="194" name="Google Shape;194;p18"/>
          <p:cNvGrpSpPr/>
          <p:nvPr/>
        </p:nvGrpSpPr>
        <p:grpSpPr>
          <a:xfrm>
            <a:off x="839570" y="2711059"/>
            <a:ext cx="2434970" cy="1645947"/>
            <a:chOff x="837982" y="2814294"/>
            <a:chExt cx="2434970" cy="1645947"/>
          </a:xfrm>
        </p:grpSpPr>
        <p:sp>
          <p:nvSpPr>
            <p:cNvPr id="195" name="Google Shape;195;p18"/>
            <p:cNvSpPr/>
            <p:nvPr/>
          </p:nvSpPr>
          <p:spPr>
            <a:xfrm>
              <a:off x="837982" y="2814294"/>
              <a:ext cx="2434970" cy="1645947"/>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b"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Exome sequence data</a:t>
              </a:r>
              <a:endParaRPr/>
            </a:p>
          </p:txBody>
        </p:sp>
        <p:pic>
          <p:nvPicPr>
            <p:cNvPr id="196" name="Google Shape;196;p18"/>
            <p:cNvPicPr preferRelativeResize="0"/>
            <p:nvPr/>
          </p:nvPicPr>
          <p:blipFill rotWithShape="1">
            <a:blip r:embed="rId7">
              <a:alphaModFix/>
            </a:blip>
            <a:srcRect b="0" l="0" r="0" t="0"/>
            <a:stretch/>
          </p:blipFill>
          <p:spPr>
            <a:xfrm>
              <a:off x="1144839" y="3164320"/>
              <a:ext cx="1898156" cy="729384"/>
            </a:xfrm>
            <a:prstGeom prst="rect">
              <a:avLst/>
            </a:prstGeom>
            <a:noFill/>
            <a:ln>
              <a:noFill/>
            </a:ln>
          </p:spPr>
        </p:pic>
      </p:grpSp>
      <p:grpSp>
        <p:nvGrpSpPr>
          <p:cNvPr id="197" name="Google Shape;197;p18"/>
          <p:cNvGrpSpPr/>
          <p:nvPr/>
        </p:nvGrpSpPr>
        <p:grpSpPr>
          <a:xfrm>
            <a:off x="3547949" y="2711059"/>
            <a:ext cx="2434970" cy="1645947"/>
            <a:chOff x="3546361" y="2814294"/>
            <a:chExt cx="2434970" cy="1645947"/>
          </a:xfrm>
        </p:grpSpPr>
        <p:sp>
          <p:nvSpPr>
            <p:cNvPr id="198" name="Google Shape;198;p18"/>
            <p:cNvSpPr/>
            <p:nvPr/>
          </p:nvSpPr>
          <p:spPr>
            <a:xfrm>
              <a:off x="3546361" y="2814294"/>
              <a:ext cx="2434970" cy="1645947"/>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b" bIns="91425" lIns="91425" spcFirstLastPara="1" rIns="91425" wrap="square" tIns="91425">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Mapping &amp;</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Variant Discovery</a:t>
              </a:r>
              <a:endParaRPr/>
            </a:p>
          </p:txBody>
        </p:sp>
        <p:pic>
          <p:nvPicPr>
            <p:cNvPr id="199" name="Google Shape;199;p18"/>
            <p:cNvPicPr preferRelativeResize="0"/>
            <p:nvPr/>
          </p:nvPicPr>
          <p:blipFill rotWithShape="1">
            <a:blip r:embed="rId8">
              <a:alphaModFix/>
            </a:blip>
            <a:srcRect b="0" l="0" r="0" t="0"/>
            <a:stretch/>
          </p:blipFill>
          <p:spPr>
            <a:xfrm>
              <a:off x="3784462" y="3139107"/>
              <a:ext cx="2017713" cy="5207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839570" y="224551"/>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3600"/>
              <a:buFont typeface="Calibri"/>
              <a:buNone/>
            </a:pPr>
            <a:r>
              <a:rPr lang="en-US" sz="3600">
                <a:solidFill>
                  <a:schemeClr val="accent6"/>
                </a:solidFill>
                <a:latin typeface="Calibri"/>
                <a:ea typeface="Calibri"/>
                <a:cs typeface="Calibri"/>
                <a:sym typeface="Calibri"/>
              </a:rPr>
              <a:t>Our approach to reproducing the work</a:t>
            </a:r>
            <a:endParaRPr/>
          </a:p>
        </p:txBody>
      </p:sp>
      <p:sp>
        <p:nvSpPr>
          <p:cNvPr id="206" name="Google Shape;206;p19"/>
          <p:cNvSpPr/>
          <p:nvPr/>
        </p:nvSpPr>
        <p:spPr>
          <a:xfrm>
            <a:off x="839570" y="1588952"/>
            <a:ext cx="2434970" cy="49649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INPUT</a:t>
            </a:r>
            <a:endParaRPr/>
          </a:p>
        </p:txBody>
      </p:sp>
      <p:sp>
        <p:nvSpPr>
          <p:cNvPr id="207" name="Google Shape;207;p19"/>
          <p:cNvSpPr/>
          <p:nvPr/>
        </p:nvSpPr>
        <p:spPr>
          <a:xfrm>
            <a:off x="839570" y="2129930"/>
            <a:ext cx="2434970" cy="394552"/>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data + resources</a:t>
            </a:r>
            <a:endParaRPr/>
          </a:p>
        </p:txBody>
      </p:sp>
      <p:sp>
        <p:nvSpPr>
          <p:cNvPr id="208" name="Google Shape;208;p19"/>
          <p:cNvSpPr/>
          <p:nvPr/>
        </p:nvSpPr>
        <p:spPr>
          <a:xfrm>
            <a:off x="3547949" y="1588952"/>
            <a:ext cx="2434970" cy="49649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PROCESSING</a:t>
            </a:r>
            <a:endParaRPr/>
          </a:p>
        </p:txBody>
      </p:sp>
      <p:sp>
        <p:nvSpPr>
          <p:cNvPr id="209" name="Google Shape;209;p19"/>
          <p:cNvSpPr/>
          <p:nvPr/>
        </p:nvSpPr>
        <p:spPr>
          <a:xfrm>
            <a:off x="3547949" y="2131190"/>
            <a:ext cx="2434970" cy="39455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general, automated</a:t>
            </a:r>
            <a:endParaRPr/>
          </a:p>
        </p:txBody>
      </p:sp>
      <p:sp>
        <p:nvSpPr>
          <p:cNvPr id="210" name="Google Shape;210;p19"/>
          <p:cNvSpPr/>
          <p:nvPr/>
        </p:nvSpPr>
        <p:spPr>
          <a:xfrm>
            <a:off x="6256329" y="1588952"/>
            <a:ext cx="2434970" cy="496491"/>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ANALYSIS</a:t>
            </a:r>
            <a:endParaRPr/>
          </a:p>
        </p:txBody>
      </p:sp>
      <p:sp>
        <p:nvSpPr>
          <p:cNvPr id="211" name="Google Shape;211;p19"/>
          <p:cNvSpPr/>
          <p:nvPr/>
        </p:nvSpPr>
        <p:spPr>
          <a:xfrm>
            <a:off x="6256329" y="2124281"/>
            <a:ext cx="2434970" cy="403372"/>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specific, manual</a:t>
            </a:r>
            <a:endParaRPr/>
          </a:p>
        </p:txBody>
      </p:sp>
      <p:sp>
        <p:nvSpPr>
          <p:cNvPr id="212" name="Google Shape;212;p19"/>
          <p:cNvSpPr/>
          <p:nvPr/>
        </p:nvSpPr>
        <p:spPr>
          <a:xfrm>
            <a:off x="8964708" y="1588952"/>
            <a:ext cx="2434970" cy="49649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SHARING</a:t>
            </a:r>
            <a:endParaRPr/>
          </a:p>
        </p:txBody>
      </p:sp>
      <p:sp>
        <p:nvSpPr>
          <p:cNvPr id="213" name="Google Shape;213;p19"/>
          <p:cNvSpPr/>
          <p:nvPr/>
        </p:nvSpPr>
        <p:spPr>
          <a:xfrm>
            <a:off x="8964708" y="2131192"/>
            <a:ext cx="2434970" cy="403371"/>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materials &amp; methods</a:t>
            </a:r>
            <a:endParaRPr/>
          </a:p>
        </p:txBody>
      </p:sp>
      <p:sp>
        <p:nvSpPr>
          <p:cNvPr id="214" name="Google Shape;214;p19"/>
          <p:cNvSpPr txBox="1"/>
          <p:nvPr/>
        </p:nvSpPr>
        <p:spPr>
          <a:xfrm>
            <a:off x="716161" y="6156961"/>
            <a:ext cx="942924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Page, Miossec </a:t>
            </a:r>
            <a:r>
              <a:rPr i="1" lang="en-US" sz="1200">
                <a:solidFill>
                  <a:schemeClr val="dk1"/>
                </a:solidFill>
                <a:latin typeface="Calibri"/>
                <a:ea typeface="Calibri"/>
                <a:cs typeface="Calibri"/>
                <a:sym typeface="Calibri"/>
              </a:rPr>
              <a:t>et al</a:t>
            </a:r>
            <a:r>
              <a:rPr lang="en-US" sz="1200">
                <a:solidFill>
                  <a:schemeClr val="dk1"/>
                </a:solidFill>
                <a:latin typeface="Calibri"/>
                <a:ea typeface="Calibri"/>
                <a:cs typeface="Calibri"/>
                <a:sym typeface="Calibri"/>
              </a:rPr>
              <a:t>., 2018. </a:t>
            </a:r>
            <a:r>
              <a:rPr b="1" lang="en-US" sz="1200">
                <a:solidFill>
                  <a:schemeClr val="dk1"/>
                </a:solidFill>
                <a:latin typeface="Calibri"/>
                <a:ea typeface="Calibri"/>
                <a:cs typeface="Calibri"/>
                <a:sym typeface="Calibri"/>
              </a:rPr>
              <a:t>Deleterious genetic variants in NOTCH1 are a major contributor to the incidence of non-syndromic Tetralogy of Fallot</a:t>
            </a:r>
            <a:endParaRPr/>
          </a:p>
          <a:p>
            <a:pPr indent="0" lvl="0" marL="0" marR="0" rtl="0" algn="l">
              <a:spcBef>
                <a:spcPts val="0"/>
              </a:spcBef>
              <a:spcAft>
                <a:spcPts val="0"/>
              </a:spcAft>
              <a:buNone/>
            </a:pPr>
            <a:r>
              <a:rPr b="1" lang="en-US" sz="1200">
                <a:solidFill>
                  <a:schemeClr val="dk1"/>
                </a:solidFill>
                <a:latin typeface="Calibri"/>
                <a:ea typeface="Calibri"/>
                <a:cs typeface="Calibri"/>
                <a:sym typeface="Calibri"/>
              </a:rPr>
              <a:t>   </a:t>
            </a:r>
            <a:r>
              <a:rPr i="1" lang="en-US" sz="1200" u="sng">
                <a:solidFill>
                  <a:schemeClr val="hlink"/>
                </a:solidFill>
                <a:latin typeface="Calibri"/>
                <a:ea typeface="Calibri"/>
                <a:cs typeface="Calibri"/>
                <a:sym typeface="Calibri"/>
                <a:hlinkClick r:id="rId3"/>
              </a:rPr>
              <a:t>https://www.biorxiv.org/content/early/2018/04/13/300905</a:t>
            </a:r>
            <a:endParaRPr i="1" sz="1200">
              <a:solidFill>
                <a:schemeClr val="dk1"/>
              </a:solidFill>
              <a:latin typeface="Calibri"/>
              <a:ea typeface="Calibri"/>
              <a:cs typeface="Calibri"/>
              <a:sym typeface="Calibri"/>
            </a:endParaRPr>
          </a:p>
        </p:txBody>
      </p:sp>
      <p:sp>
        <p:nvSpPr>
          <p:cNvPr id="215" name="Google Shape;215;p19"/>
          <p:cNvSpPr/>
          <p:nvPr/>
        </p:nvSpPr>
        <p:spPr>
          <a:xfrm>
            <a:off x="839570" y="2580310"/>
            <a:ext cx="2434970" cy="603588"/>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Exome sequence data</a:t>
            </a:r>
            <a:endParaRPr/>
          </a:p>
        </p:txBody>
      </p:sp>
      <p:sp>
        <p:nvSpPr>
          <p:cNvPr id="216" name="Google Shape;216;p19"/>
          <p:cNvSpPr/>
          <p:nvPr/>
        </p:nvSpPr>
        <p:spPr>
          <a:xfrm>
            <a:off x="839570" y="3241673"/>
            <a:ext cx="2434970" cy="963437"/>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228600"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829 case samples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1252 control samples</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Agilent SureSelectXT v4 </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Illumina HiSeq2000</a:t>
            </a:r>
            <a:endParaRPr/>
          </a:p>
        </p:txBody>
      </p:sp>
      <p:sp>
        <p:nvSpPr>
          <p:cNvPr id="217" name="Google Shape;217;p19"/>
          <p:cNvSpPr/>
          <p:nvPr/>
        </p:nvSpPr>
        <p:spPr>
          <a:xfrm>
            <a:off x="3547949" y="2580310"/>
            <a:ext cx="2434970" cy="60358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Mapping &amp;</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Variant Discovery</a:t>
            </a:r>
            <a:endParaRPr/>
          </a:p>
        </p:txBody>
      </p:sp>
      <p:sp>
        <p:nvSpPr>
          <p:cNvPr id="218" name="Google Shape;218;p19"/>
          <p:cNvSpPr/>
          <p:nvPr/>
        </p:nvSpPr>
        <p:spPr>
          <a:xfrm>
            <a:off x="3547949" y="3236932"/>
            <a:ext cx="2434970" cy="968177"/>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228600"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MUGQIC GenPipes DNAseq</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Trimmomatic</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BWA 0.6.2 (b37/hg19)</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GATK 3.2 HaplotypeCaller</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QS (QUAL) &gt; 100</a:t>
            </a:r>
            <a:endParaRPr/>
          </a:p>
        </p:txBody>
      </p:sp>
      <p:sp>
        <p:nvSpPr>
          <p:cNvPr id="219" name="Google Shape;219;p19"/>
          <p:cNvSpPr/>
          <p:nvPr/>
        </p:nvSpPr>
        <p:spPr>
          <a:xfrm>
            <a:off x="6256329" y="2580310"/>
            <a:ext cx="2434970" cy="603588"/>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Effect Prediction &amp;</a:t>
            </a:r>
            <a:endParaRPr/>
          </a:p>
          <a:p>
            <a:pPr indent="0" lvl="0" marL="0" marR="0" rtl="0" algn="ctr">
              <a:spcBef>
                <a:spcPts val="0"/>
              </a:spcBef>
              <a:spcAft>
                <a:spcPts val="0"/>
              </a:spcAft>
              <a:buNone/>
            </a:pPr>
            <a:r>
              <a:rPr lang="en-US" sz="1600">
                <a:solidFill>
                  <a:schemeClr val="dk1"/>
                </a:solidFill>
                <a:latin typeface="Calibri"/>
                <a:ea typeface="Calibri"/>
                <a:cs typeface="Calibri"/>
                <a:sym typeface="Calibri"/>
              </a:rPr>
              <a:t>Clustering Analysis</a:t>
            </a:r>
            <a:endParaRPr/>
          </a:p>
        </p:txBody>
      </p:sp>
      <p:sp>
        <p:nvSpPr>
          <p:cNvPr id="220" name="Google Shape;220;p19"/>
          <p:cNvSpPr/>
          <p:nvPr/>
        </p:nvSpPr>
        <p:spPr>
          <a:xfrm>
            <a:off x="6256329" y="3234567"/>
            <a:ext cx="2434970" cy="970542"/>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228600"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SnpEff + Gemini</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OMIM, GERP, 1000G, ExAC</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MAF ≤ 0.001 in ExAC</a:t>
            </a:r>
            <a:endParaRPr sz="1050">
              <a:solidFill>
                <a:schemeClr val="dk1"/>
              </a:solidFill>
              <a:latin typeface="Calibri"/>
              <a:ea typeface="Calibri"/>
              <a:cs typeface="Calibri"/>
              <a:sym typeface="Calibri"/>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CADD &gt;= 20</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W</a:t>
            </a:r>
            <a:r>
              <a:rPr baseline="-25000" lang="en-US" sz="1050">
                <a:solidFill>
                  <a:schemeClr val="dk1"/>
                </a:solidFill>
                <a:latin typeface="Calibri"/>
                <a:ea typeface="Calibri"/>
                <a:cs typeface="Calibri"/>
                <a:sym typeface="Calibri"/>
              </a:rPr>
              <a:t>d</a:t>
            </a:r>
            <a:r>
              <a:rPr lang="en-US" sz="1050">
                <a:solidFill>
                  <a:schemeClr val="dk1"/>
                </a:solidFill>
                <a:latin typeface="Calibri"/>
                <a:ea typeface="Calibri"/>
                <a:cs typeface="Calibri"/>
                <a:sym typeface="Calibri"/>
              </a:rPr>
              <a:t> statistic and test</a:t>
            </a:r>
            <a:endParaRPr/>
          </a:p>
        </p:txBody>
      </p:sp>
      <p:sp>
        <p:nvSpPr>
          <p:cNvPr id="221" name="Google Shape;221;p19"/>
          <p:cNvSpPr/>
          <p:nvPr/>
        </p:nvSpPr>
        <p:spPr>
          <a:xfrm>
            <a:off x="8964708" y="2580310"/>
            <a:ext cx="2434970" cy="603588"/>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Preprint in BioarXiv*</a:t>
            </a:r>
            <a:endParaRPr/>
          </a:p>
        </p:txBody>
      </p:sp>
      <p:sp>
        <p:nvSpPr>
          <p:cNvPr id="222" name="Google Shape;222;p19"/>
          <p:cNvSpPr/>
          <p:nvPr/>
        </p:nvSpPr>
        <p:spPr>
          <a:xfrm>
            <a:off x="8964708" y="3234567"/>
            <a:ext cx="2434970" cy="970542"/>
          </a:xfrm>
          <a:prstGeom prst="rect">
            <a:avLst/>
          </a:prstGeom>
          <a:solidFill>
            <a:schemeClr val="lt1"/>
          </a:solidFill>
          <a:ln cap="flat" cmpd="sng" w="12700">
            <a:solidFill>
              <a:srgbClr val="7B7B7B"/>
            </a:solidFill>
            <a:prstDash val="solid"/>
            <a:miter lim="800000"/>
            <a:headEnd len="sm" w="sm" type="none"/>
            <a:tailEnd len="sm" w="sm" type="none"/>
          </a:ln>
        </p:spPr>
        <p:txBody>
          <a:bodyPr anchorCtr="0" anchor="ctr" bIns="45700" lIns="228600" spcFirstLastPara="1" rIns="91425" wrap="square" tIns="45700">
            <a:no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Methods summary </a:t>
            </a:r>
            <a:endParaRPr/>
          </a:p>
          <a:p>
            <a:pPr indent="0" lvl="0" marL="0" marR="0" rtl="0" algn="l">
              <a:spcBef>
                <a:spcPts val="0"/>
              </a:spcBef>
              <a:spcAft>
                <a:spcPts val="0"/>
              </a:spcAft>
              <a:buNone/>
            </a:pPr>
            <a:r>
              <a:rPr lang="en-US" sz="1050">
                <a:solidFill>
                  <a:schemeClr val="dk1"/>
                </a:solidFill>
                <a:latin typeface="Calibri"/>
                <a:ea typeface="Calibri"/>
                <a:cs typeface="Calibri"/>
                <a:sym typeface="Calibri"/>
              </a:rPr>
              <a:t>+ list of 49 </a:t>
            </a:r>
            <a:r>
              <a:rPr i="1" lang="en-US" sz="1050">
                <a:solidFill>
                  <a:schemeClr val="dk1"/>
                </a:solidFill>
                <a:latin typeface="Calibri"/>
                <a:ea typeface="Calibri"/>
                <a:cs typeface="Calibri"/>
                <a:sym typeface="Calibri"/>
              </a:rPr>
              <a:t>NOTCH1 </a:t>
            </a:r>
            <a:r>
              <a:rPr lang="en-US" sz="1050">
                <a:solidFill>
                  <a:schemeClr val="dk1"/>
                </a:solidFill>
                <a:latin typeface="Calibri"/>
                <a:ea typeface="Calibri"/>
                <a:cs typeface="Calibri"/>
                <a:sym typeface="Calibri"/>
              </a:rPr>
              <a:t>variants in supplemental materials</a:t>
            </a:r>
            <a:endParaRPr/>
          </a:p>
        </p:txBody>
      </p:sp>
      <p:sp>
        <p:nvSpPr>
          <p:cNvPr id="223" name="Google Shape;223;p19"/>
          <p:cNvSpPr/>
          <p:nvPr/>
        </p:nvSpPr>
        <p:spPr>
          <a:xfrm>
            <a:off x="839570" y="4262882"/>
            <a:ext cx="5143349" cy="1033147"/>
          </a:xfrm>
          <a:prstGeom prst="rect">
            <a:avLst/>
          </a:prstGeom>
          <a:gradFill>
            <a:gsLst>
              <a:gs pos="0">
                <a:schemeClr val="accent5"/>
              </a:gs>
              <a:gs pos="100000">
                <a:schemeClr val="accent1"/>
              </a:gs>
            </a:gsLst>
            <a:lin ang="0" scaled="0"/>
          </a:gra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Generated synthetic data based on 1000G</a:t>
            </a:r>
            <a:endParaRPr/>
          </a:p>
          <a:p>
            <a:pPr indent="0" lvl="0" marL="0" marR="0" rtl="0" algn="ctr">
              <a:spcBef>
                <a:spcPts val="0"/>
              </a:spcBef>
              <a:spcAft>
                <a:spcPts val="0"/>
              </a:spcAft>
              <a:buNone/>
            </a:pPr>
            <a:r>
              <a:rPr b="1" lang="en-US" sz="1600">
                <a:solidFill>
                  <a:schemeClr val="lt1"/>
                </a:solidFill>
                <a:latin typeface="Calibri"/>
                <a:ea typeface="Calibri"/>
                <a:cs typeface="Calibri"/>
                <a:sym typeface="Calibri"/>
              </a:rPr>
              <a:t>Cases created by spiking in the </a:t>
            </a:r>
            <a:r>
              <a:rPr b="1" i="1" lang="en-US" sz="1600">
                <a:solidFill>
                  <a:schemeClr val="lt1"/>
                </a:solidFill>
                <a:latin typeface="Calibri"/>
                <a:ea typeface="Calibri"/>
                <a:cs typeface="Calibri"/>
                <a:sym typeface="Calibri"/>
              </a:rPr>
              <a:t>NOTCH1</a:t>
            </a:r>
            <a:r>
              <a:rPr b="1" lang="en-US" sz="1600">
                <a:solidFill>
                  <a:schemeClr val="lt1"/>
                </a:solidFill>
                <a:latin typeface="Calibri"/>
                <a:ea typeface="Calibri"/>
                <a:cs typeface="Calibri"/>
                <a:sym typeface="Calibri"/>
              </a:rPr>
              <a:t> variants</a:t>
            </a:r>
            <a:endParaRPr/>
          </a:p>
          <a:p>
            <a:pPr indent="0" lvl="0" marL="0" marR="0" rtl="0" algn="ctr">
              <a:spcBef>
                <a:spcPts val="0"/>
              </a:spcBef>
              <a:spcAft>
                <a:spcPts val="0"/>
              </a:spcAft>
              <a:buNone/>
            </a:pPr>
            <a:r>
              <a:rPr b="1" lang="en-US" sz="1600">
                <a:solidFill>
                  <a:schemeClr val="lt1"/>
                </a:solidFill>
                <a:latin typeface="Calibri"/>
                <a:ea typeface="Calibri"/>
                <a:cs typeface="Calibri"/>
                <a:sym typeface="Calibri"/>
              </a:rPr>
              <a:t>Joint variant discovery on cases + controls with GATK4</a:t>
            </a:r>
            <a:endParaRPr/>
          </a:p>
        </p:txBody>
      </p:sp>
      <p:pic>
        <p:nvPicPr>
          <p:cNvPr id="224" name="Google Shape;224;p19"/>
          <p:cNvPicPr preferRelativeResize="0"/>
          <p:nvPr/>
        </p:nvPicPr>
        <p:blipFill rotWithShape="1">
          <a:blip r:embed="rId4">
            <a:alphaModFix/>
          </a:blip>
          <a:srcRect b="55882" l="0" r="0" t="0"/>
          <a:stretch/>
        </p:blipFill>
        <p:spPr>
          <a:xfrm>
            <a:off x="1051411" y="5393889"/>
            <a:ext cx="1005645" cy="345152"/>
          </a:xfrm>
          <a:prstGeom prst="rect">
            <a:avLst/>
          </a:prstGeom>
          <a:noFill/>
          <a:ln>
            <a:noFill/>
          </a:ln>
        </p:spPr>
      </p:pic>
      <p:pic>
        <p:nvPicPr>
          <p:cNvPr id="225" name="Google Shape;225;p19"/>
          <p:cNvPicPr preferRelativeResize="0"/>
          <p:nvPr/>
        </p:nvPicPr>
        <p:blipFill rotWithShape="1">
          <a:blip r:embed="rId4">
            <a:alphaModFix/>
          </a:blip>
          <a:srcRect b="55882" l="0" r="0" t="0"/>
          <a:stretch/>
        </p:blipFill>
        <p:spPr>
          <a:xfrm>
            <a:off x="2008698" y="5393889"/>
            <a:ext cx="1005645" cy="345152"/>
          </a:xfrm>
          <a:prstGeom prst="rect">
            <a:avLst/>
          </a:prstGeom>
          <a:noFill/>
          <a:ln>
            <a:noFill/>
          </a:ln>
        </p:spPr>
      </p:pic>
      <p:pic>
        <p:nvPicPr>
          <p:cNvPr id="226" name="Google Shape;226;p19"/>
          <p:cNvPicPr preferRelativeResize="0"/>
          <p:nvPr/>
        </p:nvPicPr>
        <p:blipFill rotWithShape="1">
          <a:blip r:embed="rId4">
            <a:alphaModFix/>
          </a:blip>
          <a:srcRect b="55882" l="0" r="0" t="0"/>
          <a:stretch/>
        </p:blipFill>
        <p:spPr>
          <a:xfrm>
            <a:off x="2965985" y="5393889"/>
            <a:ext cx="1005645" cy="345152"/>
          </a:xfrm>
          <a:prstGeom prst="rect">
            <a:avLst/>
          </a:prstGeom>
          <a:noFill/>
          <a:ln>
            <a:noFill/>
          </a:ln>
        </p:spPr>
      </p:pic>
      <p:pic>
        <p:nvPicPr>
          <p:cNvPr id="227" name="Google Shape;227;p19"/>
          <p:cNvPicPr preferRelativeResize="0"/>
          <p:nvPr/>
        </p:nvPicPr>
        <p:blipFill rotWithShape="1">
          <a:blip r:embed="rId4">
            <a:alphaModFix/>
          </a:blip>
          <a:srcRect b="55882" l="0" r="0" t="0"/>
          <a:stretch/>
        </p:blipFill>
        <p:spPr>
          <a:xfrm>
            <a:off x="3923272" y="5393889"/>
            <a:ext cx="1005645" cy="345152"/>
          </a:xfrm>
          <a:prstGeom prst="rect">
            <a:avLst/>
          </a:prstGeom>
          <a:noFill/>
          <a:ln>
            <a:noFill/>
          </a:ln>
        </p:spPr>
      </p:pic>
      <p:pic>
        <p:nvPicPr>
          <p:cNvPr id="228" name="Google Shape;228;p19"/>
          <p:cNvPicPr preferRelativeResize="0"/>
          <p:nvPr/>
        </p:nvPicPr>
        <p:blipFill rotWithShape="1">
          <a:blip r:embed="rId4">
            <a:alphaModFix/>
          </a:blip>
          <a:srcRect b="55882" l="0" r="0" t="0"/>
          <a:stretch/>
        </p:blipFill>
        <p:spPr>
          <a:xfrm>
            <a:off x="4880561" y="5393889"/>
            <a:ext cx="1005645" cy="345152"/>
          </a:xfrm>
          <a:prstGeom prst="rect">
            <a:avLst/>
          </a:prstGeom>
          <a:noFill/>
          <a:ln>
            <a:noFill/>
          </a:ln>
        </p:spPr>
      </p:pic>
      <p:sp>
        <p:nvSpPr>
          <p:cNvPr id="229" name="Google Shape;229;p19"/>
          <p:cNvSpPr/>
          <p:nvPr/>
        </p:nvSpPr>
        <p:spPr>
          <a:xfrm>
            <a:off x="6256329" y="4262881"/>
            <a:ext cx="2434970" cy="1033147"/>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Translated scripts</a:t>
            </a:r>
            <a:br>
              <a:rPr b="1" lang="en-US" sz="1600">
                <a:solidFill>
                  <a:schemeClr val="lt1"/>
                </a:solidFill>
                <a:latin typeface="Calibri"/>
                <a:ea typeface="Calibri"/>
                <a:cs typeface="Calibri"/>
                <a:sym typeface="Calibri"/>
              </a:rPr>
            </a:br>
            <a:r>
              <a:rPr b="1" lang="en-US" sz="1600">
                <a:solidFill>
                  <a:schemeClr val="lt1"/>
                </a:solidFill>
                <a:latin typeface="Calibri"/>
                <a:ea typeface="Calibri"/>
                <a:cs typeface="Calibri"/>
                <a:sym typeface="Calibri"/>
              </a:rPr>
              <a:t>Same commands </a:t>
            </a:r>
            <a:endParaRPr/>
          </a:p>
          <a:p>
            <a:pPr indent="0" lvl="0" marL="0" marR="0" rtl="0" algn="ctr">
              <a:spcBef>
                <a:spcPts val="0"/>
              </a:spcBef>
              <a:spcAft>
                <a:spcPts val="0"/>
              </a:spcAft>
              <a:buNone/>
            </a:pPr>
            <a:r>
              <a:rPr b="1" lang="en-US" sz="1600">
                <a:solidFill>
                  <a:schemeClr val="lt1"/>
                </a:solidFill>
                <a:latin typeface="Calibri"/>
                <a:ea typeface="Calibri"/>
                <a:cs typeface="Calibri"/>
                <a:sym typeface="Calibri"/>
              </a:rPr>
              <a:t>with same data resources</a:t>
            </a:r>
            <a:endParaRPr/>
          </a:p>
        </p:txBody>
      </p:sp>
      <p:pic>
        <p:nvPicPr>
          <p:cNvPr id="230" name="Google Shape;230;p19"/>
          <p:cNvPicPr preferRelativeResize="0"/>
          <p:nvPr/>
        </p:nvPicPr>
        <p:blipFill rotWithShape="1">
          <a:blip r:embed="rId4">
            <a:alphaModFix/>
          </a:blip>
          <a:srcRect b="55882" l="0" r="0" t="0"/>
          <a:stretch/>
        </p:blipFill>
        <p:spPr>
          <a:xfrm>
            <a:off x="6610336" y="5407588"/>
            <a:ext cx="1005645" cy="345152"/>
          </a:xfrm>
          <a:prstGeom prst="rect">
            <a:avLst/>
          </a:prstGeom>
          <a:noFill/>
          <a:ln>
            <a:noFill/>
          </a:ln>
        </p:spPr>
      </p:pic>
      <p:pic>
        <p:nvPicPr>
          <p:cNvPr id="231" name="Google Shape;231;p19"/>
          <p:cNvPicPr preferRelativeResize="0"/>
          <p:nvPr/>
        </p:nvPicPr>
        <p:blipFill rotWithShape="1">
          <a:blip r:embed="rId5">
            <a:alphaModFix/>
          </a:blip>
          <a:srcRect b="0" l="0" r="0" t="0"/>
          <a:stretch/>
        </p:blipFill>
        <p:spPr>
          <a:xfrm>
            <a:off x="7774562" y="5380694"/>
            <a:ext cx="415686" cy="412915"/>
          </a:xfrm>
          <a:prstGeom prst="rect">
            <a:avLst/>
          </a:prstGeom>
          <a:noFill/>
          <a:ln>
            <a:noFill/>
          </a:ln>
        </p:spPr>
      </p:pic>
      <p:sp>
        <p:nvSpPr>
          <p:cNvPr id="232" name="Google Shape;232;p19"/>
          <p:cNvSpPr/>
          <p:nvPr/>
        </p:nvSpPr>
        <p:spPr>
          <a:xfrm>
            <a:off x="8964708" y="4269232"/>
            <a:ext cx="2434970" cy="1033147"/>
          </a:xfrm>
          <a:prstGeom prst="rect">
            <a:avLst/>
          </a:prstGeom>
          <a:solidFill>
            <a:schemeClr val="accent5"/>
          </a:solidFill>
          <a:ln cap="flat" cmpd="sng" w="127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Calibri"/>
                <a:ea typeface="Calibri"/>
                <a:cs typeface="Calibri"/>
                <a:sym typeface="Calibri"/>
              </a:rPr>
              <a:t>Terra workspace </a:t>
            </a:r>
            <a:endParaRPr/>
          </a:p>
          <a:p>
            <a:pPr indent="0" lvl="0" marL="0" marR="0" rtl="0" algn="ctr">
              <a:spcBef>
                <a:spcPts val="0"/>
              </a:spcBef>
              <a:spcAft>
                <a:spcPts val="0"/>
              </a:spcAft>
              <a:buNone/>
            </a:pPr>
            <a:r>
              <a:rPr b="1" lang="en-US" sz="1600">
                <a:solidFill>
                  <a:schemeClr val="lt1"/>
                </a:solidFill>
                <a:latin typeface="Calibri"/>
                <a:ea typeface="Calibri"/>
                <a:cs typeface="Calibri"/>
                <a:sym typeface="Calibri"/>
              </a:rPr>
              <a:t>Contains all data, workflows and notebook</a:t>
            </a:r>
            <a:endParaRPr/>
          </a:p>
        </p:txBody>
      </p:sp>
      <p:pic>
        <p:nvPicPr>
          <p:cNvPr id="233" name="Google Shape;233;p19"/>
          <p:cNvPicPr preferRelativeResize="0"/>
          <p:nvPr/>
        </p:nvPicPr>
        <p:blipFill rotWithShape="1">
          <a:blip r:embed="rId6">
            <a:alphaModFix/>
          </a:blip>
          <a:srcRect b="0" l="0" r="0" t="0"/>
          <a:stretch/>
        </p:blipFill>
        <p:spPr>
          <a:xfrm>
            <a:off x="10025175" y="5404395"/>
            <a:ext cx="459023" cy="5098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0"/>
          <p:cNvSpPr/>
          <p:nvPr/>
        </p:nvSpPr>
        <p:spPr>
          <a:xfrm>
            <a:off x="7687620" y="1350091"/>
            <a:ext cx="4027872" cy="13403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0"/>
          <p:cNvSpPr txBox="1"/>
          <p:nvPr>
            <p:ph type="title"/>
          </p:nvPr>
        </p:nvSpPr>
        <p:spPr>
          <a:xfrm>
            <a:off x="838200" y="11379"/>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sz="3600">
                <a:solidFill>
                  <a:schemeClr val="accent6"/>
                </a:solidFill>
                <a:latin typeface="Calibri"/>
                <a:ea typeface="Calibri"/>
                <a:cs typeface="Calibri"/>
                <a:sym typeface="Calibri"/>
              </a:rPr>
              <a:t>6 workflows + 1 notebook in a Terra workspace</a:t>
            </a:r>
            <a:endParaRPr sz="3600">
              <a:solidFill>
                <a:schemeClr val="accent6"/>
              </a:solidFill>
              <a:latin typeface="Calibri"/>
              <a:ea typeface="Calibri"/>
              <a:cs typeface="Calibri"/>
              <a:sym typeface="Calibri"/>
            </a:endParaRPr>
          </a:p>
        </p:txBody>
      </p:sp>
      <p:sp>
        <p:nvSpPr>
          <p:cNvPr id="240" name="Google Shape;240;p20"/>
          <p:cNvSpPr/>
          <p:nvPr/>
        </p:nvSpPr>
        <p:spPr>
          <a:xfrm>
            <a:off x="7384255" y="6176205"/>
            <a:ext cx="46346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2060"/>
                </a:solidFill>
                <a:latin typeface="Arial"/>
                <a:ea typeface="Arial"/>
                <a:cs typeface="Arial"/>
                <a:sym typeface="Arial"/>
              </a:rPr>
              <a:t>gs://firecloud-workshops/181017-ashg18</a:t>
            </a:r>
            <a:endParaRPr/>
          </a:p>
        </p:txBody>
      </p:sp>
      <p:pic>
        <p:nvPicPr>
          <p:cNvPr id="241" name="Google Shape;241;p20"/>
          <p:cNvPicPr preferRelativeResize="0"/>
          <p:nvPr/>
        </p:nvPicPr>
        <p:blipFill rotWithShape="1">
          <a:blip r:embed="rId3">
            <a:alphaModFix/>
          </a:blip>
          <a:srcRect b="0" l="0" r="0" t="0"/>
          <a:stretch/>
        </p:blipFill>
        <p:spPr>
          <a:xfrm>
            <a:off x="453882" y="1465304"/>
            <a:ext cx="856125" cy="778295"/>
          </a:xfrm>
          <a:prstGeom prst="rect">
            <a:avLst/>
          </a:prstGeom>
          <a:noFill/>
          <a:ln>
            <a:noFill/>
          </a:ln>
        </p:spPr>
      </p:pic>
      <p:sp>
        <p:nvSpPr>
          <p:cNvPr id="242" name="Google Shape;242;p20"/>
          <p:cNvSpPr/>
          <p:nvPr/>
        </p:nvSpPr>
        <p:spPr>
          <a:xfrm>
            <a:off x="1714179" y="5287358"/>
            <a:ext cx="5389084" cy="100137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0"/>
          <p:cNvSpPr/>
          <p:nvPr/>
        </p:nvSpPr>
        <p:spPr>
          <a:xfrm>
            <a:off x="1894600" y="1313539"/>
            <a:ext cx="5389084" cy="3532917"/>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0"/>
          <p:cNvSpPr/>
          <p:nvPr/>
        </p:nvSpPr>
        <p:spPr>
          <a:xfrm>
            <a:off x="1804271" y="1393639"/>
            <a:ext cx="5389084" cy="3532917"/>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0"/>
          <p:cNvSpPr/>
          <p:nvPr/>
        </p:nvSpPr>
        <p:spPr>
          <a:xfrm>
            <a:off x="1714179" y="1477052"/>
            <a:ext cx="5389084" cy="3532917"/>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0"/>
          <p:cNvSpPr/>
          <p:nvPr/>
        </p:nvSpPr>
        <p:spPr>
          <a:xfrm>
            <a:off x="1830897" y="1627532"/>
            <a:ext cx="3443147"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1-Collect-1000G-participant</a:t>
            </a:r>
            <a:endParaRPr/>
          </a:p>
        </p:txBody>
      </p:sp>
      <p:sp>
        <p:nvSpPr>
          <p:cNvPr id="247" name="Google Shape;247;p20"/>
          <p:cNvSpPr/>
          <p:nvPr/>
        </p:nvSpPr>
        <p:spPr>
          <a:xfrm>
            <a:off x="1830899" y="2477896"/>
            <a:ext cx="327598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2-Generate-synthetic-reads</a:t>
            </a:r>
            <a:endParaRPr/>
          </a:p>
        </p:txBody>
      </p:sp>
      <p:sp>
        <p:nvSpPr>
          <p:cNvPr id="248" name="Google Shape;248;p20"/>
          <p:cNvSpPr/>
          <p:nvPr/>
        </p:nvSpPr>
        <p:spPr>
          <a:xfrm>
            <a:off x="1830897" y="3328259"/>
            <a:ext cx="413967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3-Mutate-reads-with-BAMSurgeon</a:t>
            </a:r>
            <a:endParaRPr/>
          </a:p>
        </p:txBody>
      </p:sp>
      <p:sp>
        <p:nvSpPr>
          <p:cNvPr id="249" name="Google Shape;249;p20"/>
          <p:cNvSpPr/>
          <p:nvPr/>
        </p:nvSpPr>
        <p:spPr>
          <a:xfrm>
            <a:off x="1830898" y="4178623"/>
            <a:ext cx="413967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4-Call-single-sample-GVCF-GATK4</a:t>
            </a:r>
            <a:endParaRPr/>
          </a:p>
        </p:txBody>
      </p:sp>
      <p:sp>
        <p:nvSpPr>
          <p:cNvPr id="250" name="Google Shape;250;p20"/>
          <p:cNvSpPr/>
          <p:nvPr/>
        </p:nvSpPr>
        <p:spPr>
          <a:xfrm>
            <a:off x="1830898" y="5432512"/>
            <a:ext cx="4139674"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5-Joint-call-and-hard-filter-GATK4</a:t>
            </a:r>
            <a:endParaRPr/>
          </a:p>
        </p:txBody>
      </p:sp>
      <p:pic>
        <p:nvPicPr>
          <p:cNvPr id="251" name="Google Shape;251;p20"/>
          <p:cNvPicPr preferRelativeResize="0"/>
          <p:nvPr/>
        </p:nvPicPr>
        <p:blipFill rotWithShape="1">
          <a:blip r:embed="rId4">
            <a:alphaModFix/>
          </a:blip>
          <a:srcRect b="55882" l="0" r="0" t="0"/>
          <a:stretch/>
        </p:blipFill>
        <p:spPr>
          <a:xfrm>
            <a:off x="2013797" y="1924349"/>
            <a:ext cx="1005645" cy="345152"/>
          </a:xfrm>
          <a:prstGeom prst="rect">
            <a:avLst/>
          </a:prstGeom>
          <a:noFill/>
          <a:ln>
            <a:noFill/>
          </a:ln>
        </p:spPr>
      </p:pic>
      <p:pic>
        <p:nvPicPr>
          <p:cNvPr id="252" name="Google Shape;252;p20"/>
          <p:cNvPicPr preferRelativeResize="0"/>
          <p:nvPr/>
        </p:nvPicPr>
        <p:blipFill rotWithShape="1">
          <a:blip r:embed="rId4">
            <a:alphaModFix/>
          </a:blip>
          <a:srcRect b="55882" l="0" r="0" t="0"/>
          <a:stretch/>
        </p:blipFill>
        <p:spPr>
          <a:xfrm>
            <a:off x="2013797" y="2787406"/>
            <a:ext cx="1005645" cy="345152"/>
          </a:xfrm>
          <a:prstGeom prst="rect">
            <a:avLst/>
          </a:prstGeom>
          <a:noFill/>
          <a:ln>
            <a:noFill/>
          </a:ln>
        </p:spPr>
      </p:pic>
      <p:pic>
        <p:nvPicPr>
          <p:cNvPr id="253" name="Google Shape;253;p20"/>
          <p:cNvPicPr preferRelativeResize="0"/>
          <p:nvPr/>
        </p:nvPicPr>
        <p:blipFill rotWithShape="1">
          <a:blip r:embed="rId4">
            <a:alphaModFix/>
          </a:blip>
          <a:srcRect b="55882" l="0" r="0" t="0"/>
          <a:stretch/>
        </p:blipFill>
        <p:spPr>
          <a:xfrm>
            <a:off x="2013796" y="3650463"/>
            <a:ext cx="1005645" cy="345152"/>
          </a:xfrm>
          <a:prstGeom prst="rect">
            <a:avLst/>
          </a:prstGeom>
          <a:noFill/>
          <a:ln>
            <a:noFill/>
          </a:ln>
        </p:spPr>
      </p:pic>
      <p:pic>
        <p:nvPicPr>
          <p:cNvPr id="254" name="Google Shape;254;p20"/>
          <p:cNvPicPr preferRelativeResize="0"/>
          <p:nvPr/>
        </p:nvPicPr>
        <p:blipFill rotWithShape="1">
          <a:blip r:embed="rId4">
            <a:alphaModFix/>
          </a:blip>
          <a:srcRect b="55882" l="0" r="0" t="0"/>
          <a:stretch/>
        </p:blipFill>
        <p:spPr>
          <a:xfrm>
            <a:off x="2013795" y="4513520"/>
            <a:ext cx="1005645" cy="345152"/>
          </a:xfrm>
          <a:prstGeom prst="rect">
            <a:avLst/>
          </a:prstGeom>
          <a:noFill/>
          <a:ln>
            <a:noFill/>
          </a:ln>
        </p:spPr>
      </p:pic>
      <p:sp>
        <p:nvSpPr>
          <p:cNvPr id="255" name="Google Shape;255;p20"/>
          <p:cNvSpPr/>
          <p:nvPr/>
        </p:nvSpPr>
        <p:spPr>
          <a:xfrm>
            <a:off x="5541044" y="1586051"/>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56" name="Google Shape;256;p20"/>
          <p:cNvPicPr preferRelativeResize="0"/>
          <p:nvPr/>
        </p:nvPicPr>
        <p:blipFill rotWithShape="1">
          <a:blip r:embed="rId4">
            <a:alphaModFix/>
          </a:blip>
          <a:srcRect b="55882" l="0" r="0" t="0"/>
          <a:stretch/>
        </p:blipFill>
        <p:spPr>
          <a:xfrm>
            <a:off x="2013794" y="5765724"/>
            <a:ext cx="1005645" cy="345152"/>
          </a:xfrm>
          <a:prstGeom prst="rect">
            <a:avLst/>
          </a:prstGeom>
          <a:noFill/>
          <a:ln>
            <a:noFill/>
          </a:ln>
        </p:spPr>
      </p:pic>
      <p:sp>
        <p:nvSpPr>
          <p:cNvPr id="257" name="Google Shape;257;p20"/>
          <p:cNvSpPr/>
          <p:nvPr/>
        </p:nvSpPr>
        <p:spPr>
          <a:xfrm>
            <a:off x="5541044" y="2449043"/>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0"/>
          <p:cNvSpPr/>
          <p:nvPr/>
        </p:nvSpPr>
        <p:spPr>
          <a:xfrm>
            <a:off x="5541044" y="3312035"/>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0"/>
          <p:cNvSpPr/>
          <p:nvPr/>
        </p:nvSpPr>
        <p:spPr>
          <a:xfrm>
            <a:off x="5541044" y="4175027"/>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0"/>
          <p:cNvSpPr txBox="1"/>
          <p:nvPr/>
        </p:nvSpPr>
        <p:spPr>
          <a:xfrm>
            <a:off x="5534174" y="2515997"/>
            <a:ext cx="117955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Synthetic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exome data</a:t>
            </a:r>
            <a:endParaRPr/>
          </a:p>
        </p:txBody>
      </p:sp>
      <p:sp>
        <p:nvSpPr>
          <p:cNvPr id="261" name="Google Shape;261;p20"/>
          <p:cNvSpPr txBox="1"/>
          <p:nvPr/>
        </p:nvSpPr>
        <p:spPr>
          <a:xfrm>
            <a:off x="5534174" y="3366360"/>
            <a:ext cx="117955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Mutated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exome data</a:t>
            </a:r>
            <a:endParaRPr/>
          </a:p>
        </p:txBody>
      </p:sp>
      <p:sp>
        <p:nvSpPr>
          <p:cNvPr id="262" name="Google Shape;262;p20"/>
          <p:cNvSpPr txBox="1"/>
          <p:nvPr/>
        </p:nvSpPr>
        <p:spPr>
          <a:xfrm>
            <a:off x="5534175" y="4216724"/>
            <a:ext cx="859531"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Sample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GVCFs</a:t>
            </a:r>
            <a:endParaRPr/>
          </a:p>
        </p:txBody>
      </p:sp>
      <p:sp>
        <p:nvSpPr>
          <p:cNvPr id="263" name="Google Shape;263;p20"/>
          <p:cNvSpPr txBox="1"/>
          <p:nvPr/>
        </p:nvSpPr>
        <p:spPr>
          <a:xfrm>
            <a:off x="5534175" y="1665633"/>
            <a:ext cx="84625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Variant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calls</a:t>
            </a:r>
            <a:endParaRPr/>
          </a:p>
        </p:txBody>
      </p:sp>
      <p:sp>
        <p:nvSpPr>
          <p:cNvPr id="264" name="Google Shape;264;p20"/>
          <p:cNvSpPr/>
          <p:nvPr/>
        </p:nvSpPr>
        <p:spPr>
          <a:xfrm>
            <a:off x="5556659" y="5412153"/>
            <a:ext cx="14026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0"/>
          <p:cNvSpPr txBox="1"/>
          <p:nvPr/>
        </p:nvSpPr>
        <p:spPr>
          <a:xfrm>
            <a:off x="5568520" y="5445962"/>
            <a:ext cx="1303562"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Multisample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variant calls </a:t>
            </a:r>
            <a:endParaRPr/>
          </a:p>
        </p:txBody>
      </p:sp>
      <p:sp>
        <p:nvSpPr>
          <p:cNvPr id="266" name="Google Shape;266;p20"/>
          <p:cNvSpPr/>
          <p:nvPr/>
        </p:nvSpPr>
        <p:spPr>
          <a:xfrm>
            <a:off x="7915974" y="1468977"/>
            <a:ext cx="333617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6-Predict-variant-effects-GEMINI</a:t>
            </a:r>
            <a:endParaRPr/>
          </a:p>
        </p:txBody>
      </p:sp>
      <p:sp>
        <p:nvSpPr>
          <p:cNvPr id="267" name="Google Shape;267;p20"/>
          <p:cNvSpPr/>
          <p:nvPr/>
        </p:nvSpPr>
        <p:spPr>
          <a:xfrm>
            <a:off x="10099331" y="1859728"/>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0"/>
          <p:cNvSpPr txBox="1"/>
          <p:nvPr/>
        </p:nvSpPr>
        <p:spPr>
          <a:xfrm>
            <a:off x="10105162" y="1939310"/>
            <a:ext cx="1176925"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Predicted </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effects</a:t>
            </a:r>
            <a:endParaRPr/>
          </a:p>
        </p:txBody>
      </p:sp>
      <p:pic>
        <p:nvPicPr>
          <p:cNvPr id="269" name="Google Shape;269;p20"/>
          <p:cNvPicPr preferRelativeResize="0"/>
          <p:nvPr/>
        </p:nvPicPr>
        <p:blipFill rotWithShape="1">
          <a:blip r:embed="rId4">
            <a:alphaModFix/>
          </a:blip>
          <a:srcRect b="55882" l="0" r="0" t="0"/>
          <a:stretch/>
        </p:blipFill>
        <p:spPr>
          <a:xfrm>
            <a:off x="8038229" y="1827762"/>
            <a:ext cx="1005645" cy="345152"/>
          </a:xfrm>
          <a:prstGeom prst="rect">
            <a:avLst/>
          </a:prstGeom>
          <a:noFill/>
          <a:ln>
            <a:noFill/>
          </a:ln>
        </p:spPr>
      </p:pic>
      <p:pic>
        <p:nvPicPr>
          <p:cNvPr id="270" name="Google Shape;270;p20"/>
          <p:cNvPicPr preferRelativeResize="0"/>
          <p:nvPr/>
        </p:nvPicPr>
        <p:blipFill rotWithShape="1">
          <a:blip r:embed="rId5">
            <a:alphaModFix/>
          </a:blip>
          <a:srcRect b="0" l="0" r="0" t="0"/>
          <a:stretch/>
        </p:blipFill>
        <p:spPr>
          <a:xfrm>
            <a:off x="370593" y="5321640"/>
            <a:ext cx="812800" cy="812800"/>
          </a:xfrm>
          <a:prstGeom prst="rect">
            <a:avLst/>
          </a:prstGeom>
          <a:noFill/>
          <a:ln>
            <a:noFill/>
          </a:ln>
        </p:spPr>
      </p:pic>
      <p:pic>
        <p:nvPicPr>
          <p:cNvPr id="271" name="Google Shape;271;p20"/>
          <p:cNvPicPr preferRelativeResize="0"/>
          <p:nvPr/>
        </p:nvPicPr>
        <p:blipFill rotWithShape="1">
          <a:blip r:embed="rId6">
            <a:alphaModFix/>
          </a:blip>
          <a:srcRect b="0" l="0" r="0" t="0"/>
          <a:stretch/>
        </p:blipFill>
        <p:spPr>
          <a:xfrm>
            <a:off x="406951" y="2613553"/>
            <a:ext cx="743996" cy="777986"/>
          </a:xfrm>
          <a:prstGeom prst="rect">
            <a:avLst/>
          </a:prstGeom>
          <a:noFill/>
          <a:ln>
            <a:noFill/>
          </a:ln>
        </p:spPr>
      </p:pic>
      <p:cxnSp>
        <p:nvCxnSpPr>
          <p:cNvPr id="272" name="Google Shape;272;p20"/>
          <p:cNvCxnSpPr/>
          <p:nvPr/>
        </p:nvCxnSpPr>
        <p:spPr>
          <a:xfrm>
            <a:off x="776993" y="3497536"/>
            <a:ext cx="0" cy="1640644"/>
          </a:xfrm>
          <a:prstGeom prst="straightConnector1">
            <a:avLst/>
          </a:prstGeom>
          <a:noFill/>
          <a:ln cap="flat" cmpd="sng" w="38100">
            <a:solidFill>
              <a:schemeClr val="accent1"/>
            </a:solidFill>
            <a:prstDash val="solid"/>
            <a:miter lim="800000"/>
            <a:headEnd len="sm" w="sm" type="none"/>
            <a:tailEnd len="med" w="med" type="triangle"/>
          </a:ln>
        </p:spPr>
      </p:cxnSp>
      <p:sp>
        <p:nvSpPr>
          <p:cNvPr id="273" name="Google Shape;273;p20"/>
          <p:cNvSpPr/>
          <p:nvPr/>
        </p:nvSpPr>
        <p:spPr>
          <a:xfrm>
            <a:off x="7687620" y="2846767"/>
            <a:ext cx="4027872" cy="13403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0"/>
          <p:cNvSpPr/>
          <p:nvPr/>
        </p:nvSpPr>
        <p:spPr>
          <a:xfrm>
            <a:off x="7915974" y="2965653"/>
            <a:ext cx="3659976"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2060"/>
                </a:solidFill>
                <a:latin typeface="Arial"/>
                <a:ea typeface="Arial"/>
                <a:cs typeface="Arial"/>
                <a:sym typeface="Arial"/>
              </a:rPr>
              <a:t>ashg18-notebooks-cluster_analysis</a:t>
            </a:r>
            <a:endParaRPr/>
          </a:p>
        </p:txBody>
      </p:sp>
      <p:sp>
        <p:nvSpPr>
          <p:cNvPr id="275" name="Google Shape;275;p20"/>
          <p:cNvSpPr/>
          <p:nvPr/>
        </p:nvSpPr>
        <p:spPr>
          <a:xfrm>
            <a:off x="10099331" y="3356404"/>
            <a:ext cx="1417118" cy="733374"/>
          </a:xfrm>
          <a:prstGeom prst="rect">
            <a:avLst/>
          </a:prstGeom>
          <a:solidFill>
            <a:srgbClr val="EDE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0"/>
          <p:cNvSpPr txBox="1"/>
          <p:nvPr/>
        </p:nvSpPr>
        <p:spPr>
          <a:xfrm>
            <a:off x="10105162" y="3435986"/>
            <a:ext cx="1313727"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Final table</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of results</a:t>
            </a:r>
            <a:endParaRPr/>
          </a:p>
        </p:txBody>
      </p:sp>
      <p:pic>
        <p:nvPicPr>
          <p:cNvPr id="277" name="Google Shape;277;p20"/>
          <p:cNvPicPr preferRelativeResize="0"/>
          <p:nvPr/>
        </p:nvPicPr>
        <p:blipFill rotWithShape="1">
          <a:blip r:embed="rId7">
            <a:alphaModFix/>
          </a:blip>
          <a:srcRect b="5163" l="19500" r="21861" t="37841"/>
          <a:stretch/>
        </p:blipFill>
        <p:spPr>
          <a:xfrm>
            <a:off x="8891217" y="4995538"/>
            <a:ext cx="1321453" cy="1095995"/>
          </a:xfrm>
          <a:prstGeom prst="rect">
            <a:avLst/>
          </a:prstGeom>
          <a:noFill/>
          <a:ln>
            <a:noFill/>
          </a:ln>
        </p:spPr>
      </p:pic>
      <p:pic>
        <p:nvPicPr>
          <p:cNvPr id="278" name="Google Shape;278;p20"/>
          <p:cNvPicPr preferRelativeResize="0"/>
          <p:nvPr/>
        </p:nvPicPr>
        <p:blipFill rotWithShape="1">
          <a:blip r:embed="rId8">
            <a:alphaModFix/>
          </a:blip>
          <a:srcRect b="0" l="0" r="0" t="0"/>
          <a:stretch/>
        </p:blipFill>
        <p:spPr>
          <a:xfrm>
            <a:off x="8150697" y="3410375"/>
            <a:ext cx="600050" cy="596050"/>
          </a:xfrm>
          <a:prstGeom prst="rect">
            <a:avLst/>
          </a:prstGeom>
          <a:noFill/>
          <a:ln>
            <a:noFill/>
          </a:ln>
        </p:spPr>
      </p:pic>
      <p:sp>
        <p:nvSpPr>
          <p:cNvPr id="279" name="Google Shape;279;p20"/>
          <p:cNvSpPr/>
          <p:nvPr/>
        </p:nvSpPr>
        <p:spPr>
          <a:xfrm rot="-515373">
            <a:off x="7544715" y="5518655"/>
            <a:ext cx="1211964" cy="347222"/>
          </a:xfrm>
          <a:prstGeom prst="rightArrow">
            <a:avLst>
              <a:gd fmla="val 50000" name="adj1"/>
              <a:gd fmla="val 50000" name="adj2"/>
            </a:avLst>
          </a:prstGeom>
          <a:solidFill>
            <a:srgbClr val="EDEDED"/>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0"/>
          <p:cNvSpPr/>
          <p:nvPr/>
        </p:nvSpPr>
        <p:spPr>
          <a:xfrm rot="1199186">
            <a:off x="7618981" y="4637788"/>
            <a:ext cx="1211964" cy="347222"/>
          </a:xfrm>
          <a:prstGeom prst="rightArrow">
            <a:avLst>
              <a:gd fmla="val 50000" name="adj1"/>
              <a:gd fmla="val 50000" name="adj2"/>
            </a:avLst>
          </a:prstGeom>
          <a:solidFill>
            <a:srgbClr val="EDEDED"/>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20"/>
          <p:cNvSpPr/>
          <p:nvPr/>
        </p:nvSpPr>
        <p:spPr>
          <a:xfrm rot="7413337">
            <a:off x="9836404" y="4477534"/>
            <a:ext cx="742176" cy="347222"/>
          </a:xfrm>
          <a:prstGeom prst="rightArrow">
            <a:avLst>
              <a:gd fmla="val 50000" name="adj1"/>
              <a:gd fmla="val 50000" name="adj2"/>
            </a:avLst>
          </a:prstGeom>
          <a:solidFill>
            <a:srgbClr val="EDEDED"/>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2" name="Google Shape;282;p20"/>
          <p:cNvPicPr preferRelativeResize="0"/>
          <p:nvPr/>
        </p:nvPicPr>
        <p:blipFill rotWithShape="1">
          <a:blip r:embed="rId9">
            <a:alphaModFix/>
          </a:blip>
          <a:srcRect b="0" l="0" r="0" t="0"/>
          <a:stretch/>
        </p:blipFill>
        <p:spPr>
          <a:xfrm>
            <a:off x="10641743" y="4795262"/>
            <a:ext cx="1029146" cy="11430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Calibri"/>
              <a:buNone/>
            </a:pPr>
            <a:r>
              <a:rPr b="1" lang="en-US">
                <a:solidFill>
                  <a:schemeClr val="accent6"/>
                </a:solidFill>
              </a:rPr>
              <a:t>Project objectives</a:t>
            </a:r>
            <a:endParaRPr/>
          </a:p>
        </p:txBody>
      </p:sp>
      <p:sp>
        <p:nvSpPr>
          <p:cNvPr id="288" name="Google Shape;288;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1. Data in demand</a:t>
            </a:r>
            <a:br>
              <a:rPr lang="en-US"/>
            </a:br>
            <a:r>
              <a:rPr lang="en-US"/>
              <a:t>What kind of datasets would be useful to the community?</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2. Diversifying Options</a:t>
            </a:r>
            <a:br>
              <a:rPr lang="en-US"/>
            </a:br>
            <a:r>
              <a:rPr lang="en-US"/>
              <a:t>Enable more data types and more variant types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3. Method optimization</a:t>
            </a:r>
            <a:r>
              <a:rPr lang="en-US"/>
              <a:t>: </a:t>
            </a:r>
            <a:br>
              <a:rPr lang="en-US"/>
            </a:br>
            <a:r>
              <a:rPr lang="en-US"/>
              <a:t>Reduce cost and runtime of our workflows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6"/>
              </a:rPr>
              <a:t>4. Quality control</a:t>
            </a:r>
            <a:br>
              <a:rPr lang="en-US"/>
            </a:br>
            <a:r>
              <a:rPr lang="en-US"/>
              <a:t>Evaluate that the synthetic data we generate is suitable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89" name="Google Shape;289;p21"/>
          <p:cNvSpPr txBox="1"/>
          <p:nvPr/>
        </p:nvSpPr>
        <p:spPr>
          <a:xfrm>
            <a:off x="1061884" y="5884575"/>
            <a:ext cx="6877524"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accent1"/>
                </a:solidFill>
                <a:latin typeface="Calibri"/>
                <a:ea typeface="Calibri"/>
                <a:cs typeface="Calibri"/>
                <a:sym typeface="Calibri"/>
              </a:rPr>
              <a:t>All computational work can be done on Terra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