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46b452e6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46b452e6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46b452e6c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46b452e6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46b452e6c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46b452e6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46b452e6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46b452e6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46b452e6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46b452e6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46b452e6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46b452e6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46b452e6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46b452e6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ws.amazon.com/" TargetMode="External"/><Relationship Id="rId4" Type="http://schemas.openxmlformats.org/officeDocument/2006/relationships/hyperlink" Target="https://docs.ansible.com/" TargetMode="External"/><Relationship Id="rId9" Type="http://schemas.openxmlformats.org/officeDocument/2006/relationships/hyperlink" Target="https://en.wikipedia.org/wiki/CI/CD" TargetMode="External"/><Relationship Id="rId5" Type="http://schemas.openxmlformats.org/officeDocument/2006/relationships/hyperlink" Target="https://www.jenkins.io/doc/" TargetMode="External"/><Relationship Id="rId6" Type="http://schemas.openxmlformats.org/officeDocument/2006/relationships/hyperlink" Target="https://www.terraform.io/docs" TargetMode="External"/><Relationship Id="rId7" Type="http://schemas.openxmlformats.org/officeDocument/2006/relationships/hyperlink" Target="https://create-react-app.dev/docs/getting-started/" TargetMode="External"/><Relationship Id="rId8" Type="http://schemas.openxmlformats.org/officeDocument/2006/relationships/hyperlink" Target="https://dou.ua/lenta/articles/language-rating-2022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11525" y="23537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ru" sz="3100">
                <a:latin typeface="Times New Roman"/>
                <a:ea typeface="Times New Roman"/>
                <a:cs typeface="Times New Roman"/>
                <a:sym typeface="Times New Roman"/>
              </a:rPr>
              <a:t>CICD process in Jenkins for React App project.</a:t>
            </a:r>
            <a:endParaRPr b="1" sz="5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/>
        </p:nvSpPr>
        <p:spPr>
          <a:xfrm>
            <a:off x="577475" y="416325"/>
            <a:ext cx="80979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Links: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https://aws.amazon.com/</a:t>
            </a:r>
            <a:endParaRPr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https://docs.ansible.com/</a:t>
            </a:r>
            <a:endParaRPr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https://www.jenkins.io/doc/</a:t>
            </a:r>
            <a:endParaRPr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https://www.terraform.io/docs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https://create-react-app.dev/docs/getting-started/</a:t>
            </a:r>
            <a:endParaRPr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https://dou.ua/lenta/articles/language-rating-2022/</a:t>
            </a:r>
            <a:endParaRPr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https://en.wikipedia.org/wiki/CI/CD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About myself</a:t>
            </a:r>
            <a:endParaRPr/>
          </a:p>
        </p:txBody>
      </p:sp>
      <p:sp>
        <p:nvSpPr>
          <p:cNvPr id="91" name="Google Shape;91;p14"/>
          <p:cNvSpPr txBox="1"/>
          <p:nvPr>
            <p:ph idx="4294967295" type="body"/>
          </p:nvPr>
        </p:nvSpPr>
        <p:spPr>
          <a:xfrm>
            <a:off x="10570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As it was before…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5487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As it is now…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3" name="Google Shape;93;p14"/>
          <p:cNvGrpSpPr/>
          <p:nvPr/>
        </p:nvGrpSpPr>
        <p:grpSpPr>
          <a:xfrm>
            <a:off x="248635" y="1101213"/>
            <a:ext cx="8520613" cy="3620017"/>
            <a:chOff x="3320450" y="1304875"/>
            <a:chExt cx="2632500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Do not be afraid of failure. Be afraid of not have enough courage to try.</a:t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2726200" y="1850300"/>
            <a:ext cx="5721000" cy="26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70000" lvl="0" marL="89999" rtl="0" algn="just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000000"/>
                </a:solidFill>
                <a:highlight>
                  <a:srgbClr val="FFFFFF"/>
                </a:highlight>
              </a:rPr>
              <a:t>My name is Ivan Lovkin. I’m from Mykolaiv.</a:t>
            </a:r>
            <a:endParaRPr b="1"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270000" lvl="0" marL="89999" rtl="0" algn="just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000000"/>
                </a:solidFill>
                <a:highlight>
                  <a:srgbClr val="FFFFFF"/>
                </a:highlight>
              </a:rPr>
              <a:t>I'm</a:t>
            </a:r>
            <a:r>
              <a:rPr b="1" lang="ru" sz="19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ru" sz="1900">
                <a:solidFill>
                  <a:srgbClr val="000000"/>
                </a:solidFill>
                <a:highlight>
                  <a:srgbClr val="FFFFFF"/>
                </a:highlight>
              </a:rPr>
              <a:t>interesting information technologies. I want to develop in the field of DevOps and information security. </a:t>
            </a:r>
            <a:endParaRPr b="1"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270000" lvl="0" marL="89999" rtl="0" algn="just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000000"/>
                </a:solidFill>
                <a:highlight>
                  <a:srgbClr val="FFFFFF"/>
                </a:highlight>
              </a:rPr>
              <a:t>I like studying and learning some new things.</a:t>
            </a:r>
            <a:endParaRPr b="1"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270000" lvl="0" marL="89999" rtl="0" algn="l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31" y="1766275"/>
            <a:ext cx="1901568" cy="25354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>
            <p:ph type="title"/>
          </p:nvPr>
        </p:nvSpPr>
        <p:spPr>
          <a:xfrm>
            <a:off x="327088" y="1109888"/>
            <a:ext cx="83637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Do not be afraid of failure. Be afraid of not have enough courage to try.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Problem and motivation (about CICD)</a:t>
            </a:r>
            <a:endParaRPr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431924" y="1304875"/>
            <a:ext cx="3905794" cy="3416400"/>
            <a:chOff x="431925" y="1304875"/>
            <a:chExt cx="2628925" cy="3416400"/>
          </a:xfrm>
        </p:grpSpPr>
        <p:sp>
          <p:nvSpPr>
            <p:cNvPr id="105" name="Google Shape;105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10570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As it was before…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508325" y="1850300"/>
            <a:ext cx="37605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</a:pPr>
            <a:r>
              <a:rPr b="1" lang="ru" sz="2000">
                <a:solidFill>
                  <a:srgbClr val="000000"/>
                </a:solidFill>
              </a:rPr>
              <a:t>Poor code quality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</a:pPr>
            <a:r>
              <a:rPr b="1" lang="ru" sz="2000">
                <a:solidFill>
                  <a:srgbClr val="000000"/>
                </a:solidFill>
              </a:rPr>
              <a:t>Slow delivery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</a:pPr>
            <a:r>
              <a:rPr b="1" lang="ru" sz="2000">
                <a:solidFill>
                  <a:srgbClr val="000000"/>
                </a:solidFill>
                <a:highlight>
                  <a:srgbClr val="F8F9FA"/>
                </a:highlight>
              </a:rPr>
              <a:t>A lot of handmade</a:t>
            </a:r>
            <a:endParaRPr b="1" sz="2000">
              <a:solidFill>
                <a:srgbClr val="000000"/>
              </a:solidFill>
              <a:highlight>
                <a:srgbClr val="F8F9FA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</a:pPr>
            <a:r>
              <a:rPr b="1" lang="ru" sz="2000">
                <a:solidFill>
                  <a:srgbClr val="000000"/>
                </a:solidFill>
              </a:rPr>
              <a:t>Long search for failures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</a:pPr>
            <a:r>
              <a:rPr b="1" lang="ru" sz="2000">
                <a:solidFill>
                  <a:srgbClr val="000000"/>
                </a:solidFill>
              </a:rPr>
              <a:t>Lack of feedback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</a:pPr>
            <a:r>
              <a:rPr b="1" lang="ru" sz="2000">
                <a:solidFill>
                  <a:srgbClr val="000000"/>
                </a:solidFill>
              </a:rPr>
              <a:t>High development costs</a:t>
            </a:r>
            <a:endParaRPr b="1" sz="2000">
              <a:solidFill>
                <a:srgbClr val="000000"/>
              </a:solidFill>
            </a:endParaRPr>
          </a:p>
        </p:txBody>
      </p:sp>
      <p:grpSp>
        <p:nvGrpSpPr>
          <p:cNvPr id="109" name="Google Shape;109;p15"/>
          <p:cNvGrpSpPr/>
          <p:nvPr/>
        </p:nvGrpSpPr>
        <p:grpSpPr>
          <a:xfrm>
            <a:off x="4700205" y="1304875"/>
            <a:ext cx="4069055" cy="3416400"/>
            <a:chOff x="3320450" y="1304875"/>
            <a:chExt cx="2632500" cy="3416400"/>
          </a:xfrm>
        </p:grpSpPr>
        <p:sp>
          <p:nvSpPr>
            <p:cNvPr id="110" name="Google Shape;110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5487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As it is now…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4861475" y="1850300"/>
            <a:ext cx="3760500" cy="21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3600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</a:pPr>
            <a:r>
              <a:rPr b="1" lang="ru" sz="2000">
                <a:solidFill>
                  <a:srgbClr val="000000"/>
                </a:solidFill>
                <a:highlight>
                  <a:srgbClr val="FFFFFF"/>
                </a:highlight>
              </a:rPr>
              <a:t>Shorter time</a:t>
            </a:r>
            <a:endParaRPr b="1"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74650" lvl="0" marL="36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❏"/>
            </a:pPr>
            <a:r>
              <a:rPr b="1" lang="ru" sz="2000">
                <a:solidFill>
                  <a:srgbClr val="000000"/>
                </a:solidFill>
                <a:highlight>
                  <a:srgbClr val="FFFFFF"/>
                </a:highlight>
              </a:rPr>
              <a:t>Continuous Testing</a:t>
            </a:r>
            <a:endParaRPr b="1"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8775" lvl="0" marL="36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❏"/>
            </a:pPr>
            <a:r>
              <a:rPr b="1" lang="ru" sz="2000">
                <a:solidFill>
                  <a:srgbClr val="000000"/>
                </a:solidFill>
                <a:highlight>
                  <a:srgbClr val="FFFFFF"/>
                </a:highlight>
              </a:rPr>
              <a:t>Shorter Code</a:t>
            </a:r>
            <a:endParaRPr b="1"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8775" lvl="0" marL="36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❏"/>
            </a:pPr>
            <a:r>
              <a:rPr b="1" lang="ru" sz="2000">
                <a:solidFill>
                  <a:srgbClr val="000000"/>
                </a:solidFill>
                <a:highlight>
                  <a:srgbClr val="FFFFFF"/>
                </a:highlight>
              </a:rPr>
              <a:t>Quicker Release</a:t>
            </a:r>
            <a:endParaRPr b="1"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8775" lvl="0" marL="36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❏"/>
            </a:pPr>
            <a:r>
              <a:rPr b="1" lang="ru" sz="2000">
                <a:solidFill>
                  <a:srgbClr val="000000"/>
                </a:solidFill>
                <a:highlight>
                  <a:srgbClr val="FFFFFF"/>
                </a:highlight>
              </a:rPr>
              <a:t>Real-Time Feedback</a:t>
            </a:r>
            <a:endParaRPr b="1"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8775" lvl="0" marL="36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❏"/>
            </a:pPr>
            <a:r>
              <a:rPr b="1" lang="ru" sz="2000">
                <a:solidFill>
                  <a:srgbClr val="000000"/>
                </a:solidFill>
                <a:highlight>
                  <a:srgbClr val="FFFFFF"/>
                </a:highlight>
              </a:rPr>
              <a:t>Customer Satisfaction</a:t>
            </a:r>
            <a:endParaRPr b="1" sz="20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General purpose</a:t>
            </a:r>
            <a:endParaRPr sz="2800"/>
          </a:p>
        </p:txBody>
      </p:sp>
      <p:sp>
        <p:nvSpPr>
          <p:cNvPr id="119" name="Google Shape;119;p16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Process automation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6"/>
          <p:cNvSpPr txBox="1"/>
          <p:nvPr>
            <p:ph idx="4294967295" type="body"/>
          </p:nvPr>
        </p:nvSpPr>
        <p:spPr>
          <a:xfrm>
            <a:off x="432350" y="2070575"/>
            <a:ext cx="2471700" cy="14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ru" sz="1600"/>
              <a:t>Automate the process of building and delivering (deploying) an application (CI/CD).</a:t>
            </a:r>
            <a:endParaRPr sz="1600"/>
          </a:p>
        </p:txBody>
      </p:sp>
      <p:sp>
        <p:nvSpPr>
          <p:cNvPr id="122" name="Google Shape;122;p16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3336150" y="1451575"/>
            <a:ext cx="2612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Tools and </a:t>
            </a:r>
            <a:r>
              <a:rPr lang="ru">
                <a:solidFill>
                  <a:schemeClr val="lt1"/>
                </a:solidFill>
              </a:rPr>
              <a:t>technology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6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179999" lvl="0" marL="89999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ru" sz="1600"/>
              <a:t>Using various tools to create, configure the working environment, configure continuous integration/continuous delivery.</a:t>
            </a:r>
            <a:endParaRPr b="1" sz="1600"/>
          </a:p>
        </p:txBody>
      </p:sp>
      <p:sp>
        <p:nvSpPr>
          <p:cNvPr id="125" name="Google Shape;125;p16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Skills</a:t>
            </a:r>
            <a:r>
              <a:rPr lang="ru">
                <a:solidFill>
                  <a:schemeClr val="lt1"/>
                </a:solidFill>
              </a:rPr>
              <a:t> upgrade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6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9999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ru" sz="1600"/>
              <a:t>Obtaining new skills and abilities, mastering and consolidating additional knowledge. Practice creating and using CICD practices.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311700" y="410000"/>
            <a:ext cx="8520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Relevance:</a:t>
            </a:r>
            <a:endParaRPr sz="3700"/>
          </a:p>
        </p:txBody>
      </p:sp>
      <p:sp>
        <p:nvSpPr>
          <p:cNvPr id="133" name="Google Shape;133;p17"/>
          <p:cNvSpPr txBox="1"/>
          <p:nvPr/>
        </p:nvSpPr>
        <p:spPr>
          <a:xfrm>
            <a:off x="439800" y="913100"/>
            <a:ext cx="826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2699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JavaScript remains the most popular language among Ukrainian developers (18.8%). To improve the development process, it is necessary to introduce CICD practices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00" y="1527725"/>
            <a:ext cx="8264399" cy="3436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How it works?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346075" y="1101200"/>
            <a:ext cx="40452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Tools</a:t>
            </a:r>
            <a:endParaRPr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104425" y="1745900"/>
            <a:ext cx="4528500" cy="18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2725" lvl="0" marL="179999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ru" sz="2000"/>
              <a:t>AWS (EC2, S3) - build </a:t>
            </a:r>
            <a:r>
              <a:rPr lang="ru" sz="2000"/>
              <a:t>infrastructure</a:t>
            </a:r>
            <a:r>
              <a:rPr lang="ru" sz="2000"/>
              <a:t>   </a:t>
            </a:r>
            <a:endParaRPr sz="2000"/>
          </a:p>
          <a:p>
            <a:pPr indent="-212725" lvl="0" marL="179999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ru" sz="2000"/>
              <a:t>Terraform - create </a:t>
            </a:r>
            <a:r>
              <a:rPr lang="ru" sz="2000"/>
              <a:t>environments</a:t>
            </a:r>
            <a:endParaRPr sz="2000"/>
          </a:p>
          <a:p>
            <a:pPr indent="-212725" lvl="0" marL="179999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ru" sz="2000"/>
              <a:t>Ansible - configure </a:t>
            </a:r>
            <a:r>
              <a:rPr lang="ru" sz="2000"/>
              <a:t>environments</a:t>
            </a:r>
            <a:endParaRPr sz="2000"/>
          </a:p>
          <a:p>
            <a:pPr indent="-212725" lvl="0" marL="179999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ru" sz="2000"/>
              <a:t>Git, Github - CVS system</a:t>
            </a:r>
            <a:endParaRPr sz="2000"/>
          </a:p>
          <a:p>
            <a:pPr indent="-212725" lvl="0" marL="179999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ru" sz="2000"/>
              <a:t>Jenkins (master with agent)</a:t>
            </a:r>
            <a:endParaRPr sz="2000"/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44725"/>
            <a:ext cx="4528500" cy="3391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75" y="1052200"/>
            <a:ext cx="8691775" cy="341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3694613" y="308875"/>
            <a:ext cx="157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latin typeface="Roboto"/>
                <a:ea typeface="Roboto"/>
                <a:cs typeface="Roboto"/>
                <a:sym typeface="Roboto"/>
              </a:rPr>
              <a:t>Scheme</a:t>
            </a:r>
            <a:endParaRPr b="1"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6450"/>
            <a:ext cx="8839202" cy="312684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1060925" y="631175"/>
            <a:ext cx="734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Roboto"/>
                <a:ea typeface="Roboto"/>
                <a:cs typeface="Roboto"/>
                <a:sym typeface="Roboto"/>
              </a:rPr>
              <a:t>Continuous integration/continuous delivery (deploy)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