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Extenda 20 Micro" charset="1" panose="020B0003020200000002"/>
      <p:regular r:id="rId26"/>
    </p:embeddedFont>
    <p:embeddedFont>
      <p:font typeface="Nanum Square Bold" charset="1" panose="020B0600000101010101"/>
      <p:regular r:id="rId27"/>
    </p:embeddedFont>
    <p:embeddedFont>
      <p:font typeface="Open Sans Bold" charset="1" panose="00000000000000000000"/>
      <p:regular r:id="rId28"/>
    </p:embeddedFont>
    <p:embeddedFont>
      <p:font typeface="Jeju Hallasan" charset="1" panose="020003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46798" y="2639730"/>
            <a:ext cx="7194404" cy="3237956"/>
            <a:chOff x="0" y="0"/>
            <a:chExt cx="2172245" cy="9776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72245" cy="977654"/>
            </a:xfrm>
            <a:custGeom>
              <a:avLst/>
              <a:gdLst/>
              <a:ahLst/>
              <a:cxnLst/>
              <a:rect r="r" b="b" t="t" l="l"/>
              <a:pathLst>
                <a:path h="977654" w="2172245">
                  <a:moveTo>
                    <a:pt x="0" y="0"/>
                  </a:moveTo>
                  <a:lnTo>
                    <a:pt x="2172245" y="0"/>
                  </a:lnTo>
                  <a:lnTo>
                    <a:pt x="2172245" y="977654"/>
                  </a:lnTo>
                  <a:lnTo>
                    <a:pt x="0" y="977654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172245" cy="1025279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451052" y="2594808"/>
            <a:ext cx="7385896" cy="3378625"/>
            <a:chOff x="0" y="0"/>
            <a:chExt cx="9847861" cy="4504833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55323" cy="255323"/>
              <a:chOff x="0" y="0"/>
              <a:chExt cx="57818" cy="5781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7818" cy="57818"/>
              </a:xfrm>
              <a:custGeom>
                <a:avLst/>
                <a:gdLst/>
                <a:ahLst/>
                <a:cxnLst/>
                <a:rect r="r" b="b" t="t" l="l"/>
                <a:pathLst>
                  <a:path h="57818" w="57818">
                    <a:moveTo>
                      <a:pt x="0" y="0"/>
                    </a:moveTo>
                    <a:lnTo>
                      <a:pt x="57818" y="0"/>
                    </a:lnTo>
                    <a:lnTo>
                      <a:pt x="57818" y="57818"/>
                    </a:lnTo>
                    <a:lnTo>
                      <a:pt x="0" y="5781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2A52B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7818" cy="105443"/>
              </a:xfrm>
              <a:prstGeom prst="rect">
                <a:avLst/>
              </a:prstGeom>
            </p:spPr>
            <p:txBody>
              <a:bodyPr anchor="ctr" rtlCol="false" tIns="44312" lIns="44312" bIns="44312" rIns="44312"/>
              <a:lstStyle/>
              <a:p>
                <a:pPr algn="ctr">
                  <a:lnSpc>
                    <a:spcPts val="232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9592538" y="0"/>
              <a:ext cx="255323" cy="255323"/>
              <a:chOff x="0" y="0"/>
              <a:chExt cx="57818" cy="5781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7818" cy="57818"/>
              </a:xfrm>
              <a:custGeom>
                <a:avLst/>
                <a:gdLst/>
                <a:ahLst/>
                <a:cxnLst/>
                <a:rect r="r" b="b" t="t" l="l"/>
                <a:pathLst>
                  <a:path h="57818" w="57818">
                    <a:moveTo>
                      <a:pt x="0" y="0"/>
                    </a:moveTo>
                    <a:lnTo>
                      <a:pt x="57818" y="0"/>
                    </a:lnTo>
                    <a:lnTo>
                      <a:pt x="57818" y="57818"/>
                    </a:lnTo>
                    <a:lnTo>
                      <a:pt x="0" y="5781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2A52BF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7818" cy="105443"/>
              </a:xfrm>
              <a:prstGeom prst="rect">
                <a:avLst/>
              </a:prstGeom>
            </p:spPr>
            <p:txBody>
              <a:bodyPr anchor="ctr" rtlCol="false" tIns="44312" lIns="44312" bIns="44312" rIns="44312"/>
              <a:lstStyle/>
              <a:p>
                <a:pPr algn="ctr">
                  <a:lnSpc>
                    <a:spcPts val="232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4249510"/>
              <a:ext cx="255323" cy="255323"/>
              <a:chOff x="0" y="0"/>
              <a:chExt cx="57818" cy="5781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7818" cy="57818"/>
              </a:xfrm>
              <a:custGeom>
                <a:avLst/>
                <a:gdLst/>
                <a:ahLst/>
                <a:cxnLst/>
                <a:rect r="r" b="b" t="t" l="l"/>
                <a:pathLst>
                  <a:path h="57818" w="57818">
                    <a:moveTo>
                      <a:pt x="0" y="0"/>
                    </a:moveTo>
                    <a:lnTo>
                      <a:pt x="57818" y="0"/>
                    </a:lnTo>
                    <a:lnTo>
                      <a:pt x="57818" y="57818"/>
                    </a:lnTo>
                    <a:lnTo>
                      <a:pt x="0" y="5781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2A52BF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57818" cy="105443"/>
              </a:xfrm>
              <a:prstGeom prst="rect">
                <a:avLst/>
              </a:prstGeom>
            </p:spPr>
            <p:txBody>
              <a:bodyPr anchor="ctr" rtlCol="false" tIns="44312" lIns="44312" bIns="44312" rIns="44312"/>
              <a:lstStyle/>
              <a:p>
                <a:pPr algn="ctr">
                  <a:lnSpc>
                    <a:spcPts val="232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9592538" y="4249510"/>
              <a:ext cx="255323" cy="255323"/>
              <a:chOff x="0" y="0"/>
              <a:chExt cx="57818" cy="57818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7818" cy="57818"/>
              </a:xfrm>
              <a:custGeom>
                <a:avLst/>
                <a:gdLst/>
                <a:ahLst/>
                <a:cxnLst/>
                <a:rect r="r" b="b" t="t" l="l"/>
                <a:pathLst>
                  <a:path h="57818" w="57818">
                    <a:moveTo>
                      <a:pt x="0" y="0"/>
                    </a:moveTo>
                    <a:lnTo>
                      <a:pt x="57818" y="0"/>
                    </a:lnTo>
                    <a:lnTo>
                      <a:pt x="57818" y="57818"/>
                    </a:lnTo>
                    <a:lnTo>
                      <a:pt x="0" y="5781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2A52BF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57818" cy="105443"/>
              </a:xfrm>
              <a:prstGeom prst="rect">
                <a:avLst/>
              </a:prstGeom>
            </p:spPr>
            <p:txBody>
              <a:bodyPr anchor="ctr" rtlCol="false" tIns="44312" lIns="44312" bIns="44312" rIns="44312"/>
              <a:lstStyle/>
              <a:p>
                <a:pPr algn="ctr">
                  <a:lnSpc>
                    <a:spcPts val="2320"/>
                  </a:lnSpc>
                </a:pPr>
              </a:p>
            </p:txBody>
          </p:sp>
        </p:grpSp>
      </p:grpSp>
      <p:sp>
        <p:nvSpPr>
          <p:cNvPr name="TextBox 18" id="18"/>
          <p:cNvSpPr txBox="true"/>
          <p:nvPr/>
        </p:nvSpPr>
        <p:spPr>
          <a:xfrm rot="0">
            <a:off x="4000500" y="3527724"/>
            <a:ext cx="10287000" cy="3355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92"/>
              </a:lnSpc>
            </a:pPr>
            <a:r>
              <a:rPr lang="en-US" sz="30119" spc="752">
                <a:solidFill>
                  <a:srgbClr val="2A52BF"/>
                </a:solidFill>
                <a:latin typeface="Extenda 20 Micro"/>
                <a:ea typeface="Extenda 20 Micro"/>
                <a:cs typeface="Extenda 20 Micro"/>
                <a:sym typeface="Extenda 20 Micro"/>
              </a:rPr>
              <a:t>POS PROGRAM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97986" y="6903043"/>
            <a:ext cx="10492028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 spc="-150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박경태</a:t>
            </a:r>
          </a:p>
        </p:txBody>
      </p:sp>
      <p:sp>
        <p:nvSpPr>
          <p:cNvPr name="Freeform 20" id="20"/>
          <p:cNvSpPr/>
          <p:nvPr/>
        </p:nvSpPr>
        <p:spPr>
          <a:xfrm flipH="true" flipV="false" rot="0">
            <a:off x="12402457" y="5439682"/>
            <a:ext cx="1007836" cy="1007836"/>
          </a:xfrm>
          <a:custGeom>
            <a:avLst/>
            <a:gdLst/>
            <a:ahLst/>
            <a:cxnLst/>
            <a:rect r="r" b="b" t="t" l="l"/>
            <a:pathLst>
              <a:path h="1007836" w="1007836">
                <a:moveTo>
                  <a:pt x="1007836" y="0"/>
                </a:moveTo>
                <a:lnTo>
                  <a:pt x="0" y="0"/>
                </a:lnTo>
                <a:lnTo>
                  <a:pt x="0" y="1007836"/>
                </a:lnTo>
                <a:lnTo>
                  <a:pt x="1007836" y="1007836"/>
                </a:lnTo>
                <a:lnTo>
                  <a:pt x="100783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80790" y="1703161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380790" y="8953004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5044044" y="1028700"/>
            <a:ext cx="459014" cy="459014"/>
          </a:xfrm>
          <a:custGeom>
            <a:avLst/>
            <a:gdLst/>
            <a:ahLst/>
            <a:cxnLst/>
            <a:rect r="r" b="b" t="t" l="l"/>
            <a:pathLst>
              <a:path h="459014" w="459014">
                <a:moveTo>
                  <a:pt x="459014" y="0"/>
                </a:moveTo>
                <a:lnTo>
                  <a:pt x="0" y="0"/>
                </a:lnTo>
                <a:lnTo>
                  <a:pt x="0" y="459014"/>
                </a:lnTo>
                <a:lnTo>
                  <a:pt x="459014" y="459014"/>
                </a:lnTo>
                <a:lnTo>
                  <a:pt x="4590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0790" y="1607415"/>
            <a:ext cx="191492" cy="191492"/>
            <a:chOff x="0" y="0"/>
            <a:chExt cx="57818" cy="578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80790" y="8857258"/>
            <a:ext cx="191492" cy="191492"/>
            <a:chOff x="0" y="0"/>
            <a:chExt cx="57818" cy="578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715718" y="1607415"/>
            <a:ext cx="191492" cy="191492"/>
            <a:chOff x="0" y="0"/>
            <a:chExt cx="57818" cy="578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715718" y="8857258"/>
            <a:ext cx="191492" cy="191492"/>
            <a:chOff x="0" y="0"/>
            <a:chExt cx="57818" cy="5781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843433" y="2262616"/>
            <a:ext cx="11301259" cy="6130933"/>
          </a:xfrm>
          <a:custGeom>
            <a:avLst/>
            <a:gdLst/>
            <a:ahLst/>
            <a:cxnLst/>
            <a:rect r="r" b="b" t="t" l="l"/>
            <a:pathLst>
              <a:path h="6130933" w="11301259">
                <a:moveTo>
                  <a:pt x="0" y="0"/>
                </a:moveTo>
                <a:lnTo>
                  <a:pt x="11301259" y="0"/>
                </a:lnTo>
                <a:lnTo>
                  <a:pt x="11301259" y="6130933"/>
                </a:lnTo>
                <a:lnTo>
                  <a:pt x="0" y="61309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315743" y="4891597"/>
            <a:ext cx="5617714" cy="3501952"/>
          </a:xfrm>
          <a:custGeom>
            <a:avLst/>
            <a:gdLst/>
            <a:ahLst/>
            <a:cxnLst/>
            <a:rect r="r" b="b" t="t" l="l"/>
            <a:pathLst>
              <a:path h="3501952" w="5617714">
                <a:moveTo>
                  <a:pt x="0" y="0"/>
                </a:moveTo>
                <a:lnTo>
                  <a:pt x="5617714" y="0"/>
                </a:lnTo>
                <a:lnTo>
                  <a:pt x="5617714" y="3501952"/>
                </a:lnTo>
                <a:lnTo>
                  <a:pt x="0" y="35019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72282" y="609491"/>
            <a:ext cx="8127997" cy="64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2"/>
              </a:lnSpc>
            </a:pPr>
            <a:r>
              <a:rPr lang="en-US" b="true" sz="5600" spc="140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주요 코드 분석 [제품입력]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15743" y="2129266"/>
            <a:ext cx="4943557" cy="1941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5247"/>
              </a:lnSpc>
              <a:buFont typeface="Arial"/>
              <a:buChar char="•"/>
            </a:pPr>
            <a:r>
              <a:rPr lang="en-US" b="true" sz="3300" spc="-16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제품입력</a:t>
            </a:r>
          </a:p>
          <a:p>
            <a:pPr algn="l" marL="712470" indent="-356235" lvl="1">
              <a:lnSpc>
                <a:spcPts val="5247"/>
              </a:lnSpc>
              <a:buFont typeface="Arial"/>
              <a:buChar char="•"/>
            </a:pPr>
            <a:r>
              <a:rPr lang="en-US" b="true" sz="3300" spc="-16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성인인증 체크</a:t>
            </a:r>
          </a:p>
          <a:p>
            <a:pPr algn="l" marL="712470" indent="-356235" lvl="1">
              <a:lnSpc>
                <a:spcPts val="5247"/>
              </a:lnSpc>
              <a:buFont typeface="Arial"/>
              <a:buChar char="•"/>
            </a:pPr>
            <a:r>
              <a:rPr lang="en-US" b="true" sz="3300" spc="-16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유통기한 체크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80790" y="1703161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380790" y="8953004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5044044" y="1028700"/>
            <a:ext cx="459014" cy="459014"/>
          </a:xfrm>
          <a:custGeom>
            <a:avLst/>
            <a:gdLst/>
            <a:ahLst/>
            <a:cxnLst/>
            <a:rect r="r" b="b" t="t" l="l"/>
            <a:pathLst>
              <a:path h="459014" w="459014">
                <a:moveTo>
                  <a:pt x="459014" y="0"/>
                </a:moveTo>
                <a:lnTo>
                  <a:pt x="0" y="0"/>
                </a:lnTo>
                <a:lnTo>
                  <a:pt x="0" y="459014"/>
                </a:lnTo>
                <a:lnTo>
                  <a:pt x="459014" y="459014"/>
                </a:lnTo>
                <a:lnTo>
                  <a:pt x="4590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0790" y="1607415"/>
            <a:ext cx="191492" cy="191492"/>
            <a:chOff x="0" y="0"/>
            <a:chExt cx="57818" cy="578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80790" y="8857258"/>
            <a:ext cx="191492" cy="191492"/>
            <a:chOff x="0" y="0"/>
            <a:chExt cx="57818" cy="578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715718" y="1607415"/>
            <a:ext cx="191492" cy="191492"/>
            <a:chOff x="0" y="0"/>
            <a:chExt cx="57818" cy="578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715718" y="8857258"/>
            <a:ext cx="191492" cy="191492"/>
            <a:chOff x="0" y="0"/>
            <a:chExt cx="57818" cy="5781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28700" y="2451810"/>
            <a:ext cx="8757577" cy="5383379"/>
          </a:xfrm>
          <a:custGeom>
            <a:avLst/>
            <a:gdLst/>
            <a:ahLst/>
            <a:cxnLst/>
            <a:rect r="r" b="b" t="t" l="l"/>
            <a:pathLst>
              <a:path h="5383379" w="8757577">
                <a:moveTo>
                  <a:pt x="0" y="0"/>
                </a:moveTo>
                <a:lnTo>
                  <a:pt x="8757577" y="0"/>
                </a:lnTo>
                <a:lnTo>
                  <a:pt x="8757577" y="5383380"/>
                </a:lnTo>
                <a:lnTo>
                  <a:pt x="0" y="53833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254964" y="3799285"/>
            <a:ext cx="6004336" cy="4035904"/>
          </a:xfrm>
          <a:custGeom>
            <a:avLst/>
            <a:gdLst/>
            <a:ahLst/>
            <a:cxnLst/>
            <a:rect r="r" b="b" t="t" l="l"/>
            <a:pathLst>
              <a:path h="4035904" w="6004336">
                <a:moveTo>
                  <a:pt x="0" y="0"/>
                </a:moveTo>
                <a:lnTo>
                  <a:pt x="6004336" y="0"/>
                </a:lnTo>
                <a:lnTo>
                  <a:pt x="6004336" y="4035905"/>
                </a:lnTo>
                <a:lnTo>
                  <a:pt x="0" y="40359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43433" y="540357"/>
            <a:ext cx="8127997" cy="64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2"/>
              </a:lnSpc>
            </a:pPr>
            <a:r>
              <a:rPr lang="en-US" b="true" sz="5600" spc="140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주요 코드 분석 [재고표시]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254964" y="2318460"/>
            <a:ext cx="4943557" cy="1941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5247"/>
              </a:lnSpc>
              <a:buFont typeface="Arial"/>
              <a:buChar char="•"/>
            </a:pPr>
            <a:r>
              <a:rPr lang="en-US" b="true" sz="3300" spc="-16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제품 재고 출력</a:t>
            </a:r>
          </a:p>
          <a:p>
            <a:pPr algn="l">
              <a:lnSpc>
                <a:spcPts val="5247"/>
              </a:lnSpc>
            </a:pPr>
            <a:r>
              <a:rPr lang="en-US" b="true" sz="3300" spc="-16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         EX) 제품이름 : **** (4개)</a:t>
            </a:r>
          </a:p>
          <a:p>
            <a:pPr algn="l">
              <a:lnSpc>
                <a:spcPts val="524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80790" y="1703161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380790" y="8953004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5044044" y="1028700"/>
            <a:ext cx="459014" cy="459014"/>
          </a:xfrm>
          <a:custGeom>
            <a:avLst/>
            <a:gdLst/>
            <a:ahLst/>
            <a:cxnLst/>
            <a:rect r="r" b="b" t="t" l="l"/>
            <a:pathLst>
              <a:path h="459014" w="459014">
                <a:moveTo>
                  <a:pt x="459014" y="0"/>
                </a:moveTo>
                <a:lnTo>
                  <a:pt x="0" y="0"/>
                </a:lnTo>
                <a:lnTo>
                  <a:pt x="0" y="459014"/>
                </a:lnTo>
                <a:lnTo>
                  <a:pt x="459014" y="459014"/>
                </a:lnTo>
                <a:lnTo>
                  <a:pt x="4590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0790" y="1607415"/>
            <a:ext cx="191492" cy="191492"/>
            <a:chOff x="0" y="0"/>
            <a:chExt cx="57818" cy="578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80790" y="8857258"/>
            <a:ext cx="191492" cy="191492"/>
            <a:chOff x="0" y="0"/>
            <a:chExt cx="57818" cy="578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715718" y="1607415"/>
            <a:ext cx="191492" cy="191492"/>
            <a:chOff x="0" y="0"/>
            <a:chExt cx="57818" cy="578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715718" y="8857258"/>
            <a:ext cx="191492" cy="191492"/>
            <a:chOff x="0" y="0"/>
            <a:chExt cx="57818" cy="5781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120730" y="4356030"/>
            <a:ext cx="5138570" cy="4128177"/>
          </a:xfrm>
          <a:custGeom>
            <a:avLst/>
            <a:gdLst/>
            <a:ahLst/>
            <a:cxnLst/>
            <a:rect r="r" b="b" t="t" l="l"/>
            <a:pathLst>
              <a:path h="4128177" w="5138570">
                <a:moveTo>
                  <a:pt x="0" y="0"/>
                </a:moveTo>
                <a:lnTo>
                  <a:pt x="5138570" y="0"/>
                </a:lnTo>
                <a:lnTo>
                  <a:pt x="5138570" y="4128177"/>
                </a:lnTo>
                <a:lnTo>
                  <a:pt x="0" y="41281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45060" y="1703161"/>
            <a:ext cx="8315997" cy="7249843"/>
          </a:xfrm>
          <a:custGeom>
            <a:avLst/>
            <a:gdLst/>
            <a:ahLst/>
            <a:cxnLst/>
            <a:rect r="r" b="b" t="t" l="l"/>
            <a:pathLst>
              <a:path h="7249843" w="8315997">
                <a:moveTo>
                  <a:pt x="0" y="0"/>
                </a:moveTo>
                <a:lnTo>
                  <a:pt x="8315996" y="0"/>
                </a:lnTo>
                <a:lnTo>
                  <a:pt x="8315996" y="7249843"/>
                </a:lnTo>
                <a:lnTo>
                  <a:pt x="0" y="72498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43433" y="540357"/>
            <a:ext cx="8127997" cy="64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2"/>
              </a:lnSpc>
            </a:pPr>
            <a:r>
              <a:rPr lang="en-US" b="true" sz="5600" spc="140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주요 코드 분석 [제품 입고]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120730" y="2115594"/>
            <a:ext cx="4943557" cy="259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5247"/>
              </a:lnSpc>
              <a:buFont typeface="Arial"/>
              <a:buChar char="•"/>
            </a:pPr>
            <a:r>
              <a:rPr lang="en-US" b="true" sz="3300" spc="-16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제품 입고</a:t>
            </a:r>
          </a:p>
          <a:p>
            <a:pPr algn="l" marL="712470" indent="-356235" lvl="1">
              <a:lnSpc>
                <a:spcPts val="5247"/>
              </a:lnSpc>
              <a:buFont typeface="Arial"/>
              <a:buChar char="•"/>
            </a:pPr>
            <a:r>
              <a:rPr lang="en-US" b="true" sz="3300" spc="-16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이름 검색 후 이미 있다면 수정, 없다면 새로 입력</a:t>
            </a:r>
          </a:p>
          <a:p>
            <a:pPr algn="l">
              <a:lnSpc>
                <a:spcPts val="5247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80790" y="1703161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380790" y="8953004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5044044" y="1028700"/>
            <a:ext cx="459014" cy="459014"/>
          </a:xfrm>
          <a:custGeom>
            <a:avLst/>
            <a:gdLst/>
            <a:ahLst/>
            <a:cxnLst/>
            <a:rect r="r" b="b" t="t" l="l"/>
            <a:pathLst>
              <a:path h="459014" w="459014">
                <a:moveTo>
                  <a:pt x="459014" y="0"/>
                </a:moveTo>
                <a:lnTo>
                  <a:pt x="0" y="0"/>
                </a:lnTo>
                <a:lnTo>
                  <a:pt x="0" y="459014"/>
                </a:lnTo>
                <a:lnTo>
                  <a:pt x="459014" y="459014"/>
                </a:lnTo>
                <a:lnTo>
                  <a:pt x="4590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0790" y="1607415"/>
            <a:ext cx="191492" cy="191492"/>
            <a:chOff x="0" y="0"/>
            <a:chExt cx="57818" cy="578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80790" y="8857258"/>
            <a:ext cx="191492" cy="191492"/>
            <a:chOff x="0" y="0"/>
            <a:chExt cx="57818" cy="578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715718" y="1607415"/>
            <a:ext cx="191492" cy="191492"/>
            <a:chOff x="0" y="0"/>
            <a:chExt cx="57818" cy="578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715718" y="8857258"/>
            <a:ext cx="191492" cy="191492"/>
            <a:chOff x="0" y="0"/>
            <a:chExt cx="57818" cy="5781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76536" y="2423352"/>
            <a:ext cx="9112880" cy="5809461"/>
          </a:xfrm>
          <a:custGeom>
            <a:avLst/>
            <a:gdLst/>
            <a:ahLst/>
            <a:cxnLst/>
            <a:rect r="r" b="b" t="t" l="l"/>
            <a:pathLst>
              <a:path h="5809461" w="9112880">
                <a:moveTo>
                  <a:pt x="0" y="0"/>
                </a:moveTo>
                <a:lnTo>
                  <a:pt x="9112880" y="0"/>
                </a:lnTo>
                <a:lnTo>
                  <a:pt x="9112880" y="5809461"/>
                </a:lnTo>
                <a:lnTo>
                  <a:pt x="0" y="58094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89416" y="2423352"/>
            <a:ext cx="8640600" cy="5843206"/>
          </a:xfrm>
          <a:custGeom>
            <a:avLst/>
            <a:gdLst/>
            <a:ahLst/>
            <a:cxnLst/>
            <a:rect r="r" b="b" t="t" l="l"/>
            <a:pathLst>
              <a:path h="5843206" w="8640600">
                <a:moveTo>
                  <a:pt x="0" y="0"/>
                </a:moveTo>
                <a:lnTo>
                  <a:pt x="8640600" y="0"/>
                </a:lnTo>
                <a:lnTo>
                  <a:pt x="8640600" y="5843205"/>
                </a:lnTo>
                <a:lnTo>
                  <a:pt x="0" y="58432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43433" y="540357"/>
            <a:ext cx="8127997" cy="64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2"/>
              </a:lnSpc>
            </a:pPr>
            <a:r>
              <a:rPr lang="en-US" b="true" sz="5600" spc="140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주요 코드 분석 [제품 입고]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80790" y="1703161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380790" y="8953004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5044044" y="1028700"/>
            <a:ext cx="459014" cy="459014"/>
          </a:xfrm>
          <a:custGeom>
            <a:avLst/>
            <a:gdLst/>
            <a:ahLst/>
            <a:cxnLst/>
            <a:rect r="r" b="b" t="t" l="l"/>
            <a:pathLst>
              <a:path h="459014" w="459014">
                <a:moveTo>
                  <a:pt x="459014" y="0"/>
                </a:moveTo>
                <a:lnTo>
                  <a:pt x="0" y="0"/>
                </a:lnTo>
                <a:lnTo>
                  <a:pt x="0" y="459014"/>
                </a:lnTo>
                <a:lnTo>
                  <a:pt x="459014" y="459014"/>
                </a:lnTo>
                <a:lnTo>
                  <a:pt x="4590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0790" y="1607415"/>
            <a:ext cx="191492" cy="191492"/>
            <a:chOff x="0" y="0"/>
            <a:chExt cx="57818" cy="578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80790" y="8857258"/>
            <a:ext cx="191492" cy="191492"/>
            <a:chOff x="0" y="0"/>
            <a:chExt cx="57818" cy="578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715718" y="1607415"/>
            <a:ext cx="191492" cy="191492"/>
            <a:chOff x="0" y="0"/>
            <a:chExt cx="57818" cy="578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715718" y="8857258"/>
            <a:ext cx="191492" cy="191492"/>
            <a:chOff x="0" y="0"/>
            <a:chExt cx="57818" cy="5781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800491" y="1748703"/>
            <a:ext cx="12531743" cy="7158758"/>
          </a:xfrm>
          <a:custGeom>
            <a:avLst/>
            <a:gdLst/>
            <a:ahLst/>
            <a:cxnLst/>
            <a:rect r="r" b="b" t="t" l="l"/>
            <a:pathLst>
              <a:path h="7158758" w="12531743">
                <a:moveTo>
                  <a:pt x="0" y="0"/>
                </a:moveTo>
                <a:lnTo>
                  <a:pt x="12531744" y="0"/>
                </a:lnTo>
                <a:lnTo>
                  <a:pt x="12531744" y="7158759"/>
                </a:lnTo>
                <a:lnTo>
                  <a:pt x="0" y="71587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76536" y="609491"/>
            <a:ext cx="8127997" cy="64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2"/>
              </a:lnSpc>
            </a:pPr>
            <a:r>
              <a:rPr lang="en-US" b="true" sz="5600" spc="140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주요 코드 분석 [계산]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560443" y="2435366"/>
            <a:ext cx="4727557" cy="457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5247"/>
              </a:lnSpc>
              <a:buFont typeface="Arial"/>
              <a:buChar char="•"/>
            </a:pPr>
            <a:r>
              <a:rPr lang="en-US" b="true" sz="3300" spc="-16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계산 메뉴</a:t>
            </a:r>
          </a:p>
          <a:p>
            <a:pPr algn="l" marL="712470" indent="-356235" lvl="1">
              <a:lnSpc>
                <a:spcPts val="5247"/>
              </a:lnSpc>
              <a:buFont typeface="Arial"/>
              <a:buChar char="•"/>
            </a:pPr>
            <a:r>
              <a:rPr lang="en-US" b="true" sz="3300" spc="-16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여러개 선택하여 구매</a:t>
            </a:r>
          </a:p>
          <a:p>
            <a:pPr algn="l" marL="712470" indent="-356235" lvl="1">
              <a:lnSpc>
                <a:spcPts val="5247"/>
              </a:lnSpc>
              <a:buFont typeface="Arial"/>
              <a:buChar char="•"/>
            </a:pPr>
            <a:r>
              <a:rPr lang="en-US" b="true" sz="3300" spc="-16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현금지불시 잔돈 계산</a:t>
            </a:r>
          </a:p>
          <a:p>
            <a:pPr algn="l" marL="712470" indent="-356235" lvl="1">
              <a:lnSpc>
                <a:spcPts val="5247"/>
              </a:lnSpc>
              <a:buFont typeface="Arial"/>
              <a:buChar char="•"/>
            </a:pPr>
            <a:r>
              <a:rPr lang="en-US" b="true" sz="3300" spc="-16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성인 인증</a:t>
            </a:r>
          </a:p>
          <a:p>
            <a:pPr algn="l" marL="712470" indent="-356235" lvl="1">
              <a:lnSpc>
                <a:spcPts val="5247"/>
              </a:lnSpc>
              <a:buFont typeface="Arial"/>
              <a:buChar char="•"/>
            </a:pPr>
            <a:r>
              <a:rPr lang="en-US" b="true" sz="3300" spc="-16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유통기한 알림</a:t>
            </a:r>
          </a:p>
          <a:p>
            <a:pPr algn="l" marL="712470" indent="-356235" lvl="1">
              <a:lnSpc>
                <a:spcPts val="5247"/>
              </a:lnSpc>
              <a:buFont typeface="Arial"/>
              <a:buChar char="•"/>
            </a:pPr>
            <a:r>
              <a:rPr lang="en-US" b="true" sz="3300" spc="-16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계산 후 재고 빠짐</a:t>
            </a:r>
          </a:p>
          <a:p>
            <a:pPr algn="l" marL="712470" indent="-356235" lvl="1">
              <a:lnSpc>
                <a:spcPts val="5247"/>
              </a:lnSpc>
              <a:buFont typeface="Arial"/>
              <a:buChar char="•"/>
            </a:pPr>
            <a:r>
              <a:rPr lang="en-US" b="true" sz="3300" spc="-16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계산 후 잔고상승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80790" y="1703161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380790" y="8953004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5044044" y="1028700"/>
            <a:ext cx="459014" cy="459014"/>
          </a:xfrm>
          <a:custGeom>
            <a:avLst/>
            <a:gdLst/>
            <a:ahLst/>
            <a:cxnLst/>
            <a:rect r="r" b="b" t="t" l="l"/>
            <a:pathLst>
              <a:path h="459014" w="459014">
                <a:moveTo>
                  <a:pt x="459014" y="0"/>
                </a:moveTo>
                <a:lnTo>
                  <a:pt x="0" y="0"/>
                </a:lnTo>
                <a:lnTo>
                  <a:pt x="0" y="459014"/>
                </a:lnTo>
                <a:lnTo>
                  <a:pt x="459014" y="459014"/>
                </a:lnTo>
                <a:lnTo>
                  <a:pt x="4590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0790" y="1607415"/>
            <a:ext cx="191492" cy="191492"/>
            <a:chOff x="0" y="0"/>
            <a:chExt cx="57818" cy="578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80790" y="8857258"/>
            <a:ext cx="191492" cy="191492"/>
            <a:chOff x="0" y="0"/>
            <a:chExt cx="57818" cy="578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715718" y="1607415"/>
            <a:ext cx="191492" cy="191492"/>
            <a:chOff x="0" y="0"/>
            <a:chExt cx="57818" cy="578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715718" y="8857258"/>
            <a:ext cx="191492" cy="191492"/>
            <a:chOff x="0" y="0"/>
            <a:chExt cx="57818" cy="5781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8918095" y="1914096"/>
            <a:ext cx="8893369" cy="6458809"/>
          </a:xfrm>
          <a:custGeom>
            <a:avLst/>
            <a:gdLst/>
            <a:ahLst/>
            <a:cxnLst/>
            <a:rect r="r" b="b" t="t" l="l"/>
            <a:pathLst>
              <a:path h="6458809" w="8893369">
                <a:moveTo>
                  <a:pt x="0" y="0"/>
                </a:moveTo>
                <a:lnTo>
                  <a:pt x="8893369" y="0"/>
                </a:lnTo>
                <a:lnTo>
                  <a:pt x="8893369" y="6458808"/>
                </a:lnTo>
                <a:lnTo>
                  <a:pt x="0" y="64588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0625" y="1914096"/>
            <a:ext cx="8767470" cy="6789169"/>
          </a:xfrm>
          <a:custGeom>
            <a:avLst/>
            <a:gdLst/>
            <a:ahLst/>
            <a:cxnLst/>
            <a:rect r="r" b="b" t="t" l="l"/>
            <a:pathLst>
              <a:path h="6789169" w="8767470">
                <a:moveTo>
                  <a:pt x="0" y="0"/>
                </a:moveTo>
                <a:lnTo>
                  <a:pt x="8767470" y="0"/>
                </a:lnTo>
                <a:lnTo>
                  <a:pt x="8767470" y="6789168"/>
                </a:lnTo>
                <a:lnTo>
                  <a:pt x="0" y="67891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76536" y="609491"/>
            <a:ext cx="8127997" cy="64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2"/>
              </a:lnSpc>
            </a:pPr>
            <a:r>
              <a:rPr lang="en-US" b="true" sz="5600" spc="140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주요 코드 분석 [계산]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80790" y="1703161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380790" y="8953004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5044044" y="1028700"/>
            <a:ext cx="459014" cy="459014"/>
          </a:xfrm>
          <a:custGeom>
            <a:avLst/>
            <a:gdLst/>
            <a:ahLst/>
            <a:cxnLst/>
            <a:rect r="r" b="b" t="t" l="l"/>
            <a:pathLst>
              <a:path h="459014" w="459014">
                <a:moveTo>
                  <a:pt x="459014" y="0"/>
                </a:moveTo>
                <a:lnTo>
                  <a:pt x="0" y="0"/>
                </a:lnTo>
                <a:lnTo>
                  <a:pt x="0" y="459014"/>
                </a:lnTo>
                <a:lnTo>
                  <a:pt x="459014" y="459014"/>
                </a:lnTo>
                <a:lnTo>
                  <a:pt x="4590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0790" y="1607415"/>
            <a:ext cx="191492" cy="191492"/>
            <a:chOff x="0" y="0"/>
            <a:chExt cx="57818" cy="578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80790" y="8857258"/>
            <a:ext cx="191492" cy="191492"/>
            <a:chOff x="0" y="0"/>
            <a:chExt cx="57818" cy="578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715718" y="1607415"/>
            <a:ext cx="191492" cy="191492"/>
            <a:chOff x="0" y="0"/>
            <a:chExt cx="57818" cy="578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715718" y="8857258"/>
            <a:ext cx="191492" cy="191492"/>
            <a:chOff x="0" y="0"/>
            <a:chExt cx="57818" cy="5781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73256" y="2008457"/>
            <a:ext cx="8168935" cy="6639251"/>
          </a:xfrm>
          <a:custGeom>
            <a:avLst/>
            <a:gdLst/>
            <a:ahLst/>
            <a:cxnLst/>
            <a:rect r="r" b="b" t="t" l="l"/>
            <a:pathLst>
              <a:path h="6639251" w="8168935">
                <a:moveTo>
                  <a:pt x="0" y="0"/>
                </a:moveTo>
                <a:lnTo>
                  <a:pt x="8168935" y="0"/>
                </a:lnTo>
                <a:lnTo>
                  <a:pt x="8168935" y="6639251"/>
                </a:lnTo>
                <a:lnTo>
                  <a:pt x="0" y="66392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342191" y="1908773"/>
            <a:ext cx="9586614" cy="6838619"/>
          </a:xfrm>
          <a:custGeom>
            <a:avLst/>
            <a:gdLst/>
            <a:ahLst/>
            <a:cxnLst/>
            <a:rect r="r" b="b" t="t" l="l"/>
            <a:pathLst>
              <a:path h="6838619" w="9586614">
                <a:moveTo>
                  <a:pt x="0" y="0"/>
                </a:moveTo>
                <a:lnTo>
                  <a:pt x="9586614" y="0"/>
                </a:lnTo>
                <a:lnTo>
                  <a:pt x="9586614" y="6838619"/>
                </a:lnTo>
                <a:lnTo>
                  <a:pt x="0" y="68386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76536" y="609491"/>
            <a:ext cx="8127997" cy="64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2"/>
              </a:lnSpc>
            </a:pPr>
            <a:r>
              <a:rPr lang="en-US" b="true" sz="5600" spc="140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주요 코드 분석 [계산]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80790" y="1703161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476536" y="9808762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5044044" y="1028700"/>
            <a:ext cx="459014" cy="459014"/>
          </a:xfrm>
          <a:custGeom>
            <a:avLst/>
            <a:gdLst/>
            <a:ahLst/>
            <a:cxnLst/>
            <a:rect r="r" b="b" t="t" l="l"/>
            <a:pathLst>
              <a:path h="459014" w="459014">
                <a:moveTo>
                  <a:pt x="459014" y="0"/>
                </a:moveTo>
                <a:lnTo>
                  <a:pt x="0" y="0"/>
                </a:lnTo>
                <a:lnTo>
                  <a:pt x="0" y="459014"/>
                </a:lnTo>
                <a:lnTo>
                  <a:pt x="459014" y="459014"/>
                </a:lnTo>
                <a:lnTo>
                  <a:pt x="4590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0790" y="1607415"/>
            <a:ext cx="191492" cy="191492"/>
            <a:chOff x="0" y="0"/>
            <a:chExt cx="57818" cy="578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80790" y="8857258"/>
            <a:ext cx="191492" cy="191492"/>
            <a:chOff x="0" y="0"/>
            <a:chExt cx="57818" cy="578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715718" y="1607415"/>
            <a:ext cx="191492" cy="191492"/>
            <a:chOff x="0" y="0"/>
            <a:chExt cx="57818" cy="578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715718" y="8857258"/>
            <a:ext cx="191492" cy="191492"/>
            <a:chOff x="0" y="0"/>
            <a:chExt cx="57818" cy="5781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887850" y="1703161"/>
            <a:ext cx="7433367" cy="8105602"/>
          </a:xfrm>
          <a:custGeom>
            <a:avLst/>
            <a:gdLst/>
            <a:ahLst/>
            <a:cxnLst/>
            <a:rect r="r" b="b" t="t" l="l"/>
            <a:pathLst>
              <a:path h="8105602" w="7433367">
                <a:moveTo>
                  <a:pt x="0" y="0"/>
                </a:moveTo>
                <a:lnTo>
                  <a:pt x="7433367" y="0"/>
                </a:lnTo>
                <a:lnTo>
                  <a:pt x="7433367" y="8105601"/>
                </a:lnTo>
                <a:lnTo>
                  <a:pt x="0" y="81056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76536" y="609491"/>
            <a:ext cx="8127997" cy="64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2"/>
              </a:lnSpc>
            </a:pPr>
            <a:r>
              <a:rPr lang="en-US" b="true" sz="5600" spc="140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주요 코드 분석 [계산]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80790" y="1703161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380790" y="8953004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5044044" y="1028700"/>
            <a:ext cx="459014" cy="459014"/>
          </a:xfrm>
          <a:custGeom>
            <a:avLst/>
            <a:gdLst/>
            <a:ahLst/>
            <a:cxnLst/>
            <a:rect r="r" b="b" t="t" l="l"/>
            <a:pathLst>
              <a:path h="459014" w="459014">
                <a:moveTo>
                  <a:pt x="459014" y="0"/>
                </a:moveTo>
                <a:lnTo>
                  <a:pt x="0" y="0"/>
                </a:lnTo>
                <a:lnTo>
                  <a:pt x="0" y="459014"/>
                </a:lnTo>
                <a:lnTo>
                  <a:pt x="459014" y="459014"/>
                </a:lnTo>
                <a:lnTo>
                  <a:pt x="4590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0790" y="1607415"/>
            <a:ext cx="191492" cy="191492"/>
            <a:chOff x="0" y="0"/>
            <a:chExt cx="57818" cy="578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80790" y="8857258"/>
            <a:ext cx="191492" cy="191492"/>
            <a:chOff x="0" y="0"/>
            <a:chExt cx="57818" cy="578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715718" y="1607415"/>
            <a:ext cx="191492" cy="191492"/>
            <a:chOff x="0" y="0"/>
            <a:chExt cx="57818" cy="578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715718" y="8857258"/>
            <a:ext cx="191492" cy="191492"/>
            <a:chOff x="0" y="0"/>
            <a:chExt cx="57818" cy="5781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843433" y="2227299"/>
            <a:ext cx="11301259" cy="6201566"/>
          </a:xfrm>
          <a:custGeom>
            <a:avLst/>
            <a:gdLst/>
            <a:ahLst/>
            <a:cxnLst/>
            <a:rect r="r" b="b" t="t" l="l"/>
            <a:pathLst>
              <a:path h="6201566" w="11301259">
                <a:moveTo>
                  <a:pt x="0" y="0"/>
                </a:moveTo>
                <a:lnTo>
                  <a:pt x="11301259" y="0"/>
                </a:lnTo>
                <a:lnTo>
                  <a:pt x="11301259" y="6201566"/>
                </a:lnTo>
                <a:lnTo>
                  <a:pt x="0" y="62015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395072" y="6232195"/>
            <a:ext cx="5320646" cy="955410"/>
          </a:xfrm>
          <a:custGeom>
            <a:avLst/>
            <a:gdLst/>
            <a:ahLst/>
            <a:cxnLst/>
            <a:rect r="r" b="b" t="t" l="l"/>
            <a:pathLst>
              <a:path h="955410" w="5320646">
                <a:moveTo>
                  <a:pt x="0" y="0"/>
                </a:moveTo>
                <a:lnTo>
                  <a:pt x="5320646" y="0"/>
                </a:lnTo>
                <a:lnTo>
                  <a:pt x="5320646" y="955410"/>
                </a:lnTo>
                <a:lnTo>
                  <a:pt x="0" y="9554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43433" y="540357"/>
            <a:ext cx="8127997" cy="64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2"/>
              </a:lnSpc>
            </a:pPr>
            <a:r>
              <a:rPr lang="en-US" b="true" sz="5600" spc="140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주요 코드 분석 [검색]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083907" y="4290619"/>
            <a:ext cx="4727557" cy="1941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5247"/>
              </a:lnSpc>
              <a:buFont typeface="Arial"/>
              <a:buChar char="•"/>
            </a:pPr>
            <a:r>
              <a:rPr lang="en-US" b="true" sz="3300" spc="-16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검색 메뉴</a:t>
            </a:r>
          </a:p>
          <a:p>
            <a:pPr algn="l" marL="712470" indent="-356235" lvl="1">
              <a:lnSpc>
                <a:spcPts val="5247"/>
              </a:lnSpc>
              <a:buFont typeface="Arial"/>
              <a:buChar char="•"/>
            </a:pPr>
            <a:r>
              <a:rPr lang="en-US" b="true" sz="3300" spc="-16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이름으로 갬색</a:t>
            </a:r>
          </a:p>
          <a:p>
            <a:pPr algn="l">
              <a:lnSpc>
                <a:spcPts val="5247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23805" y="2884519"/>
            <a:ext cx="7040390" cy="191492"/>
            <a:chOff x="0" y="0"/>
            <a:chExt cx="9387187" cy="255323"/>
          </a:xfrm>
        </p:grpSpPr>
        <p:sp>
          <p:nvSpPr>
            <p:cNvPr name="AutoShape 3" id="3"/>
            <p:cNvSpPr/>
            <p:nvPr/>
          </p:nvSpPr>
          <p:spPr>
            <a:xfrm>
              <a:off x="0" y="127661"/>
              <a:ext cx="9387187" cy="0"/>
            </a:xfrm>
            <a:prstGeom prst="line">
              <a:avLst/>
            </a:prstGeom>
            <a:ln cap="flat" w="63500">
              <a:solidFill>
                <a:srgbClr val="2A52B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4" id="4"/>
            <p:cNvGrpSpPr/>
            <p:nvPr/>
          </p:nvGrpSpPr>
          <p:grpSpPr>
            <a:xfrm rot="0">
              <a:off x="0" y="0"/>
              <a:ext cx="255323" cy="255323"/>
              <a:chOff x="0" y="0"/>
              <a:chExt cx="57818" cy="5781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7818" cy="57818"/>
              </a:xfrm>
              <a:custGeom>
                <a:avLst/>
                <a:gdLst/>
                <a:ahLst/>
                <a:cxnLst/>
                <a:rect r="r" b="b" t="t" l="l"/>
                <a:pathLst>
                  <a:path h="57818" w="57818">
                    <a:moveTo>
                      <a:pt x="0" y="0"/>
                    </a:moveTo>
                    <a:lnTo>
                      <a:pt x="57818" y="0"/>
                    </a:lnTo>
                    <a:lnTo>
                      <a:pt x="57818" y="57818"/>
                    </a:lnTo>
                    <a:lnTo>
                      <a:pt x="0" y="5781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2A52BF"/>
                </a:solidFill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7818" cy="105443"/>
              </a:xfrm>
              <a:prstGeom prst="rect">
                <a:avLst/>
              </a:prstGeom>
            </p:spPr>
            <p:txBody>
              <a:bodyPr anchor="ctr" rtlCol="false" tIns="44312" lIns="44312" bIns="44312" rIns="44312"/>
              <a:lstStyle/>
              <a:p>
                <a:pPr algn="ctr">
                  <a:lnSpc>
                    <a:spcPts val="2320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9131864" y="0"/>
              <a:ext cx="255323" cy="255323"/>
              <a:chOff x="0" y="0"/>
              <a:chExt cx="57818" cy="5781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7818" cy="57818"/>
              </a:xfrm>
              <a:custGeom>
                <a:avLst/>
                <a:gdLst/>
                <a:ahLst/>
                <a:cxnLst/>
                <a:rect r="r" b="b" t="t" l="l"/>
                <a:pathLst>
                  <a:path h="57818" w="57818">
                    <a:moveTo>
                      <a:pt x="0" y="0"/>
                    </a:moveTo>
                    <a:lnTo>
                      <a:pt x="57818" y="0"/>
                    </a:lnTo>
                    <a:lnTo>
                      <a:pt x="57818" y="57818"/>
                    </a:lnTo>
                    <a:lnTo>
                      <a:pt x="0" y="5781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2A52BF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7818" cy="105443"/>
              </a:xfrm>
              <a:prstGeom prst="rect">
                <a:avLst/>
              </a:prstGeom>
            </p:spPr>
            <p:txBody>
              <a:bodyPr anchor="ctr" rtlCol="false" tIns="44312" lIns="44312" bIns="44312" rIns="44312"/>
              <a:lstStyle/>
              <a:p>
                <a:pPr algn="ctr">
                  <a:lnSpc>
                    <a:spcPts val="2320"/>
                  </a:lnSpc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5623805" y="7073074"/>
            <a:ext cx="7040390" cy="191492"/>
            <a:chOff x="0" y="0"/>
            <a:chExt cx="9387187" cy="255323"/>
          </a:xfrm>
        </p:grpSpPr>
        <p:sp>
          <p:nvSpPr>
            <p:cNvPr name="AutoShape 11" id="11"/>
            <p:cNvSpPr/>
            <p:nvPr/>
          </p:nvSpPr>
          <p:spPr>
            <a:xfrm>
              <a:off x="0" y="127661"/>
              <a:ext cx="9387187" cy="0"/>
            </a:xfrm>
            <a:prstGeom prst="line">
              <a:avLst/>
            </a:prstGeom>
            <a:ln cap="flat" w="63500">
              <a:solidFill>
                <a:srgbClr val="2A52B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2" id="12"/>
            <p:cNvGrpSpPr/>
            <p:nvPr/>
          </p:nvGrpSpPr>
          <p:grpSpPr>
            <a:xfrm rot="0">
              <a:off x="0" y="0"/>
              <a:ext cx="255323" cy="255323"/>
              <a:chOff x="0" y="0"/>
              <a:chExt cx="57818" cy="5781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7818" cy="57818"/>
              </a:xfrm>
              <a:custGeom>
                <a:avLst/>
                <a:gdLst/>
                <a:ahLst/>
                <a:cxnLst/>
                <a:rect r="r" b="b" t="t" l="l"/>
                <a:pathLst>
                  <a:path h="57818" w="57818">
                    <a:moveTo>
                      <a:pt x="0" y="0"/>
                    </a:moveTo>
                    <a:lnTo>
                      <a:pt x="57818" y="0"/>
                    </a:lnTo>
                    <a:lnTo>
                      <a:pt x="57818" y="57818"/>
                    </a:lnTo>
                    <a:lnTo>
                      <a:pt x="0" y="5781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2A52BF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57818" cy="105443"/>
              </a:xfrm>
              <a:prstGeom prst="rect">
                <a:avLst/>
              </a:prstGeom>
            </p:spPr>
            <p:txBody>
              <a:bodyPr anchor="ctr" rtlCol="false" tIns="44312" lIns="44312" bIns="44312" rIns="44312"/>
              <a:lstStyle/>
              <a:p>
                <a:pPr algn="ctr">
                  <a:lnSpc>
                    <a:spcPts val="232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9131864" y="0"/>
              <a:ext cx="255323" cy="255323"/>
              <a:chOff x="0" y="0"/>
              <a:chExt cx="57818" cy="57818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7818" cy="57818"/>
              </a:xfrm>
              <a:custGeom>
                <a:avLst/>
                <a:gdLst/>
                <a:ahLst/>
                <a:cxnLst/>
                <a:rect r="r" b="b" t="t" l="l"/>
                <a:pathLst>
                  <a:path h="57818" w="57818">
                    <a:moveTo>
                      <a:pt x="0" y="0"/>
                    </a:moveTo>
                    <a:lnTo>
                      <a:pt x="57818" y="0"/>
                    </a:lnTo>
                    <a:lnTo>
                      <a:pt x="57818" y="57818"/>
                    </a:lnTo>
                    <a:lnTo>
                      <a:pt x="0" y="5781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2A52BF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57818" cy="105443"/>
              </a:xfrm>
              <a:prstGeom prst="rect">
                <a:avLst/>
              </a:prstGeom>
            </p:spPr>
            <p:txBody>
              <a:bodyPr anchor="ctr" rtlCol="false" tIns="44312" lIns="44312" bIns="44312" rIns="44312"/>
              <a:lstStyle/>
              <a:p>
                <a:pPr algn="ctr">
                  <a:lnSpc>
                    <a:spcPts val="2320"/>
                  </a:lnSpc>
                </a:pPr>
              </a:p>
            </p:txBody>
          </p:sp>
        </p:grpSp>
      </p:grpSp>
      <p:sp>
        <p:nvSpPr>
          <p:cNvPr name="TextBox 18" id="18"/>
          <p:cNvSpPr txBox="true"/>
          <p:nvPr/>
        </p:nvSpPr>
        <p:spPr>
          <a:xfrm rot="0">
            <a:off x="6529569" y="1409700"/>
            <a:ext cx="5228861" cy="1196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8"/>
              </a:lnSpc>
            </a:pPr>
            <a:r>
              <a:rPr lang="en-US" b="true" sz="10400" spc="260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개발방향</a:t>
            </a:r>
          </a:p>
        </p:txBody>
      </p:sp>
      <p:sp>
        <p:nvSpPr>
          <p:cNvPr name="Freeform 19" id="19"/>
          <p:cNvSpPr/>
          <p:nvPr/>
        </p:nvSpPr>
        <p:spPr>
          <a:xfrm flipH="true" flipV="false" rot="0">
            <a:off x="10628049" y="2425505"/>
            <a:ext cx="459014" cy="459014"/>
          </a:xfrm>
          <a:custGeom>
            <a:avLst/>
            <a:gdLst/>
            <a:ahLst/>
            <a:cxnLst/>
            <a:rect r="r" b="b" t="t" l="l"/>
            <a:pathLst>
              <a:path h="459014" w="459014">
                <a:moveTo>
                  <a:pt x="459014" y="0"/>
                </a:moveTo>
                <a:lnTo>
                  <a:pt x="0" y="0"/>
                </a:lnTo>
                <a:lnTo>
                  <a:pt x="0" y="459014"/>
                </a:lnTo>
                <a:lnTo>
                  <a:pt x="459014" y="459014"/>
                </a:lnTo>
                <a:lnTo>
                  <a:pt x="4590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248318" y="3360801"/>
            <a:ext cx="7791365" cy="3412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5"/>
              </a:lnSpc>
            </a:pPr>
            <a:r>
              <a:rPr lang="en-US" sz="3399" spc="-169" b="true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현재</a:t>
            </a:r>
            <a:r>
              <a:rPr lang="en-US" sz="3399" spc="-169" b="true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데이터가 메모리에만 저장 되고, 다른 저장 기능은 포함되지 않았으나, 향후 개선 한다면 파일 입출력을 활용한 영구 데이터 저장 기능을 추가하고, 바코드, 카드 리더기 등과 연동하면 발전 할 여지가 있을 것 같습니다.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53262" y="-104321"/>
            <a:ext cx="8981475" cy="10495643"/>
            <a:chOff x="0" y="0"/>
            <a:chExt cx="2711825" cy="31690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11825" cy="3169006"/>
            </a:xfrm>
            <a:custGeom>
              <a:avLst/>
              <a:gdLst/>
              <a:ahLst/>
              <a:cxnLst/>
              <a:rect r="r" b="b" t="t" l="l"/>
              <a:pathLst>
                <a:path h="3169006" w="2711825">
                  <a:moveTo>
                    <a:pt x="0" y="0"/>
                  </a:moveTo>
                  <a:lnTo>
                    <a:pt x="2711825" y="0"/>
                  </a:lnTo>
                  <a:lnTo>
                    <a:pt x="2711825" y="3169006"/>
                  </a:lnTo>
                  <a:lnTo>
                    <a:pt x="0" y="3169006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11825" cy="3216631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57516" y="1274040"/>
            <a:ext cx="191492" cy="191492"/>
            <a:chOff x="0" y="0"/>
            <a:chExt cx="57818" cy="578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538991" y="1274040"/>
            <a:ext cx="191492" cy="191492"/>
            <a:chOff x="0" y="0"/>
            <a:chExt cx="57818" cy="578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557516" y="8821468"/>
            <a:ext cx="191492" cy="191492"/>
            <a:chOff x="0" y="0"/>
            <a:chExt cx="57818" cy="578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538991" y="8821468"/>
            <a:ext cx="191492" cy="191492"/>
            <a:chOff x="0" y="0"/>
            <a:chExt cx="57818" cy="5781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198064" y="2419957"/>
            <a:ext cx="3501843" cy="1555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80"/>
              </a:lnSpc>
            </a:pPr>
            <a:r>
              <a:rPr lang="en-US" sz="14000" spc="350">
                <a:solidFill>
                  <a:srgbClr val="2A52BF"/>
                </a:solidFill>
                <a:latin typeface="Extenda 20 Micro"/>
                <a:ea typeface="Extenda 20 Micro"/>
                <a:cs typeface="Extenda 20 Micro"/>
                <a:sym typeface="Extenda 20 Micro"/>
              </a:rPr>
              <a:t>CONTENT</a:t>
            </a:r>
          </a:p>
        </p:txBody>
      </p:sp>
      <p:sp>
        <p:nvSpPr>
          <p:cNvPr name="Freeform 18" id="18"/>
          <p:cNvSpPr/>
          <p:nvPr/>
        </p:nvSpPr>
        <p:spPr>
          <a:xfrm flipH="true" flipV="false" rot="0">
            <a:off x="8379279" y="3516059"/>
            <a:ext cx="459014" cy="459014"/>
          </a:xfrm>
          <a:custGeom>
            <a:avLst/>
            <a:gdLst/>
            <a:ahLst/>
            <a:cxnLst/>
            <a:rect r="r" b="b" t="t" l="l"/>
            <a:pathLst>
              <a:path h="459014" w="459014">
                <a:moveTo>
                  <a:pt x="459014" y="0"/>
                </a:moveTo>
                <a:lnTo>
                  <a:pt x="0" y="0"/>
                </a:lnTo>
                <a:lnTo>
                  <a:pt x="0" y="459014"/>
                </a:lnTo>
                <a:lnTo>
                  <a:pt x="459014" y="459014"/>
                </a:lnTo>
                <a:lnTo>
                  <a:pt x="4590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093289" y="4495963"/>
            <a:ext cx="4821443" cy="2869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23"/>
              </a:lnSpc>
            </a:pPr>
          </a:p>
          <a:p>
            <a:pPr algn="l" marL="777234" indent="-388617" lvl="1">
              <a:lnSpc>
                <a:spcPts val="5723"/>
              </a:lnSpc>
              <a:buFont typeface="Arial"/>
              <a:buChar char="•"/>
            </a:pPr>
            <a:r>
              <a:rPr lang="en-US" b="true" sz="3599" spc="-179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프로그램 목적</a:t>
            </a:r>
          </a:p>
          <a:p>
            <a:pPr algn="l" marL="777234" indent="-388617" lvl="1">
              <a:lnSpc>
                <a:spcPts val="5723"/>
              </a:lnSpc>
              <a:buFont typeface="Arial"/>
              <a:buChar char="•"/>
            </a:pPr>
            <a:r>
              <a:rPr lang="en-US" b="true" sz="3599" spc="-179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프로그램 흐름</a:t>
            </a:r>
          </a:p>
          <a:p>
            <a:pPr algn="l" marL="777234" indent="-388617" lvl="1">
              <a:lnSpc>
                <a:spcPts val="5723"/>
              </a:lnSpc>
              <a:buFont typeface="Arial"/>
              <a:buChar char="•"/>
            </a:pPr>
            <a:r>
              <a:rPr lang="en-US" b="true" sz="3599" spc="-179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주요 코드 분석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58978" y="4151757"/>
            <a:ext cx="5770045" cy="1554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12"/>
              </a:lnSpc>
            </a:pPr>
            <a:r>
              <a:rPr lang="en-US" sz="14400" spc="648">
                <a:solidFill>
                  <a:srgbClr val="2A52BF"/>
                </a:solidFill>
                <a:latin typeface="Extenda 20 Micro"/>
                <a:ea typeface="Extenda 20 Micro"/>
                <a:cs typeface="Extenda 20 Micro"/>
                <a:sym typeface="Extenda 20 Micro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6498" y="3031252"/>
            <a:ext cx="4964300" cy="49643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  <a:ln w="19050" cap="sq">
              <a:solidFill>
                <a:srgbClr val="2A52BF"/>
              </a:solidFill>
              <a:prstDash val="solid"/>
              <a:miter/>
            </a:ln>
          </p:spPr>
        </p:sp>
      </p:grpSp>
      <p:sp>
        <p:nvSpPr>
          <p:cNvPr name="AutoShape 4" id="4"/>
          <p:cNvSpPr/>
          <p:nvPr/>
        </p:nvSpPr>
        <p:spPr>
          <a:xfrm flipV="true">
            <a:off x="476536" y="1668933"/>
            <a:ext cx="0" cy="7470304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7811464" y="1668933"/>
            <a:ext cx="0" cy="7470304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true" flipV="false" rot="0">
            <a:off x="5958044" y="1966269"/>
            <a:ext cx="459014" cy="459014"/>
          </a:xfrm>
          <a:custGeom>
            <a:avLst/>
            <a:gdLst/>
            <a:ahLst/>
            <a:cxnLst/>
            <a:rect r="r" b="b" t="t" l="l"/>
            <a:pathLst>
              <a:path h="459014" w="459014">
                <a:moveTo>
                  <a:pt x="459015" y="0"/>
                </a:moveTo>
                <a:lnTo>
                  <a:pt x="0" y="0"/>
                </a:lnTo>
                <a:lnTo>
                  <a:pt x="0" y="459014"/>
                </a:lnTo>
                <a:lnTo>
                  <a:pt x="459015" y="459014"/>
                </a:lnTo>
                <a:lnTo>
                  <a:pt x="45901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80790" y="1607415"/>
            <a:ext cx="191492" cy="191492"/>
            <a:chOff x="0" y="0"/>
            <a:chExt cx="57818" cy="578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715718" y="1607415"/>
            <a:ext cx="191492" cy="191492"/>
            <a:chOff x="0" y="0"/>
            <a:chExt cx="57818" cy="578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80790" y="9043491"/>
            <a:ext cx="191492" cy="191492"/>
            <a:chOff x="0" y="0"/>
            <a:chExt cx="57818" cy="578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715718" y="9043491"/>
            <a:ext cx="191492" cy="191492"/>
            <a:chOff x="0" y="0"/>
            <a:chExt cx="57818" cy="5781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427711" y="1332541"/>
            <a:ext cx="5130819" cy="633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4"/>
              </a:lnSpc>
            </a:pPr>
            <a:r>
              <a:rPr lang="en-US" b="true" sz="5499" spc="137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프로그램 개요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710641" y="3170532"/>
            <a:ext cx="8857419" cy="3394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2"/>
              </a:lnSpc>
            </a:pPr>
            <a:r>
              <a:rPr lang="en-US" sz="2589" spc="-129" b="true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C 프로그래밍의 성취도를 확인하기 위해 재고 관리와 계산 기능이 포함된 POS 프로그램을 개발하였습니다. </a:t>
            </a:r>
          </a:p>
          <a:p>
            <a:pPr algn="l">
              <a:lnSpc>
                <a:spcPts val="3832"/>
              </a:lnSpc>
            </a:pPr>
          </a:p>
          <a:p>
            <a:pPr algn="l">
              <a:lnSpc>
                <a:spcPts val="3832"/>
              </a:lnSpc>
            </a:pPr>
            <a:r>
              <a:rPr lang="en-US" sz="2589" spc="-129" b="true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이 프로그램은 제품 등록, 검색, 재고 관리, 결제 기능 등을 통해 기본적인 판매 시스템을 구현하였으며, 사용자 입력 오류를 방지하는 예외 처리를 포함하여 안정성을 높였습니다. </a:t>
            </a:r>
          </a:p>
          <a:p>
            <a:pPr algn="l">
              <a:lnSpc>
                <a:spcPts val="3832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6558530" y="9328077"/>
            <a:ext cx="5170940" cy="244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2"/>
              </a:lnSpc>
            </a:pPr>
            <a:r>
              <a:rPr lang="en-US" b="true" sz="1800" spc="-53">
                <a:solidFill>
                  <a:srgbClr val="2A52B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REALLYGREATSITE.COM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80790" y="1703161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380790" y="8953004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5044044" y="1028700"/>
            <a:ext cx="459014" cy="459014"/>
          </a:xfrm>
          <a:custGeom>
            <a:avLst/>
            <a:gdLst/>
            <a:ahLst/>
            <a:cxnLst/>
            <a:rect r="r" b="b" t="t" l="l"/>
            <a:pathLst>
              <a:path h="459014" w="459014">
                <a:moveTo>
                  <a:pt x="459014" y="0"/>
                </a:moveTo>
                <a:lnTo>
                  <a:pt x="0" y="0"/>
                </a:lnTo>
                <a:lnTo>
                  <a:pt x="0" y="459014"/>
                </a:lnTo>
                <a:lnTo>
                  <a:pt x="459014" y="459014"/>
                </a:lnTo>
                <a:lnTo>
                  <a:pt x="4590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0790" y="1607415"/>
            <a:ext cx="191492" cy="191492"/>
            <a:chOff x="0" y="0"/>
            <a:chExt cx="57818" cy="578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80790" y="8857258"/>
            <a:ext cx="191492" cy="191492"/>
            <a:chOff x="0" y="0"/>
            <a:chExt cx="57818" cy="578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715718" y="1607415"/>
            <a:ext cx="191492" cy="191492"/>
            <a:chOff x="0" y="0"/>
            <a:chExt cx="57818" cy="578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715718" y="8857258"/>
            <a:ext cx="191492" cy="191492"/>
            <a:chOff x="0" y="0"/>
            <a:chExt cx="57818" cy="5781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763674" y="1760559"/>
            <a:ext cx="10012313" cy="7154097"/>
          </a:xfrm>
          <a:custGeom>
            <a:avLst/>
            <a:gdLst/>
            <a:ahLst/>
            <a:cxnLst/>
            <a:rect r="r" b="b" t="t" l="l"/>
            <a:pathLst>
              <a:path h="7154097" w="10012313">
                <a:moveTo>
                  <a:pt x="0" y="0"/>
                </a:moveTo>
                <a:lnTo>
                  <a:pt x="10012314" y="0"/>
                </a:lnTo>
                <a:lnTo>
                  <a:pt x="10012314" y="7154097"/>
                </a:lnTo>
                <a:lnTo>
                  <a:pt x="0" y="71540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843433" y="540357"/>
            <a:ext cx="5251869" cy="64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2"/>
              </a:lnSpc>
            </a:pPr>
            <a:r>
              <a:rPr lang="en-US" b="true" sz="5600" spc="140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프로그램 흐름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80790" y="1703161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380790" y="8953004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843433" y="540357"/>
            <a:ext cx="4840993" cy="64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2"/>
              </a:lnSpc>
            </a:pPr>
            <a:r>
              <a:rPr lang="en-US" b="true" sz="5600" spc="140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프로그램 흐름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2282" y="4309110"/>
            <a:ext cx="5216876" cy="1151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1" indent="-313055" lvl="1">
              <a:lnSpc>
                <a:spcPts val="4611"/>
              </a:lnSpc>
              <a:buFont typeface="Arial"/>
              <a:buChar char="•"/>
            </a:pPr>
            <a:r>
              <a:rPr lang="en-US" b="true" sz="2900" spc="-14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ID 입력</a:t>
            </a:r>
          </a:p>
          <a:p>
            <a:pPr algn="l" marL="626111" indent="-313055" lvl="1">
              <a:lnSpc>
                <a:spcPts val="4611"/>
              </a:lnSpc>
              <a:buFont typeface="Arial"/>
              <a:buChar char="•"/>
            </a:pPr>
            <a:r>
              <a:rPr lang="en-US" b="true" sz="2900" spc="-14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PW 입력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33402" y="4253663"/>
            <a:ext cx="4948443" cy="1732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7" indent="-313054" lvl="1">
              <a:lnSpc>
                <a:spcPts val="4610"/>
              </a:lnSpc>
              <a:buFont typeface="Arial"/>
              <a:buChar char="•"/>
            </a:pPr>
            <a:r>
              <a:rPr lang="en-US" b="true" sz="2899" spc="-144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이름</a:t>
            </a:r>
          </a:p>
          <a:p>
            <a:pPr algn="l" marL="626107" indent="-313054" lvl="1">
              <a:lnSpc>
                <a:spcPts val="4610"/>
              </a:lnSpc>
              <a:buFont typeface="Arial"/>
              <a:buChar char="•"/>
            </a:pPr>
            <a:r>
              <a:rPr lang="en-US" b="true" sz="2899" spc="-144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근무 시작 시간</a:t>
            </a:r>
          </a:p>
          <a:p>
            <a:pPr algn="l" marL="626107" indent="-313054" lvl="1">
              <a:lnSpc>
                <a:spcPts val="4610"/>
              </a:lnSpc>
              <a:buFont typeface="Arial"/>
              <a:buChar char="•"/>
            </a:pPr>
            <a:r>
              <a:rPr lang="en-US" b="true" sz="2899" spc="-144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가게 잔고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06218" y="4282238"/>
            <a:ext cx="5495721" cy="344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974"/>
              </a:lnSpc>
              <a:buFont typeface="Arial"/>
              <a:buChar char="•"/>
            </a:pPr>
            <a:r>
              <a:rPr lang="en-US" b="true" sz="2499" spc="-124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1. 제품 입력 메뉴  </a:t>
            </a:r>
          </a:p>
          <a:p>
            <a:pPr algn="l" marL="539749" indent="-269875" lvl="1">
              <a:lnSpc>
                <a:spcPts val="3974"/>
              </a:lnSpc>
              <a:buFont typeface="Arial"/>
              <a:buChar char="•"/>
            </a:pPr>
            <a:r>
              <a:rPr lang="en-US" b="true" sz="2499" spc="-124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2. 제품 재고 확인  </a:t>
            </a:r>
          </a:p>
          <a:p>
            <a:pPr algn="l" marL="539749" indent="-269875" lvl="1">
              <a:lnSpc>
                <a:spcPts val="3974"/>
              </a:lnSpc>
              <a:buFont typeface="Arial"/>
              <a:buChar char="•"/>
            </a:pPr>
            <a:r>
              <a:rPr lang="en-US" b="true" sz="2499" spc="-124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3. 제품 입고  </a:t>
            </a:r>
          </a:p>
          <a:p>
            <a:pPr algn="l" marL="539749" indent="-269875" lvl="1">
              <a:lnSpc>
                <a:spcPts val="3974"/>
              </a:lnSpc>
              <a:buFont typeface="Arial"/>
              <a:buChar char="•"/>
            </a:pPr>
            <a:r>
              <a:rPr lang="en-US" b="true" sz="2499" spc="-124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4. 계산 메뉴  </a:t>
            </a:r>
          </a:p>
          <a:p>
            <a:pPr algn="l" marL="539749" indent="-269875" lvl="1">
              <a:lnSpc>
                <a:spcPts val="3974"/>
              </a:lnSpc>
              <a:buFont typeface="Arial"/>
              <a:buChar char="•"/>
            </a:pPr>
            <a:r>
              <a:rPr lang="en-US" b="true" sz="2499" spc="-124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5. 제품 검색  </a:t>
            </a:r>
          </a:p>
          <a:p>
            <a:pPr algn="l" marL="539749" indent="-269875" lvl="1">
              <a:lnSpc>
                <a:spcPts val="3974"/>
              </a:lnSpc>
              <a:buFont typeface="Arial"/>
              <a:buChar char="•"/>
            </a:pPr>
            <a:r>
              <a:rPr lang="en-US" b="true" sz="2499" spc="-124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6. 근무 종료  </a:t>
            </a:r>
          </a:p>
          <a:p>
            <a:pPr algn="l" marL="539749" indent="-269875" lvl="1">
              <a:lnSpc>
                <a:spcPts val="3974"/>
              </a:lnSpc>
              <a:buFont typeface="Arial"/>
              <a:buChar char="•"/>
            </a:pPr>
            <a:r>
              <a:rPr lang="en-US" b="true" sz="2499" spc="-124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7. 프로그램 종료 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80790" y="1607415"/>
            <a:ext cx="191492" cy="191492"/>
            <a:chOff x="0" y="0"/>
            <a:chExt cx="57818" cy="578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80790" y="8857258"/>
            <a:ext cx="191492" cy="191492"/>
            <a:chOff x="0" y="0"/>
            <a:chExt cx="57818" cy="578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715718" y="1607415"/>
            <a:ext cx="191492" cy="191492"/>
            <a:chOff x="0" y="0"/>
            <a:chExt cx="57818" cy="5781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715718" y="8857258"/>
            <a:ext cx="191492" cy="191492"/>
            <a:chOff x="0" y="0"/>
            <a:chExt cx="57818" cy="5781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558530" y="9328077"/>
            <a:ext cx="5170940" cy="244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2"/>
              </a:lnSpc>
            </a:pPr>
            <a:r>
              <a:rPr lang="en-US" b="true" sz="1800" spc="-53">
                <a:solidFill>
                  <a:srgbClr val="2A52B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REALLYGREATSITE.COM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3034085"/>
            <a:ext cx="3710486" cy="487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8"/>
              </a:lnSpc>
            </a:pPr>
            <a:r>
              <a:rPr lang="en-US" b="true" sz="4400" spc="-308">
                <a:solidFill>
                  <a:srgbClr val="2A52B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로그인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857206" y="3034090"/>
            <a:ext cx="3710486" cy="487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7"/>
              </a:lnSpc>
            </a:pPr>
            <a:r>
              <a:rPr lang="en-US" b="true" sz="4399" spc="-307">
                <a:solidFill>
                  <a:srgbClr val="2A52B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사원 확인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685713" y="3034087"/>
            <a:ext cx="3710486" cy="487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8"/>
              </a:lnSpc>
            </a:pPr>
            <a:r>
              <a:rPr lang="en-US" b="true" sz="4400" spc="-308">
                <a:solidFill>
                  <a:srgbClr val="2A52B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메인메뉴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6422571" y="1703161"/>
            <a:ext cx="0" cy="7249843"/>
          </a:xfrm>
          <a:prstGeom prst="line">
            <a:avLst/>
          </a:prstGeom>
          <a:ln cap="flat" w="9525">
            <a:solidFill>
              <a:srgbClr val="2A52BF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V="true">
            <a:off x="12128500" y="1703161"/>
            <a:ext cx="0" cy="7249843"/>
          </a:xfrm>
          <a:prstGeom prst="line">
            <a:avLst/>
          </a:prstGeom>
          <a:ln cap="flat" w="9525">
            <a:solidFill>
              <a:srgbClr val="2A52BF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Freeform 26" id="26"/>
          <p:cNvSpPr/>
          <p:nvPr/>
        </p:nvSpPr>
        <p:spPr>
          <a:xfrm flipH="true" flipV="false" rot="0">
            <a:off x="5044044" y="1028700"/>
            <a:ext cx="459014" cy="459014"/>
          </a:xfrm>
          <a:custGeom>
            <a:avLst/>
            <a:gdLst/>
            <a:ahLst/>
            <a:cxnLst/>
            <a:rect r="r" b="b" t="t" l="l"/>
            <a:pathLst>
              <a:path h="459014" w="459014">
                <a:moveTo>
                  <a:pt x="459014" y="0"/>
                </a:moveTo>
                <a:lnTo>
                  <a:pt x="0" y="0"/>
                </a:lnTo>
                <a:lnTo>
                  <a:pt x="0" y="459014"/>
                </a:lnTo>
                <a:lnTo>
                  <a:pt x="459014" y="459014"/>
                </a:lnTo>
                <a:lnTo>
                  <a:pt x="4590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15718" y="1607415"/>
            <a:ext cx="191492" cy="191492"/>
            <a:chOff x="0" y="0"/>
            <a:chExt cx="57818" cy="578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15718" y="9043491"/>
            <a:ext cx="191492" cy="191492"/>
            <a:chOff x="0" y="0"/>
            <a:chExt cx="57818" cy="578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380790" y="1703161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380790" y="8953004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true" flipV="false" rot="0">
            <a:off x="5173986" y="1148400"/>
            <a:ext cx="459014" cy="459014"/>
          </a:xfrm>
          <a:custGeom>
            <a:avLst/>
            <a:gdLst/>
            <a:ahLst/>
            <a:cxnLst/>
            <a:rect r="r" b="b" t="t" l="l"/>
            <a:pathLst>
              <a:path h="459014" w="459014">
                <a:moveTo>
                  <a:pt x="459014" y="0"/>
                </a:moveTo>
                <a:lnTo>
                  <a:pt x="0" y="0"/>
                </a:lnTo>
                <a:lnTo>
                  <a:pt x="0" y="459015"/>
                </a:lnTo>
                <a:lnTo>
                  <a:pt x="459014" y="459015"/>
                </a:lnTo>
                <a:lnTo>
                  <a:pt x="4590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80790" y="1607415"/>
            <a:ext cx="191492" cy="191492"/>
            <a:chOff x="0" y="0"/>
            <a:chExt cx="57818" cy="578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80790" y="8857258"/>
            <a:ext cx="191492" cy="191492"/>
            <a:chOff x="0" y="0"/>
            <a:chExt cx="57818" cy="5781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882730" y="3143437"/>
            <a:ext cx="7246627" cy="4369290"/>
          </a:xfrm>
          <a:custGeom>
            <a:avLst/>
            <a:gdLst/>
            <a:ahLst/>
            <a:cxnLst/>
            <a:rect r="r" b="b" t="t" l="l"/>
            <a:pathLst>
              <a:path h="4369290" w="7246627">
                <a:moveTo>
                  <a:pt x="0" y="0"/>
                </a:moveTo>
                <a:lnTo>
                  <a:pt x="7246628" y="0"/>
                </a:lnTo>
                <a:lnTo>
                  <a:pt x="7246628" y="4369290"/>
                </a:lnTo>
                <a:lnTo>
                  <a:pt x="0" y="43692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66663" y="2206472"/>
            <a:ext cx="7814646" cy="6444920"/>
          </a:xfrm>
          <a:custGeom>
            <a:avLst/>
            <a:gdLst/>
            <a:ahLst/>
            <a:cxnLst/>
            <a:rect r="r" b="b" t="t" l="l"/>
            <a:pathLst>
              <a:path h="6444920" w="7814646">
                <a:moveTo>
                  <a:pt x="0" y="0"/>
                </a:moveTo>
                <a:lnTo>
                  <a:pt x="7814646" y="0"/>
                </a:lnTo>
                <a:lnTo>
                  <a:pt x="7814646" y="6444921"/>
                </a:lnTo>
                <a:lnTo>
                  <a:pt x="0" y="64449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43433" y="544857"/>
            <a:ext cx="8127997" cy="64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2"/>
              </a:lnSpc>
            </a:pPr>
            <a:r>
              <a:rPr lang="en-US" b="true" sz="5600" spc="140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주요 코드 분석 [변수,함수]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15718" y="1607415"/>
            <a:ext cx="191492" cy="191492"/>
            <a:chOff x="0" y="0"/>
            <a:chExt cx="57818" cy="578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15718" y="9043491"/>
            <a:ext cx="191492" cy="191492"/>
            <a:chOff x="0" y="0"/>
            <a:chExt cx="57818" cy="578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380790" y="1703161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380790" y="8953004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true" flipV="false" rot="0">
            <a:off x="5173986" y="1148400"/>
            <a:ext cx="459014" cy="459014"/>
          </a:xfrm>
          <a:custGeom>
            <a:avLst/>
            <a:gdLst/>
            <a:ahLst/>
            <a:cxnLst/>
            <a:rect r="r" b="b" t="t" l="l"/>
            <a:pathLst>
              <a:path h="459014" w="459014">
                <a:moveTo>
                  <a:pt x="459014" y="0"/>
                </a:moveTo>
                <a:lnTo>
                  <a:pt x="0" y="0"/>
                </a:lnTo>
                <a:lnTo>
                  <a:pt x="0" y="459015"/>
                </a:lnTo>
                <a:lnTo>
                  <a:pt x="459014" y="459015"/>
                </a:lnTo>
                <a:lnTo>
                  <a:pt x="4590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80790" y="1607415"/>
            <a:ext cx="191492" cy="191492"/>
            <a:chOff x="0" y="0"/>
            <a:chExt cx="57818" cy="578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80790" y="8857258"/>
            <a:ext cx="191492" cy="191492"/>
            <a:chOff x="0" y="0"/>
            <a:chExt cx="57818" cy="5781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843433" y="2212748"/>
            <a:ext cx="11186278" cy="5929899"/>
          </a:xfrm>
          <a:custGeom>
            <a:avLst/>
            <a:gdLst/>
            <a:ahLst/>
            <a:cxnLst/>
            <a:rect r="r" b="b" t="t" l="l"/>
            <a:pathLst>
              <a:path h="5929899" w="11186278">
                <a:moveTo>
                  <a:pt x="0" y="0"/>
                </a:moveTo>
                <a:lnTo>
                  <a:pt x="11186278" y="0"/>
                </a:lnTo>
                <a:lnTo>
                  <a:pt x="11186278" y="5929899"/>
                </a:lnTo>
                <a:lnTo>
                  <a:pt x="0" y="59298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843433" y="544857"/>
            <a:ext cx="8127997" cy="64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2"/>
              </a:lnSpc>
            </a:pPr>
            <a:r>
              <a:rPr lang="en-US" b="true" sz="5600" spc="140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주요 코드 분석 [로그인]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139838" y="4839017"/>
            <a:ext cx="431899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Jeju Hallasan"/>
                <a:ea typeface="Jeju Hallasan"/>
                <a:cs typeface="Jeju Hallasan"/>
                <a:sym typeface="Jeju Hallasan"/>
              </a:rPr>
              <a:t>ㅜ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15743" y="4329112"/>
            <a:ext cx="4943557" cy="1941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5247"/>
              </a:lnSpc>
              <a:buFont typeface="Arial"/>
              <a:buChar char="•"/>
            </a:pPr>
            <a:r>
              <a:rPr lang="en-US" b="true" sz="3300" spc="-16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로그인기능 </a:t>
            </a:r>
          </a:p>
          <a:p>
            <a:pPr algn="l" marL="712470" indent="-356235" lvl="1">
              <a:lnSpc>
                <a:spcPts val="5247"/>
              </a:lnSpc>
              <a:buFont typeface="Arial"/>
              <a:buChar char="•"/>
            </a:pPr>
            <a:r>
              <a:rPr lang="en-US" b="true" sz="3300" spc="-16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출근시간 출력 </a:t>
            </a:r>
          </a:p>
          <a:p>
            <a:pPr algn="l" marL="712470" indent="-356235" lvl="1">
              <a:lnSpc>
                <a:spcPts val="5247"/>
              </a:lnSpc>
              <a:buFont typeface="Arial"/>
              <a:buChar char="•"/>
            </a:pPr>
            <a:r>
              <a:rPr lang="en-US" b="true" sz="3300" spc="-16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잔고출력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80790" y="1703161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380790" y="8953004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80790" y="1607415"/>
            <a:ext cx="191492" cy="191492"/>
            <a:chOff x="0" y="0"/>
            <a:chExt cx="57818" cy="578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80790" y="8857258"/>
            <a:ext cx="191492" cy="191492"/>
            <a:chOff x="0" y="0"/>
            <a:chExt cx="57818" cy="578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715718" y="1607415"/>
            <a:ext cx="191492" cy="191492"/>
            <a:chOff x="0" y="0"/>
            <a:chExt cx="57818" cy="578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715718" y="8857258"/>
            <a:ext cx="191492" cy="191492"/>
            <a:chOff x="0" y="0"/>
            <a:chExt cx="57818" cy="578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6422571" y="1703161"/>
            <a:ext cx="0" cy="7249843"/>
          </a:xfrm>
          <a:prstGeom prst="line">
            <a:avLst/>
          </a:prstGeom>
          <a:ln cap="flat" w="9525">
            <a:solidFill>
              <a:srgbClr val="2A52BF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2128500" y="1703161"/>
            <a:ext cx="0" cy="7249843"/>
          </a:xfrm>
          <a:prstGeom prst="line">
            <a:avLst/>
          </a:prstGeom>
          <a:ln cap="flat" w="9525">
            <a:solidFill>
              <a:srgbClr val="2A52BF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true" flipV="false" rot="0">
            <a:off x="5044044" y="1028700"/>
            <a:ext cx="459014" cy="459014"/>
          </a:xfrm>
          <a:custGeom>
            <a:avLst/>
            <a:gdLst/>
            <a:ahLst/>
            <a:cxnLst/>
            <a:rect r="r" b="b" t="t" l="l"/>
            <a:pathLst>
              <a:path h="459014" w="459014">
                <a:moveTo>
                  <a:pt x="459014" y="0"/>
                </a:moveTo>
                <a:lnTo>
                  <a:pt x="0" y="0"/>
                </a:lnTo>
                <a:lnTo>
                  <a:pt x="0" y="459014"/>
                </a:lnTo>
                <a:lnTo>
                  <a:pt x="459014" y="459014"/>
                </a:lnTo>
                <a:lnTo>
                  <a:pt x="4590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43433" y="4609487"/>
            <a:ext cx="4956549" cy="1770196"/>
          </a:xfrm>
          <a:custGeom>
            <a:avLst/>
            <a:gdLst/>
            <a:ahLst/>
            <a:cxnLst/>
            <a:rect r="r" b="b" t="t" l="l"/>
            <a:pathLst>
              <a:path h="1770196" w="4956549">
                <a:moveTo>
                  <a:pt x="0" y="0"/>
                </a:moveTo>
                <a:lnTo>
                  <a:pt x="4956549" y="0"/>
                </a:lnTo>
                <a:lnTo>
                  <a:pt x="4956549" y="1770196"/>
                </a:lnTo>
                <a:lnTo>
                  <a:pt x="0" y="17701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758205" y="4337192"/>
            <a:ext cx="5034661" cy="2314787"/>
          </a:xfrm>
          <a:custGeom>
            <a:avLst/>
            <a:gdLst/>
            <a:ahLst/>
            <a:cxnLst/>
            <a:rect r="r" b="b" t="t" l="l"/>
            <a:pathLst>
              <a:path h="2314787" w="5034661">
                <a:moveTo>
                  <a:pt x="0" y="0"/>
                </a:moveTo>
                <a:lnTo>
                  <a:pt x="5034661" y="0"/>
                </a:lnTo>
                <a:lnTo>
                  <a:pt x="5034661" y="2314786"/>
                </a:lnTo>
                <a:lnTo>
                  <a:pt x="0" y="23147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466638" y="3714414"/>
            <a:ext cx="4294413" cy="4793259"/>
          </a:xfrm>
          <a:custGeom>
            <a:avLst/>
            <a:gdLst/>
            <a:ahLst/>
            <a:cxnLst/>
            <a:rect r="r" b="b" t="t" l="l"/>
            <a:pathLst>
              <a:path h="4793259" w="4294413">
                <a:moveTo>
                  <a:pt x="0" y="0"/>
                </a:moveTo>
                <a:lnTo>
                  <a:pt x="4294412" y="0"/>
                </a:lnTo>
                <a:lnTo>
                  <a:pt x="4294412" y="4793259"/>
                </a:lnTo>
                <a:lnTo>
                  <a:pt x="0" y="47932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72282" y="609491"/>
            <a:ext cx="8049725" cy="64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2"/>
              </a:lnSpc>
            </a:pPr>
            <a:r>
              <a:rPr lang="en-US" b="true" sz="5600" spc="140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주요 코드 분석 [로그인]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558530" y="9328077"/>
            <a:ext cx="5170940" cy="244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2"/>
              </a:lnSpc>
            </a:pPr>
            <a:r>
              <a:rPr lang="en-US" b="true" sz="1800" spc="-53">
                <a:solidFill>
                  <a:srgbClr val="2A52B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REALLYGREATSITE.COM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3014751"/>
            <a:ext cx="3710486" cy="487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8"/>
              </a:lnSpc>
            </a:pPr>
            <a:r>
              <a:rPr lang="en-US" b="true" sz="4400" spc="-308">
                <a:solidFill>
                  <a:srgbClr val="2A52B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로그인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758205" y="3029031"/>
            <a:ext cx="3710486" cy="487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7"/>
              </a:lnSpc>
            </a:pPr>
            <a:r>
              <a:rPr lang="en-US" b="true" sz="4399" spc="-307">
                <a:solidFill>
                  <a:srgbClr val="2A52B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사원 확인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478575" y="3029028"/>
            <a:ext cx="3710486" cy="487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8"/>
              </a:lnSpc>
            </a:pPr>
            <a:r>
              <a:rPr lang="en-US" b="true" sz="4400" spc="-308">
                <a:solidFill>
                  <a:srgbClr val="2A52B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메인메뉴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15718" y="1607415"/>
            <a:ext cx="191492" cy="191492"/>
            <a:chOff x="0" y="0"/>
            <a:chExt cx="57818" cy="578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15718" y="9043491"/>
            <a:ext cx="191492" cy="191492"/>
            <a:chOff x="0" y="0"/>
            <a:chExt cx="57818" cy="578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380790" y="1703161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380790" y="8953004"/>
            <a:ext cx="17526419" cy="0"/>
          </a:xfrm>
          <a:prstGeom prst="line">
            <a:avLst/>
          </a:prstGeom>
          <a:ln cap="flat" w="47625">
            <a:solidFill>
              <a:srgbClr val="2A52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true" flipV="false" rot="0">
            <a:off x="5173986" y="1148400"/>
            <a:ext cx="459014" cy="459014"/>
          </a:xfrm>
          <a:custGeom>
            <a:avLst/>
            <a:gdLst/>
            <a:ahLst/>
            <a:cxnLst/>
            <a:rect r="r" b="b" t="t" l="l"/>
            <a:pathLst>
              <a:path h="459014" w="459014">
                <a:moveTo>
                  <a:pt x="459014" y="0"/>
                </a:moveTo>
                <a:lnTo>
                  <a:pt x="0" y="0"/>
                </a:lnTo>
                <a:lnTo>
                  <a:pt x="0" y="459015"/>
                </a:lnTo>
                <a:lnTo>
                  <a:pt x="459014" y="459015"/>
                </a:lnTo>
                <a:lnTo>
                  <a:pt x="4590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80790" y="1607415"/>
            <a:ext cx="191492" cy="191492"/>
            <a:chOff x="0" y="0"/>
            <a:chExt cx="57818" cy="578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80790" y="8857258"/>
            <a:ext cx="191492" cy="191492"/>
            <a:chOff x="0" y="0"/>
            <a:chExt cx="57818" cy="5781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818" cy="57818"/>
            </a:xfrm>
            <a:custGeom>
              <a:avLst/>
              <a:gdLst/>
              <a:ahLst/>
              <a:cxnLst/>
              <a:rect r="r" b="b" t="t" l="l"/>
              <a:pathLst>
                <a:path h="57818" w="57818">
                  <a:moveTo>
                    <a:pt x="0" y="0"/>
                  </a:moveTo>
                  <a:lnTo>
                    <a:pt x="57818" y="0"/>
                  </a:lnTo>
                  <a:lnTo>
                    <a:pt x="57818" y="57818"/>
                  </a:lnTo>
                  <a:lnTo>
                    <a:pt x="0" y="5781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A52B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57818" cy="105443"/>
            </a:xfrm>
            <a:prstGeom prst="rect">
              <a:avLst/>
            </a:prstGeom>
          </p:spPr>
          <p:txBody>
            <a:bodyPr anchor="ctr" rtlCol="false" tIns="44312" lIns="44312" bIns="44312" rIns="44312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572282" y="2467806"/>
            <a:ext cx="6586271" cy="5999956"/>
          </a:xfrm>
          <a:custGeom>
            <a:avLst/>
            <a:gdLst/>
            <a:ahLst/>
            <a:cxnLst/>
            <a:rect r="r" b="b" t="t" l="l"/>
            <a:pathLst>
              <a:path h="5999956" w="6586271">
                <a:moveTo>
                  <a:pt x="0" y="0"/>
                </a:moveTo>
                <a:lnTo>
                  <a:pt x="6586272" y="0"/>
                </a:lnTo>
                <a:lnTo>
                  <a:pt x="6586272" y="5999956"/>
                </a:lnTo>
                <a:lnTo>
                  <a:pt x="0" y="599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158554" y="2428954"/>
            <a:ext cx="5285326" cy="6077658"/>
          </a:xfrm>
          <a:custGeom>
            <a:avLst/>
            <a:gdLst/>
            <a:ahLst/>
            <a:cxnLst/>
            <a:rect r="r" b="b" t="t" l="l"/>
            <a:pathLst>
              <a:path h="6077658" w="5285326">
                <a:moveTo>
                  <a:pt x="0" y="0"/>
                </a:moveTo>
                <a:lnTo>
                  <a:pt x="5285325" y="0"/>
                </a:lnTo>
                <a:lnTo>
                  <a:pt x="5285325" y="6077659"/>
                </a:lnTo>
                <a:lnTo>
                  <a:pt x="0" y="60776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43433" y="544857"/>
            <a:ext cx="8127997" cy="64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2"/>
              </a:lnSpc>
            </a:pPr>
            <a:r>
              <a:rPr lang="en-US" b="true" sz="5600" spc="140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주요 코드 분석 [메인메뉴]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139838" y="4839017"/>
            <a:ext cx="431899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Jeju Hallasan"/>
                <a:ea typeface="Jeju Hallasan"/>
                <a:cs typeface="Jeju Hallasan"/>
                <a:sym typeface="Jeju Hallasan"/>
              </a:rPr>
              <a:t>ㅜ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640598" y="2497435"/>
            <a:ext cx="4943557" cy="128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5247"/>
              </a:lnSpc>
              <a:buFont typeface="Arial"/>
              <a:buChar char="•"/>
            </a:pPr>
            <a:r>
              <a:rPr lang="en-US" b="true" sz="3300" spc="-16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반복문 사용</a:t>
            </a:r>
          </a:p>
          <a:p>
            <a:pPr algn="l" marL="712470" indent="-356235" lvl="1">
              <a:lnSpc>
                <a:spcPts val="5247"/>
              </a:lnSpc>
              <a:buFont typeface="Arial"/>
              <a:buChar char="•"/>
            </a:pPr>
            <a:r>
              <a:rPr lang="en-US" b="true" sz="3300" spc="-165">
                <a:solidFill>
                  <a:srgbClr val="2A52BF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스위치문으로 함수실행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DAGfnIs_TaQ</dc:identifier>
  <dcterms:modified xsi:type="dcterms:W3CDTF">2011-08-01T06:04:30Z</dcterms:modified>
  <cp:revision>1</cp:revision>
  <dc:title>블루 심플한 크리에이터 포트폴리오 프레젠테이션 </dc:title>
</cp:coreProperties>
</file>