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544884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647941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88530189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534236023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3312709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5232505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106147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476064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913517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38699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21278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63103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5AF4A-8BC7-533E-0269-0472862362C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74987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07325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3533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4FE74C-ABAF-3926-15FE-3625E1817FE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06649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51276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24176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52AF45-3B36-210C-51EB-AF943ED4C81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8012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060590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15916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CC9EEE-0EDF-0818-0B53-0794C1B2F60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40801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87401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9332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A4461E-3CFE-925F-E228-CDAAA99DACF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251884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78663118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9875918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009022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749940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9728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1686089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2412547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10453669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429083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714928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131300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6258271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5114350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813193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91392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6210690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1156960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9558476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961454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2509847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80762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52954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748719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836634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76822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3549490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4075603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3507594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6589154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972114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141245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411089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2733169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4454166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12940854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0563165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9198234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4290564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93222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76412747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00593799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8914093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160775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998938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532133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31058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67519300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6984114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8745407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5953355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9022438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1089583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52370299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39250756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4274691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1337352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862873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195764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221427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08186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2981407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856118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57AF5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9584195" name=""/>
          <p:cNvGrpSpPr/>
          <p:nvPr/>
        </p:nvGrpSpPr>
        <p:grpSpPr bwMode="auto">
          <a:xfrm>
            <a:off x="2966405" y="1704473"/>
            <a:ext cx="6259188" cy="4612105"/>
            <a:chOff x="0" y="0"/>
            <a:chExt cx="6259188" cy="4612105"/>
          </a:xfrm>
        </p:grpSpPr>
        <p:sp>
          <p:nvSpPr>
            <p:cNvPr id="1047983826" name=""/>
            <p:cNvSpPr/>
            <p:nvPr/>
          </p:nvSpPr>
          <p:spPr bwMode="auto">
            <a:xfrm rot="0" flipH="0" flipV="0">
              <a:off x="0" y="0"/>
              <a:ext cx="6259188" cy="4612105"/>
            </a:xfrm>
            <a:prstGeom prst="roundRect">
              <a:avLst>
                <a:gd name="adj" fmla="val 9630"/>
              </a:avLst>
            </a:prstGeom>
            <a:solidFill>
              <a:schemeClr val="bg1">
                <a:alpha val="99999"/>
              </a:schemeClr>
            </a:solidFill>
            <a:ln w="12700" cap="flat" cmpd="sng" algn="ctr">
              <a:solidFill>
                <a:schemeClr val="bg1">
                  <a:lumMod val="74901"/>
                  <a:alpha val="99999"/>
                </a:schemeClr>
              </a:solidFill>
              <a:prstDash val="solid"/>
              <a:miter lim="800000"/>
            </a:ln>
            <a:effectLst>
              <a:outerShdw blurRad="50800" dist="203200" dir="8100000" sx="100000" sy="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4803823" name=""/>
            <p:cNvSpPr/>
            <p:nvPr/>
          </p:nvSpPr>
          <p:spPr bwMode="auto">
            <a:xfrm rot="0" flipH="0" flipV="0">
              <a:off x="453450" y="3626478"/>
              <a:ext cx="5288880" cy="566988"/>
            </a:xfrm>
            <a:prstGeom prst="flowChartAlternateProcess">
              <a:avLst/>
            </a:prstGeom>
            <a:solidFill>
              <a:schemeClr val="bg1">
                <a:alpha val="6000"/>
              </a:schemeClr>
            </a:solidFill>
            <a:ln w="12700" cap="flat" cmpd="sng" algn="ctr">
              <a:solidFill>
                <a:schemeClr val="tx1">
                  <a:lumMod val="50196"/>
                  <a:lumOff val="49804"/>
                  <a:alpha val="99999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128016" rIns="91440" bIns="45720" numCol="1" spcCol="0" rtlCol="0" fromWordArt="0" anchor="t" anchorCtr="0" forceAA="0" upright="0" compatLnSpc="0"/>
            <a:p>
              <a:pPr>
                <a:defRPr/>
              </a:pPr>
              <a:r>
                <a: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Machraoui Badis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36744630" name=""/>
            <p:cNvSpPr/>
            <p:nvPr/>
          </p:nvSpPr>
          <p:spPr bwMode="auto">
            <a:xfrm rot="0" flipH="0" flipV="0">
              <a:off x="453450" y="2904102"/>
              <a:ext cx="5288880" cy="566987"/>
            </a:xfrm>
            <a:prstGeom prst="flowChartAlternateProcess">
              <a:avLst/>
            </a:prstGeom>
            <a:solidFill>
              <a:schemeClr val="bg1">
                <a:alpha val="6000"/>
              </a:schemeClr>
            </a:solidFill>
            <a:ln w="12700" cap="flat" cmpd="sng" algn="ctr">
              <a:solidFill>
                <a:schemeClr val="tx1">
                  <a:lumMod val="50196"/>
                  <a:lumOff val="49804"/>
                  <a:alpha val="99999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128016" rIns="91440" bIns="45720" numCol="1" spcCol="0" rtlCol="0" fromWordArt="0" anchor="t" anchorCtr="0" forceAA="0" upright="0" compatLnSpc="0"/>
            <a:p>
              <a:pPr>
                <a:defRPr/>
              </a:pPr>
              <a:r>
                <a:rPr lang="fr-CH">
                  <a:solidFill>
                    <a:schemeClr val="tx1"/>
                  </a:solidFill>
                </a:rPr>
                <a:t>Anthony Christen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54976930" name=""/>
            <p:cNvSpPr/>
            <p:nvPr/>
          </p:nvSpPr>
          <p:spPr bwMode="auto">
            <a:xfrm rot="0" flipH="0" flipV="0">
              <a:off x="453450" y="2181726"/>
              <a:ext cx="5288880" cy="566987"/>
            </a:xfrm>
            <a:prstGeom prst="flowChartAlternateProcess">
              <a:avLst/>
            </a:prstGeom>
            <a:solidFill>
              <a:schemeClr val="bg1">
                <a:alpha val="6000"/>
              </a:schemeClr>
            </a:solidFill>
            <a:ln w="12700" cap="flat" cmpd="sng" algn="ctr">
              <a:solidFill>
                <a:schemeClr val="tx1">
                  <a:lumMod val="50196"/>
                  <a:lumOff val="49804"/>
                  <a:alpha val="99999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128016" rIns="91440" bIns="45720" numCol="1" spcCol="0" rtlCol="0" fromWordArt="0" anchor="t" anchorCtr="0" forceAA="0" upright="0" compatLnSpc="0"/>
            <a:p>
              <a:pPr>
                <a:defRPr/>
              </a:pPr>
              <a:r>
                <a: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Ferreira Silva Sven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746838049" name=""/>
            <p:cNvSpPr/>
            <p:nvPr/>
          </p:nvSpPr>
          <p:spPr bwMode="auto">
            <a:xfrm rot="0" flipH="0" flipV="0">
              <a:off x="453450" y="1459350"/>
              <a:ext cx="5288880" cy="566987"/>
            </a:xfrm>
            <a:prstGeom prst="flowChartAlternateProcess">
              <a:avLst/>
            </a:prstGeom>
            <a:solidFill>
              <a:schemeClr val="bg1">
                <a:alpha val="6000"/>
              </a:schemeClr>
            </a:solidFill>
            <a:ln w="12700" cap="flat" cmpd="sng" algn="ctr">
              <a:solidFill>
                <a:schemeClr val="tx1">
                  <a:lumMod val="50196"/>
                  <a:lumOff val="49804"/>
                  <a:alpha val="99999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128016" rIns="91440" bIns="45720" numCol="1" spcCol="0" rtlCol="0" fromWordArt="0" anchor="t" anchorCtr="0" forceAA="0" upright="0" compatLnSpc="0">
              <a:normAutofit/>
            </a:bodyPr>
            <a:p>
              <a:pPr algn="l">
                <a:lnSpc>
                  <a:spcPct val="100000"/>
                </a:lnSpc>
                <a:spcBef>
                  <a:spcPts val="71"/>
                </a:spcBef>
                <a:defRPr/>
              </a:pPr>
              <a:r>
                <a: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Carvalheiro Heleno Gonçalo</a:t>
              </a:r>
              <a:endParaRPr sz="1800" b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38937163" name=""/>
            <p:cNvSpPr/>
            <p:nvPr/>
          </p:nvSpPr>
          <p:spPr bwMode="auto">
            <a:xfrm rot="0" flipH="0" flipV="0">
              <a:off x="453450" y="736974"/>
              <a:ext cx="5288880" cy="566987"/>
            </a:xfrm>
            <a:prstGeom prst="flowChartAlternateProcess">
              <a:avLst/>
            </a:prstGeom>
            <a:solidFill>
              <a:schemeClr val="bg1">
                <a:alpha val="6000"/>
              </a:schemeClr>
            </a:solidFill>
            <a:ln w="12700" cap="flat" cmpd="sng" algn="ctr">
              <a:solidFill>
                <a:schemeClr val="tx1">
                  <a:lumMod val="50196"/>
                  <a:lumOff val="49804"/>
                  <a:alpha val="99999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128016" rIns="91440" bIns="45720" numCol="1" spcCol="0" rtlCol="0" fromWordArt="0" anchor="t" anchorCtr="0" forceAA="0" upright="0" compatLnSpc="0">
              <a:normAutofit/>
            </a:bodyPr>
            <a:p>
              <a:pPr>
                <a:defRPr/>
              </a:pPr>
              <a:r>
                <a:rPr lang="fr-CH" sz="1800">
                  <a:solidFill>
                    <a:schemeClr val="tx1"/>
                  </a:solidFill>
                </a:rPr>
                <a:t>Chapuis Fabrice</a:t>
              </a:r>
              <a:endParaRPr sz="1800">
                <a:solidFill>
                  <a:schemeClr val="tx1"/>
                </a:solidFill>
              </a:endParaRPr>
            </a:p>
          </p:txBody>
        </p:sp>
      </p:grpSp>
      <p:sp>
        <p:nvSpPr>
          <p:cNvPr id="1422211877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441657" y="1906379"/>
            <a:ext cx="3308684" cy="533817"/>
          </a:xfrm>
        </p:spPr>
        <p:txBody>
          <a:bodyPr/>
          <a:lstStyle/>
          <a:p>
            <a:pPr>
              <a:defRPr/>
            </a:pPr>
            <a:r>
              <a:rPr lang="fr-CH" b="1"/>
              <a:t>PDG – Groupe 04A</a:t>
            </a:r>
            <a:endParaRPr b="1"/>
          </a:p>
        </p:txBody>
      </p:sp>
      <p:pic>
        <p:nvPicPr>
          <p:cNvPr id="18248080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66405" y="197303"/>
            <a:ext cx="6259188" cy="1507169"/>
          </a:xfrm>
          <a:prstGeom prst="rect">
            <a:avLst/>
          </a:prstGeom>
          <a:ln w="12700">
            <a:solidFill>
              <a:srgbClr val="000000">
                <a:alpha val="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11138576" name=""/>
          <p:cNvGrpSpPr/>
          <p:nvPr/>
        </p:nvGrpSpPr>
        <p:grpSpPr bwMode="auto">
          <a:xfrm>
            <a:off x="2421299" y="-133349"/>
            <a:ext cx="9772649" cy="684797"/>
            <a:chOff x="0" y="0"/>
            <a:chExt cx="9772649" cy="684797"/>
          </a:xfrm>
        </p:grpSpPr>
        <p:sp>
          <p:nvSpPr>
            <p:cNvPr id="1399729771" name=""/>
            <p:cNvSpPr/>
            <p:nvPr/>
          </p:nvSpPr>
          <p:spPr bwMode="auto">
            <a:xfrm rot="0" flipH="0" flipV="0">
              <a:off x="0" y="0"/>
              <a:ext cx="9772649" cy="684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7486383" name="Flowchart: Connector 1720873903"/>
            <p:cNvSpPr>
              <a:spLocks noChangeAspect="1"/>
            </p:cNvSpPr>
            <p:nvPr/>
          </p:nvSpPr>
          <p:spPr bwMode="auto">
            <a:xfrm rot="0" flipH="0" flipV="0">
              <a:off x="9239585" y="227058"/>
              <a:ext cx="364030" cy="364030"/>
            </a:xfrm>
            <a:prstGeom prst="flowChartConnector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fr-CH" sz="1400"/>
                <a:t>u</a:t>
              </a:r>
              <a:endParaRPr sz="1400"/>
            </a:p>
          </p:txBody>
        </p:sp>
      </p:grpSp>
      <p:sp>
        <p:nvSpPr>
          <p:cNvPr id="1511598521" name=""/>
          <p:cNvSpPr txBox="1"/>
          <p:nvPr/>
        </p:nvSpPr>
        <p:spPr bwMode="auto">
          <a:xfrm rot="0" flipH="0" flipV="0">
            <a:off x="2687998" y="769188"/>
            <a:ext cx="246465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sz="2000" b="1">
                <a:solidFill>
                  <a:srgbClr val="263238"/>
                </a:solidFill>
              </a:rPr>
              <a:t>Current Situation</a:t>
            </a:r>
            <a:endParaRPr sz="2000" b="1">
              <a:solidFill>
                <a:srgbClr val="263238"/>
              </a:solidFill>
            </a:endParaRPr>
          </a:p>
        </p:txBody>
      </p:sp>
      <p:sp>
        <p:nvSpPr>
          <p:cNvPr id="1092264708" name=""/>
          <p:cNvSpPr/>
          <p:nvPr/>
        </p:nvSpPr>
        <p:spPr bwMode="auto">
          <a:xfrm rot="0" flipH="0" flipV="0">
            <a:off x="2687999" y="1504197"/>
            <a:ext cx="9336916" cy="5182352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683928" lvl="1" indent="-283879">
              <a:lnSpc>
                <a:spcPct val="3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Terraform HTTP Backends exist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3928" lvl="1" indent="-283879">
              <a:lnSpc>
                <a:spcPct val="3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With Autorisation (S3)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3928" lvl="1" indent="-283879">
              <a:lnSpc>
                <a:spcPct val="3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No Existing Dedicated Product with At-Rest Encryption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3928" lvl="1" indent="-283879">
              <a:lnSpc>
                <a:spcPct val="3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No Existing Dedicated Product as HTTP Backend</a:t>
            </a:r>
            <a:endParaRPr lang="fr-CH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41642118" name=""/>
          <p:cNvGrpSpPr/>
          <p:nvPr/>
        </p:nvGrpSpPr>
        <p:grpSpPr bwMode="auto">
          <a:xfrm>
            <a:off x="-93298" y="-133348"/>
            <a:ext cx="2626948" cy="6976309"/>
            <a:chOff x="0" y="0"/>
            <a:chExt cx="2626948" cy="6976309"/>
          </a:xfrm>
        </p:grpSpPr>
        <p:sp>
          <p:nvSpPr>
            <p:cNvPr id="1349628044" name=""/>
            <p:cNvSpPr/>
            <p:nvPr/>
          </p:nvSpPr>
          <p:spPr bwMode="auto">
            <a:xfrm rot="0" flipH="0" flipV="0">
              <a:off x="0" y="0"/>
              <a:ext cx="2626949" cy="6976310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170758778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93298" y="133348"/>
              <a:ext cx="2533649" cy="676274"/>
            </a:xfrm>
            <a:prstGeom prst="rect">
              <a:avLst/>
            </a:prstGeom>
          </p:spPr>
        </p:pic>
        <p:sp>
          <p:nvSpPr>
            <p:cNvPr id="1608157572" name=""/>
            <p:cNvSpPr/>
            <p:nvPr/>
          </p:nvSpPr>
          <p:spPr bwMode="auto">
            <a:xfrm rot="0" flipH="0" flipV="0">
              <a:off x="93298" y="809623"/>
              <a:ext cx="2533649" cy="551948"/>
            </a:xfrm>
            <a:prstGeom prst="rect">
              <a:avLst/>
            </a:prstGeom>
            <a:solidFill>
              <a:srgbClr val="57AF5A"/>
            </a:solidFill>
            <a:ln w="12700" cap="flat" cmpd="sng" algn="ctr">
              <a:solidFill>
                <a:srgbClr val="57AF5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Current Situation</a:t>
              </a:r>
              <a:endParaRPr sz="1400" b="1"/>
            </a:p>
          </p:txBody>
        </p:sp>
        <p:sp>
          <p:nvSpPr>
            <p:cNvPr id="2069179587" name=""/>
            <p:cNvSpPr/>
            <p:nvPr/>
          </p:nvSpPr>
          <p:spPr bwMode="auto">
            <a:xfrm rot="0" flipH="0" flipV="0">
              <a:off x="93298" y="1361572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Our Solution</a:t>
              </a:r>
              <a:endParaRPr sz="1400" b="1"/>
            </a:p>
          </p:txBody>
        </p:sp>
        <p:sp>
          <p:nvSpPr>
            <p:cNvPr id="1949945833" name=""/>
            <p:cNvSpPr/>
            <p:nvPr/>
          </p:nvSpPr>
          <p:spPr bwMode="auto">
            <a:xfrm rot="0" flipH="0" flipV="0">
              <a:off x="93298" y="1913520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Dev Workflow</a:t>
              </a:r>
              <a:endParaRPr sz="1400" b="1"/>
            </a:p>
          </p:txBody>
        </p:sp>
        <p:sp>
          <p:nvSpPr>
            <p:cNvPr id="987590980" name=""/>
            <p:cNvSpPr/>
            <p:nvPr/>
          </p:nvSpPr>
          <p:spPr bwMode="auto">
            <a:xfrm rot="0" flipH="0" flipV="0">
              <a:off x="93298" y="2465468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Project Structure</a:t>
              </a:r>
              <a:endParaRPr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20788145" name=""/>
          <p:cNvGrpSpPr/>
          <p:nvPr/>
        </p:nvGrpSpPr>
        <p:grpSpPr bwMode="auto">
          <a:xfrm>
            <a:off x="2421299" y="-133349"/>
            <a:ext cx="9772649" cy="684797"/>
            <a:chOff x="0" y="0"/>
            <a:chExt cx="9772649" cy="684797"/>
          </a:xfrm>
        </p:grpSpPr>
        <p:sp>
          <p:nvSpPr>
            <p:cNvPr id="956439408" name=""/>
            <p:cNvSpPr/>
            <p:nvPr/>
          </p:nvSpPr>
          <p:spPr bwMode="auto">
            <a:xfrm rot="0" flipH="0" flipV="0">
              <a:off x="0" y="0"/>
              <a:ext cx="9772649" cy="684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0873903" name="Flowchart: Connector 1720873903"/>
            <p:cNvSpPr>
              <a:spLocks noChangeAspect="1"/>
            </p:cNvSpPr>
            <p:nvPr/>
          </p:nvSpPr>
          <p:spPr bwMode="auto">
            <a:xfrm rot="0" flipH="0" flipV="0">
              <a:off x="9239585" y="227058"/>
              <a:ext cx="364030" cy="364030"/>
            </a:xfrm>
            <a:prstGeom prst="flowChartConnector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fr-CH" sz="1400"/>
                <a:t>u</a:t>
              </a:r>
              <a:endParaRPr sz="1400"/>
            </a:p>
          </p:txBody>
        </p:sp>
      </p:grpSp>
      <p:sp>
        <p:nvSpPr>
          <p:cNvPr id="1010511417" name=""/>
          <p:cNvSpPr txBox="1"/>
          <p:nvPr/>
        </p:nvSpPr>
        <p:spPr bwMode="auto">
          <a:xfrm rot="0" flipH="0" flipV="0">
            <a:off x="2687998" y="769188"/>
            <a:ext cx="247257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sz="2000" b="1">
                <a:solidFill>
                  <a:srgbClr val="263238"/>
                </a:solidFill>
              </a:rPr>
              <a:t>Our Solution</a:t>
            </a:r>
            <a:endParaRPr sz="2000" b="1">
              <a:solidFill>
                <a:srgbClr val="263238"/>
              </a:solidFill>
            </a:endParaRPr>
          </a:p>
        </p:txBody>
      </p:sp>
      <p:sp>
        <p:nvSpPr>
          <p:cNvPr id="1537618660" name=""/>
          <p:cNvSpPr/>
          <p:nvPr/>
        </p:nvSpPr>
        <p:spPr bwMode="auto">
          <a:xfrm rot="0" flipH="0" flipV="0">
            <a:off x="2687999" y="1504197"/>
            <a:ext cx="9336916" cy="5182352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683929" lvl="1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HTTPS Connection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3929" lvl="1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At-Rest Encryption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3929" lvl="1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Teams Management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3929" lvl="1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Authentication: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3979" lvl="2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Bearer Tokens (Mainly for frontend)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3979" lvl="2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Basic HTTP Authentication (Mainly for Terraform)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3929" lvl="1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 Management (roles, privileges)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3929" lvl="1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Possibility to LOCK / UNLOCK States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50785773" name=""/>
          <p:cNvGrpSpPr/>
          <p:nvPr/>
        </p:nvGrpSpPr>
        <p:grpSpPr bwMode="auto">
          <a:xfrm>
            <a:off x="-93298" y="-133348"/>
            <a:ext cx="2626948" cy="6976309"/>
            <a:chOff x="0" y="0"/>
            <a:chExt cx="2626948" cy="6976309"/>
          </a:xfrm>
        </p:grpSpPr>
        <p:sp>
          <p:nvSpPr>
            <p:cNvPr id="895849079" name=""/>
            <p:cNvSpPr/>
            <p:nvPr/>
          </p:nvSpPr>
          <p:spPr bwMode="auto">
            <a:xfrm rot="0" flipH="0" flipV="0">
              <a:off x="0" y="0"/>
              <a:ext cx="2626949" cy="6976310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94408004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93298" y="133348"/>
              <a:ext cx="2533649" cy="676274"/>
            </a:xfrm>
            <a:prstGeom prst="rect">
              <a:avLst/>
            </a:prstGeom>
          </p:spPr>
        </p:pic>
        <p:sp>
          <p:nvSpPr>
            <p:cNvPr id="1724033291" name=""/>
            <p:cNvSpPr/>
            <p:nvPr/>
          </p:nvSpPr>
          <p:spPr bwMode="auto">
            <a:xfrm rot="0" flipH="0" flipV="0">
              <a:off x="93298" y="809623"/>
              <a:ext cx="2533649" cy="551948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Current Situation</a:t>
              </a:r>
              <a:endParaRPr sz="1400" b="1"/>
            </a:p>
          </p:txBody>
        </p:sp>
        <p:sp>
          <p:nvSpPr>
            <p:cNvPr id="1654745001" name=""/>
            <p:cNvSpPr/>
            <p:nvPr/>
          </p:nvSpPr>
          <p:spPr bwMode="auto">
            <a:xfrm rot="0" flipH="0" flipV="0">
              <a:off x="93298" y="1361572"/>
              <a:ext cx="2533649" cy="551947"/>
            </a:xfrm>
            <a:prstGeom prst="rect">
              <a:avLst/>
            </a:prstGeom>
            <a:solidFill>
              <a:srgbClr val="57AF5A"/>
            </a:solidFill>
            <a:ln w="12700" cap="flat" cmpd="sng" algn="ctr">
              <a:solidFill>
                <a:srgbClr val="57AF5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Our Solution</a:t>
              </a:r>
              <a:endParaRPr sz="1400" b="1"/>
            </a:p>
          </p:txBody>
        </p:sp>
        <p:sp>
          <p:nvSpPr>
            <p:cNvPr id="1031663963" name=""/>
            <p:cNvSpPr/>
            <p:nvPr/>
          </p:nvSpPr>
          <p:spPr bwMode="auto">
            <a:xfrm rot="0" flipH="0" flipV="0">
              <a:off x="93298" y="1913520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Dev Workflow</a:t>
              </a:r>
              <a:endParaRPr sz="1400" b="1"/>
            </a:p>
          </p:txBody>
        </p:sp>
        <p:sp>
          <p:nvSpPr>
            <p:cNvPr id="1897086596" name=""/>
            <p:cNvSpPr/>
            <p:nvPr/>
          </p:nvSpPr>
          <p:spPr bwMode="auto">
            <a:xfrm rot="0" flipH="0" flipV="0">
              <a:off x="93298" y="2465468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Project Structure</a:t>
              </a:r>
              <a:endParaRPr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01008510" name=""/>
          <p:cNvGrpSpPr/>
          <p:nvPr/>
        </p:nvGrpSpPr>
        <p:grpSpPr bwMode="auto">
          <a:xfrm>
            <a:off x="2421299" y="-133349"/>
            <a:ext cx="9772649" cy="684797"/>
            <a:chOff x="0" y="0"/>
            <a:chExt cx="9772649" cy="684797"/>
          </a:xfrm>
        </p:grpSpPr>
        <p:sp>
          <p:nvSpPr>
            <p:cNvPr id="1665871678" name=""/>
            <p:cNvSpPr/>
            <p:nvPr/>
          </p:nvSpPr>
          <p:spPr bwMode="auto">
            <a:xfrm rot="0" flipH="0" flipV="0">
              <a:off x="0" y="0"/>
              <a:ext cx="9772649" cy="684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436593" name="Flowchart: Connector 1720873903"/>
            <p:cNvSpPr>
              <a:spLocks noChangeAspect="1"/>
            </p:cNvSpPr>
            <p:nvPr/>
          </p:nvSpPr>
          <p:spPr bwMode="auto">
            <a:xfrm rot="0" flipH="0" flipV="0">
              <a:off x="9239585" y="227058"/>
              <a:ext cx="364030" cy="364030"/>
            </a:xfrm>
            <a:prstGeom prst="flowChartConnector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fr-CH" sz="1400"/>
                <a:t>u</a:t>
              </a:r>
              <a:endParaRPr sz="1400"/>
            </a:p>
          </p:txBody>
        </p:sp>
      </p:grpSp>
      <p:sp>
        <p:nvSpPr>
          <p:cNvPr id="1672042497" name=""/>
          <p:cNvSpPr txBox="1"/>
          <p:nvPr/>
        </p:nvSpPr>
        <p:spPr bwMode="auto">
          <a:xfrm rot="0" flipH="0" flipV="0">
            <a:off x="2687998" y="769188"/>
            <a:ext cx="316337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sz="2000" b="1">
                <a:solidFill>
                  <a:srgbClr val="263238"/>
                </a:solidFill>
              </a:rPr>
              <a:t>Development Workflow</a:t>
            </a:r>
            <a:endParaRPr sz="2000" b="1">
              <a:solidFill>
                <a:srgbClr val="263238"/>
              </a:solidFill>
            </a:endParaRPr>
          </a:p>
        </p:txBody>
      </p:sp>
      <p:sp>
        <p:nvSpPr>
          <p:cNvPr id="147969876" name=""/>
          <p:cNvSpPr/>
          <p:nvPr/>
        </p:nvSpPr>
        <p:spPr bwMode="auto">
          <a:xfrm rot="0" flipH="0" flipV="0">
            <a:off x="2687999" y="1504197"/>
            <a:ext cx="4610099" cy="2477252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endParaRPr/>
          </a:p>
        </p:txBody>
      </p:sp>
      <p:sp>
        <p:nvSpPr>
          <p:cNvPr id="1063191098" name=""/>
          <p:cNvSpPr/>
          <p:nvPr/>
        </p:nvSpPr>
        <p:spPr bwMode="auto">
          <a:xfrm rot="0" flipH="0" flipV="0">
            <a:off x="7412399" y="1504197"/>
            <a:ext cx="4610098" cy="2477251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endParaRPr/>
          </a:p>
        </p:txBody>
      </p:sp>
      <p:sp>
        <p:nvSpPr>
          <p:cNvPr id="1279732658" name=""/>
          <p:cNvSpPr/>
          <p:nvPr/>
        </p:nvSpPr>
        <p:spPr bwMode="auto">
          <a:xfrm rot="0" flipH="0" flipV="0">
            <a:off x="2687998" y="4457698"/>
            <a:ext cx="9334497" cy="2285998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endParaRPr/>
          </a:p>
        </p:txBody>
      </p:sp>
      <p:sp>
        <p:nvSpPr>
          <p:cNvPr id="411615263" name=""/>
          <p:cNvSpPr txBox="1"/>
          <p:nvPr/>
        </p:nvSpPr>
        <p:spPr bwMode="auto">
          <a:xfrm rot="0" flipH="0" flipV="0">
            <a:off x="2687999" y="1138077"/>
            <a:ext cx="12389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b="1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endParaRPr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965882" name=""/>
          <p:cNvSpPr txBox="1"/>
          <p:nvPr/>
        </p:nvSpPr>
        <p:spPr bwMode="auto">
          <a:xfrm rot="0" flipH="0" flipV="0">
            <a:off x="7412399" y="1165789"/>
            <a:ext cx="125802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b="1">
                <a:solidFill>
                  <a:schemeClr val="tx1">
                    <a:lumMod val="65000"/>
                    <a:lumOff val="35000"/>
                  </a:schemeClr>
                </a:solidFill>
              </a:rPr>
              <a:t>Backend</a:t>
            </a:r>
            <a:endParaRPr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4300188" name=""/>
          <p:cNvSpPr txBox="1"/>
          <p:nvPr/>
        </p:nvSpPr>
        <p:spPr bwMode="auto">
          <a:xfrm rot="0" flipH="0" flipV="0">
            <a:off x="2687999" y="4091580"/>
            <a:ext cx="17914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b="1">
                <a:solidFill>
                  <a:schemeClr val="tx1">
                    <a:lumMod val="65000"/>
                    <a:lumOff val="35000"/>
                  </a:schemeClr>
                </a:solidFill>
              </a:rPr>
              <a:t>Infrastructure</a:t>
            </a:r>
            <a:endParaRPr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940191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78245" y="1770298"/>
            <a:ext cx="1715851" cy="1715851"/>
          </a:xfrm>
          <a:prstGeom prst="rect">
            <a:avLst/>
          </a:prstGeom>
          <a:noFill/>
          <a:ln w="6349">
            <a:noFill/>
            <a:prstDash val="solid"/>
          </a:ln>
        </p:spPr>
      </p:pic>
      <p:sp>
        <p:nvSpPr>
          <p:cNvPr id="1067789763" name=""/>
          <p:cNvSpPr txBox="1"/>
          <p:nvPr/>
        </p:nvSpPr>
        <p:spPr bwMode="auto">
          <a:xfrm rot="0" flipH="0" flipV="0">
            <a:off x="4897798" y="2171564"/>
            <a:ext cx="2130749" cy="914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lnSpc>
                <a:spcPct val="200000"/>
              </a:lnSpc>
              <a:defRPr/>
            </a:pPr>
            <a:r>
              <a:rPr lang="fr-CH" sz="1800" b="1">
                <a:solidFill>
                  <a:srgbClr val="263238"/>
                </a:solidFill>
                <a:latin typeface="Arial"/>
                <a:ea typeface="Arial"/>
                <a:cs typeface="Arial"/>
              </a:rPr>
              <a:t>Christen Anthony</a:t>
            </a:r>
            <a:endParaRPr sz="1800" b="1">
              <a:solidFill>
                <a:srgbClr val="263238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1" i="0" u="none" strike="noStrike" cap="none" spc="0">
                <a:solidFill>
                  <a:srgbClr val="263238"/>
                </a:solidFill>
                <a:latin typeface="Arial"/>
                <a:ea typeface="Arial"/>
                <a:cs typeface="Arial"/>
              </a:rPr>
              <a:t>Badis</a:t>
            </a:r>
            <a:r>
              <a:rPr lang="fr-CH" sz="1800" b="1">
                <a:solidFill>
                  <a:srgbClr val="263238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>
                <a:solidFill>
                  <a:srgbClr val="263238"/>
                </a:solidFill>
                <a:latin typeface="Arial"/>
                <a:ea typeface="Arial"/>
                <a:cs typeface="Arial"/>
              </a:rPr>
              <a:t>Machraoui</a:t>
            </a:r>
            <a:endParaRPr sz="1800" b="1">
              <a:solidFill>
                <a:srgbClr val="263238"/>
              </a:solidFill>
              <a:latin typeface="Arial"/>
              <a:cs typeface="Arial"/>
            </a:endParaRPr>
          </a:p>
        </p:txBody>
      </p:sp>
      <p:pic>
        <p:nvPicPr>
          <p:cNvPr id="135010356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07395" y="1770298"/>
            <a:ext cx="1945049" cy="1945049"/>
          </a:xfrm>
          <a:prstGeom prst="rect">
            <a:avLst/>
          </a:prstGeom>
        </p:spPr>
      </p:pic>
      <p:sp>
        <p:nvSpPr>
          <p:cNvPr id="60707325" name=""/>
          <p:cNvSpPr txBox="1"/>
          <p:nvPr/>
        </p:nvSpPr>
        <p:spPr bwMode="auto">
          <a:xfrm rot="0" flipH="0" flipV="0">
            <a:off x="9374549" y="2177864"/>
            <a:ext cx="2296107" cy="914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lnSpc>
                <a:spcPct val="200000"/>
              </a:lnSpc>
              <a:defRPr/>
            </a:pPr>
            <a:r>
              <a:rPr lang="fr-CH" sz="1800" b="1">
                <a:solidFill>
                  <a:srgbClr val="263238"/>
                </a:solidFill>
                <a:latin typeface="Arial"/>
                <a:ea typeface="Arial"/>
                <a:cs typeface="Arial"/>
              </a:rPr>
              <a:t>Fabrice Chapuis</a:t>
            </a:r>
            <a:endParaRPr sz="1800" b="1">
              <a:solidFill>
                <a:srgbClr val="263238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fr-CH" sz="1800" b="1" i="0" u="none">
                <a:solidFill>
                  <a:srgbClr val="263238"/>
                </a:solidFill>
                <a:latin typeface="Arial"/>
                <a:ea typeface="Arial"/>
                <a:cs typeface="Arial"/>
              </a:rPr>
              <a:t>Sven Ferreira Silva</a:t>
            </a:r>
            <a:endParaRPr sz="1800" b="1">
              <a:solidFill>
                <a:srgbClr val="263238"/>
              </a:solidFill>
              <a:latin typeface="Arial"/>
              <a:cs typeface="Arial"/>
            </a:endParaRPr>
          </a:p>
        </p:txBody>
      </p:sp>
      <p:pic>
        <p:nvPicPr>
          <p:cNvPr id="25140741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050434" y="4658084"/>
            <a:ext cx="1885230" cy="1885230"/>
          </a:xfrm>
          <a:prstGeom prst="rect">
            <a:avLst/>
          </a:prstGeom>
        </p:spPr>
      </p:pic>
      <p:sp>
        <p:nvSpPr>
          <p:cNvPr id="242171158" name=""/>
          <p:cNvSpPr txBox="1"/>
          <p:nvPr/>
        </p:nvSpPr>
        <p:spPr bwMode="auto">
          <a:xfrm rot="0" flipH="0" flipV="0">
            <a:off x="7507395" y="4732738"/>
            <a:ext cx="3380967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lnSpc>
                <a:spcPct val="200000"/>
              </a:lnSpc>
              <a:defRPr/>
            </a:pPr>
            <a:r>
              <a:rPr sz="1800" b="1" i="0" u="none">
                <a:solidFill>
                  <a:srgbClr val="263238"/>
                </a:solidFill>
                <a:latin typeface="Arial"/>
                <a:ea typeface="Arial"/>
                <a:cs typeface="Arial"/>
              </a:rPr>
              <a:t>Carvalheiro Heleno Gonçalo</a:t>
            </a:r>
            <a:endParaRPr sz="1800" b="1">
              <a:solidFill>
                <a:srgbClr val="263238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fr-CH" sz="1800" b="1" i="0" u="none">
                <a:solidFill>
                  <a:srgbClr val="263238"/>
                </a:solidFill>
                <a:latin typeface="Arial"/>
                <a:ea typeface="Arial"/>
                <a:cs typeface="Arial"/>
              </a:rPr>
              <a:t>Renovate</a:t>
            </a:r>
            <a:endParaRPr lang="fr-CH" sz="1800" b="1" i="0" u="none">
              <a:solidFill>
                <a:srgbClr val="263238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fr-CH" sz="1800" b="1" i="0" u="none">
                <a:solidFill>
                  <a:srgbClr val="263238"/>
                </a:solidFill>
                <a:latin typeface="Arial"/>
                <a:ea typeface="Arial"/>
                <a:cs typeface="Arial"/>
              </a:rPr>
              <a:t>Renovate’s Friends</a:t>
            </a:r>
            <a:endParaRPr sz="1800" b="1">
              <a:solidFill>
                <a:srgbClr val="263238"/>
              </a:solidFill>
              <a:latin typeface="Arial"/>
              <a:cs typeface="Arial"/>
            </a:endParaRPr>
          </a:p>
        </p:txBody>
      </p:sp>
      <p:grpSp>
        <p:nvGrpSpPr>
          <p:cNvPr id="1927744005" name=""/>
          <p:cNvGrpSpPr/>
          <p:nvPr/>
        </p:nvGrpSpPr>
        <p:grpSpPr bwMode="auto">
          <a:xfrm>
            <a:off x="-93298" y="-133348"/>
            <a:ext cx="2626948" cy="6976309"/>
            <a:chOff x="0" y="0"/>
            <a:chExt cx="2626948" cy="6976309"/>
          </a:xfrm>
        </p:grpSpPr>
        <p:sp>
          <p:nvSpPr>
            <p:cNvPr id="2133610780" name=""/>
            <p:cNvSpPr/>
            <p:nvPr/>
          </p:nvSpPr>
          <p:spPr bwMode="auto">
            <a:xfrm rot="0" flipH="0" flipV="0">
              <a:off x="0" y="0"/>
              <a:ext cx="2626949" cy="6976310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1036058555" name=""/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 rot="0" flipH="0" flipV="0">
              <a:off x="93298" y="133348"/>
              <a:ext cx="2533649" cy="676274"/>
            </a:xfrm>
            <a:prstGeom prst="rect">
              <a:avLst/>
            </a:prstGeom>
          </p:spPr>
        </p:pic>
        <p:sp>
          <p:nvSpPr>
            <p:cNvPr id="785987116" name=""/>
            <p:cNvSpPr/>
            <p:nvPr/>
          </p:nvSpPr>
          <p:spPr bwMode="auto">
            <a:xfrm rot="0" flipH="0" flipV="0">
              <a:off x="93298" y="809623"/>
              <a:ext cx="2533649" cy="551948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Current Situation</a:t>
              </a:r>
              <a:endParaRPr sz="1400" b="1"/>
            </a:p>
          </p:txBody>
        </p:sp>
        <p:sp>
          <p:nvSpPr>
            <p:cNvPr id="1893630528" name=""/>
            <p:cNvSpPr/>
            <p:nvPr/>
          </p:nvSpPr>
          <p:spPr bwMode="auto">
            <a:xfrm rot="0" flipH="0" flipV="0">
              <a:off x="93298" y="1361572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Our Solution</a:t>
              </a:r>
              <a:endParaRPr sz="1400" b="1"/>
            </a:p>
          </p:txBody>
        </p:sp>
        <p:sp>
          <p:nvSpPr>
            <p:cNvPr id="606606864" name=""/>
            <p:cNvSpPr/>
            <p:nvPr/>
          </p:nvSpPr>
          <p:spPr bwMode="auto">
            <a:xfrm rot="0" flipH="0" flipV="0">
              <a:off x="93298" y="1913520"/>
              <a:ext cx="2533649" cy="551947"/>
            </a:xfrm>
            <a:prstGeom prst="rect">
              <a:avLst/>
            </a:prstGeom>
            <a:solidFill>
              <a:srgbClr val="57AF5A"/>
            </a:solidFill>
            <a:ln w="12700" cap="flat" cmpd="sng" algn="ctr">
              <a:solidFill>
                <a:srgbClr val="57AF5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Dev Workflow</a:t>
              </a:r>
              <a:endParaRPr sz="1400" b="1"/>
            </a:p>
          </p:txBody>
        </p:sp>
        <p:sp>
          <p:nvSpPr>
            <p:cNvPr id="2073853161" name=""/>
            <p:cNvSpPr/>
            <p:nvPr/>
          </p:nvSpPr>
          <p:spPr bwMode="auto">
            <a:xfrm rot="0" flipH="0" flipV="0">
              <a:off x="93298" y="2465468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Project Structure</a:t>
              </a:r>
              <a:endParaRPr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61034305" name=""/>
          <p:cNvGrpSpPr/>
          <p:nvPr/>
        </p:nvGrpSpPr>
        <p:grpSpPr bwMode="auto">
          <a:xfrm>
            <a:off x="2421299" y="-133349"/>
            <a:ext cx="9772649" cy="684797"/>
            <a:chOff x="0" y="0"/>
            <a:chExt cx="9772649" cy="684797"/>
          </a:xfrm>
        </p:grpSpPr>
        <p:sp>
          <p:nvSpPr>
            <p:cNvPr id="1624213726" name=""/>
            <p:cNvSpPr/>
            <p:nvPr/>
          </p:nvSpPr>
          <p:spPr bwMode="auto">
            <a:xfrm rot="0" flipH="0" flipV="0">
              <a:off x="0" y="0"/>
              <a:ext cx="9772649" cy="684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4834853" name="Flowchart: Connector 1720873903"/>
            <p:cNvSpPr>
              <a:spLocks noChangeAspect="1"/>
            </p:cNvSpPr>
            <p:nvPr/>
          </p:nvSpPr>
          <p:spPr bwMode="auto">
            <a:xfrm rot="0" flipH="0" flipV="0">
              <a:off x="9239585" y="227058"/>
              <a:ext cx="364030" cy="364030"/>
            </a:xfrm>
            <a:prstGeom prst="flowChartConnector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fr-CH" sz="1400"/>
                <a:t>u</a:t>
              </a:r>
              <a:endParaRPr sz="1400"/>
            </a:p>
          </p:txBody>
        </p:sp>
      </p:grpSp>
      <p:sp>
        <p:nvSpPr>
          <p:cNvPr id="2090127467" name=""/>
          <p:cNvSpPr txBox="1"/>
          <p:nvPr/>
        </p:nvSpPr>
        <p:spPr bwMode="auto">
          <a:xfrm rot="0" flipH="0" flipV="0">
            <a:off x="2687998" y="769188"/>
            <a:ext cx="316409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sz="2000" b="1">
                <a:solidFill>
                  <a:srgbClr val="263238"/>
                </a:solidFill>
              </a:rPr>
              <a:t>Development Workflow</a:t>
            </a:r>
            <a:endParaRPr sz="2000" b="1">
              <a:solidFill>
                <a:srgbClr val="263238"/>
              </a:solidFill>
            </a:endParaRPr>
          </a:p>
        </p:txBody>
      </p:sp>
      <p:sp>
        <p:nvSpPr>
          <p:cNvPr id="930832792" name=""/>
          <p:cNvSpPr/>
          <p:nvPr/>
        </p:nvSpPr>
        <p:spPr bwMode="auto">
          <a:xfrm rot="0" flipH="0" flipV="0">
            <a:off x="2687999" y="1504197"/>
            <a:ext cx="9336916" cy="5182352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683929" lvl="1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Process: AGILE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3929" lvl="1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2 Weeks Sprints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3929" lvl="1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Kanban Board With Labels for Stories: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3979" lvl="2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Effort (1, 2, 3, 5, 8, 13)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3979" lvl="2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State (Approved, Blocked, Pending, Inactive, ...)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3979" lvl="2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Type (Feature, Fix, Tests, Docs, Discussions, ...)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3979" lvl="2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Priority (Now, Soon, Later, ...)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3929" lvl="1" indent="-283879">
              <a:lnSpc>
                <a:spcPct val="2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Conventional Commit Messages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64322971" name=""/>
          <p:cNvGrpSpPr/>
          <p:nvPr/>
        </p:nvGrpSpPr>
        <p:grpSpPr bwMode="auto">
          <a:xfrm>
            <a:off x="-93298" y="-133348"/>
            <a:ext cx="2626948" cy="6976309"/>
            <a:chOff x="0" y="0"/>
            <a:chExt cx="2626948" cy="6976309"/>
          </a:xfrm>
        </p:grpSpPr>
        <p:sp>
          <p:nvSpPr>
            <p:cNvPr id="161017814" name=""/>
            <p:cNvSpPr/>
            <p:nvPr/>
          </p:nvSpPr>
          <p:spPr bwMode="auto">
            <a:xfrm rot="0" flipH="0" flipV="0">
              <a:off x="0" y="0"/>
              <a:ext cx="2626949" cy="6976310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1697698851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93298" y="133348"/>
              <a:ext cx="2533649" cy="676274"/>
            </a:xfrm>
            <a:prstGeom prst="rect">
              <a:avLst/>
            </a:prstGeom>
          </p:spPr>
        </p:pic>
        <p:sp>
          <p:nvSpPr>
            <p:cNvPr id="635300477" name=""/>
            <p:cNvSpPr/>
            <p:nvPr/>
          </p:nvSpPr>
          <p:spPr bwMode="auto">
            <a:xfrm rot="0" flipH="0" flipV="0">
              <a:off x="93298" y="809623"/>
              <a:ext cx="2533649" cy="551948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Current Situation</a:t>
              </a:r>
              <a:endParaRPr sz="1400" b="1"/>
            </a:p>
          </p:txBody>
        </p:sp>
        <p:sp>
          <p:nvSpPr>
            <p:cNvPr id="501243990" name=""/>
            <p:cNvSpPr/>
            <p:nvPr/>
          </p:nvSpPr>
          <p:spPr bwMode="auto">
            <a:xfrm rot="0" flipH="0" flipV="0">
              <a:off x="93298" y="1361572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Our Solution</a:t>
              </a:r>
              <a:endParaRPr sz="1400" b="1"/>
            </a:p>
          </p:txBody>
        </p:sp>
        <p:sp>
          <p:nvSpPr>
            <p:cNvPr id="1589360211" name=""/>
            <p:cNvSpPr/>
            <p:nvPr/>
          </p:nvSpPr>
          <p:spPr bwMode="auto">
            <a:xfrm rot="0" flipH="0" flipV="0">
              <a:off x="93298" y="1913520"/>
              <a:ext cx="2533649" cy="551947"/>
            </a:xfrm>
            <a:prstGeom prst="rect">
              <a:avLst/>
            </a:prstGeom>
            <a:solidFill>
              <a:srgbClr val="57AF5A"/>
            </a:solidFill>
            <a:ln w="12700" cap="flat" cmpd="sng" algn="ctr">
              <a:solidFill>
                <a:srgbClr val="57AF5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Dev Workflow</a:t>
              </a:r>
              <a:endParaRPr sz="1400" b="1"/>
            </a:p>
          </p:txBody>
        </p:sp>
        <p:sp>
          <p:nvSpPr>
            <p:cNvPr id="1157215108" name=""/>
            <p:cNvSpPr/>
            <p:nvPr/>
          </p:nvSpPr>
          <p:spPr bwMode="auto">
            <a:xfrm rot="0" flipH="0" flipV="0">
              <a:off x="93298" y="2465468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Project Structure</a:t>
              </a:r>
              <a:endParaRPr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42125774" name=""/>
          <p:cNvGrpSpPr/>
          <p:nvPr/>
        </p:nvGrpSpPr>
        <p:grpSpPr bwMode="auto">
          <a:xfrm>
            <a:off x="2421299" y="-133349"/>
            <a:ext cx="9772649" cy="684797"/>
            <a:chOff x="0" y="0"/>
            <a:chExt cx="9772649" cy="684797"/>
          </a:xfrm>
        </p:grpSpPr>
        <p:sp>
          <p:nvSpPr>
            <p:cNvPr id="461610387" name=""/>
            <p:cNvSpPr/>
            <p:nvPr/>
          </p:nvSpPr>
          <p:spPr bwMode="auto">
            <a:xfrm rot="0" flipH="0" flipV="0">
              <a:off x="0" y="0"/>
              <a:ext cx="9772649" cy="684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5375036" name="Flowchart: Connector 1720873903"/>
            <p:cNvSpPr>
              <a:spLocks noChangeAspect="1"/>
            </p:cNvSpPr>
            <p:nvPr/>
          </p:nvSpPr>
          <p:spPr bwMode="auto">
            <a:xfrm rot="0" flipH="0" flipV="0">
              <a:off x="9239585" y="227058"/>
              <a:ext cx="364030" cy="364030"/>
            </a:xfrm>
            <a:prstGeom prst="flowChartConnector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fr-CH" sz="1400"/>
                <a:t>u</a:t>
              </a:r>
              <a:endParaRPr sz="1400"/>
            </a:p>
          </p:txBody>
        </p:sp>
      </p:grpSp>
      <p:sp>
        <p:nvSpPr>
          <p:cNvPr id="703884591" name=""/>
          <p:cNvSpPr txBox="1"/>
          <p:nvPr/>
        </p:nvSpPr>
        <p:spPr bwMode="auto">
          <a:xfrm rot="0" flipH="0" flipV="0">
            <a:off x="2687998" y="769188"/>
            <a:ext cx="316949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sz="2000" b="1">
                <a:solidFill>
                  <a:srgbClr val="263238"/>
                </a:solidFill>
              </a:rPr>
              <a:t>Project Structure</a:t>
            </a:r>
            <a:endParaRPr sz="2000" b="1">
              <a:solidFill>
                <a:srgbClr val="263238"/>
              </a:solidFill>
            </a:endParaRPr>
          </a:p>
        </p:txBody>
      </p:sp>
      <p:sp>
        <p:nvSpPr>
          <p:cNvPr id="1246325656" name=""/>
          <p:cNvSpPr txBox="1"/>
          <p:nvPr/>
        </p:nvSpPr>
        <p:spPr bwMode="auto">
          <a:xfrm rot="0" flipH="0" flipV="0">
            <a:off x="2687998" y="1138076"/>
            <a:ext cx="22771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b="1">
                <a:solidFill>
                  <a:schemeClr val="tx1">
                    <a:lumMod val="65000"/>
                    <a:lumOff val="35000"/>
                  </a:schemeClr>
                </a:solidFill>
              </a:rPr>
              <a:t>Our Repositories</a:t>
            </a:r>
            <a:endParaRPr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30541617" name=""/>
          <p:cNvGrpSpPr/>
          <p:nvPr/>
        </p:nvGrpSpPr>
        <p:grpSpPr bwMode="auto">
          <a:xfrm>
            <a:off x="2696162" y="1504196"/>
            <a:ext cx="9347800" cy="5178639"/>
            <a:chOff x="0" y="0"/>
            <a:chExt cx="9347800" cy="5178639"/>
          </a:xfrm>
        </p:grpSpPr>
        <p:grpSp>
          <p:nvGrpSpPr>
            <p:cNvPr id="1631957629" name=""/>
            <p:cNvGrpSpPr/>
            <p:nvPr/>
          </p:nvGrpSpPr>
          <p:grpSpPr bwMode="auto">
            <a:xfrm>
              <a:off x="0" y="0"/>
              <a:ext cx="9328751" cy="1526483"/>
              <a:chOff x="0" y="0"/>
              <a:chExt cx="9328751" cy="1526483"/>
            </a:xfrm>
          </p:grpSpPr>
          <p:sp>
            <p:nvSpPr>
              <p:cNvPr id="429760784" name=""/>
              <p:cNvSpPr/>
              <p:nvPr/>
            </p:nvSpPr>
            <p:spPr bwMode="auto">
              <a:xfrm rot="0" flipH="0" flipV="0">
                <a:off x="0" y="0"/>
                <a:ext cx="2829729" cy="1526483"/>
              </a:xfrm>
              <a:prstGeom prst="roundRect">
                <a:avLst>
                  <a:gd name="adj" fmla="val 1494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4901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lang="fr-CH">
                    <a:solidFill>
                      <a:srgbClr val="263238"/>
                    </a:solidFill>
                  </a:rPr>
                  <a:t>.github</a:t>
                </a:r>
                <a:endParaRPr>
                  <a:solidFill>
                    <a:srgbClr val="263238"/>
                  </a:solidFill>
                </a:endParaRPr>
              </a:p>
            </p:txBody>
          </p:sp>
          <p:sp>
            <p:nvSpPr>
              <p:cNvPr id="1308940194" name=""/>
              <p:cNvSpPr/>
              <p:nvPr/>
            </p:nvSpPr>
            <p:spPr bwMode="auto">
              <a:xfrm rot="0" flipH="0" flipV="0">
                <a:off x="3245429" y="0"/>
                <a:ext cx="2829728" cy="1526482"/>
              </a:xfrm>
              <a:prstGeom prst="roundRect">
                <a:avLst>
                  <a:gd name="adj" fmla="val 1494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4901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lang="fr-CH">
                    <a:solidFill>
                      <a:srgbClr val="263238"/>
                    </a:solidFill>
                  </a:rPr>
                  <a:t>Project-management</a:t>
                </a:r>
                <a:endParaRPr>
                  <a:solidFill>
                    <a:srgbClr val="263238"/>
                  </a:solidFill>
                </a:endParaRPr>
              </a:p>
            </p:txBody>
          </p:sp>
          <p:sp>
            <p:nvSpPr>
              <p:cNvPr id="1220678783" name=""/>
              <p:cNvSpPr/>
              <p:nvPr/>
            </p:nvSpPr>
            <p:spPr bwMode="auto">
              <a:xfrm rot="0" flipH="0" flipV="0">
                <a:off x="6499022" y="0"/>
                <a:ext cx="2829728" cy="1526482"/>
              </a:xfrm>
              <a:prstGeom prst="roundRect">
                <a:avLst>
                  <a:gd name="adj" fmla="val 1494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4901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lang="fr-CH">
                    <a:solidFill>
                      <a:srgbClr val="263238"/>
                    </a:solidFill>
                  </a:rPr>
                  <a:t>Github-org-management</a:t>
                </a:r>
                <a:endParaRPr>
                  <a:solidFill>
                    <a:srgbClr val="263238"/>
                  </a:solidFill>
                </a:endParaRPr>
              </a:p>
            </p:txBody>
          </p:sp>
        </p:grpSp>
        <p:grpSp>
          <p:nvGrpSpPr>
            <p:cNvPr id="1406339672" name=""/>
            <p:cNvGrpSpPr/>
            <p:nvPr/>
          </p:nvGrpSpPr>
          <p:grpSpPr bwMode="auto">
            <a:xfrm>
              <a:off x="0" y="1827934"/>
              <a:ext cx="9328750" cy="1526483"/>
              <a:chOff x="0" y="0"/>
              <a:chExt cx="9328750" cy="1526483"/>
            </a:xfrm>
          </p:grpSpPr>
          <p:sp>
            <p:nvSpPr>
              <p:cNvPr id="1311145880" name=""/>
              <p:cNvSpPr/>
              <p:nvPr/>
            </p:nvSpPr>
            <p:spPr bwMode="auto">
              <a:xfrm rot="0" flipH="0" flipV="0">
                <a:off x="0" y="0"/>
                <a:ext cx="2829728" cy="1526482"/>
              </a:xfrm>
              <a:prstGeom prst="roundRect">
                <a:avLst>
                  <a:gd name="adj" fmla="val 1494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4901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lang="fr-CH">
                    <a:solidFill>
                      <a:srgbClr val="263238"/>
                    </a:solidFill>
                  </a:rPr>
                  <a:t>Github-actions-workflow</a:t>
                </a:r>
                <a:endParaRPr>
                  <a:solidFill>
                    <a:srgbClr val="263238"/>
                  </a:solidFill>
                </a:endParaRPr>
              </a:p>
            </p:txBody>
          </p:sp>
          <p:sp>
            <p:nvSpPr>
              <p:cNvPr id="881653870" name=""/>
              <p:cNvSpPr/>
              <p:nvPr/>
            </p:nvSpPr>
            <p:spPr bwMode="auto">
              <a:xfrm rot="0" flipH="0" flipV="0">
                <a:off x="3245428" y="0"/>
                <a:ext cx="2829728" cy="1526482"/>
              </a:xfrm>
              <a:prstGeom prst="roundRect">
                <a:avLst>
                  <a:gd name="adj" fmla="val 14948"/>
                </a:avLst>
              </a:prstGeom>
              <a:solidFill>
                <a:srgbClr val="263238"/>
              </a:solidFill>
              <a:ln w="12700" cap="flat" cmpd="sng" algn="ctr">
                <a:solidFill>
                  <a:schemeClr val="bg1">
                    <a:lumMod val="74901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>
                  <a:solidFill>
                    <a:srgbClr val="263238"/>
                  </a:solidFill>
                </a:endParaRPr>
              </a:p>
            </p:txBody>
          </p:sp>
          <p:sp>
            <p:nvSpPr>
              <p:cNvPr id="1736746895" name=""/>
              <p:cNvSpPr/>
              <p:nvPr/>
            </p:nvSpPr>
            <p:spPr bwMode="auto">
              <a:xfrm rot="0" flipH="0" flipV="0">
                <a:off x="6499021" y="0"/>
                <a:ext cx="2829728" cy="1526482"/>
              </a:xfrm>
              <a:prstGeom prst="roundRect">
                <a:avLst>
                  <a:gd name="adj" fmla="val 1494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4901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lang="fr-CH">
                    <a:solidFill>
                      <a:srgbClr val="263238"/>
                    </a:solidFill>
                  </a:rPr>
                  <a:t>Backend</a:t>
                </a:r>
                <a:endParaRPr>
                  <a:solidFill>
                    <a:srgbClr val="263238"/>
                  </a:solidFill>
                </a:endParaRPr>
              </a:p>
            </p:txBody>
          </p:sp>
        </p:grpSp>
        <p:grpSp>
          <p:nvGrpSpPr>
            <p:cNvPr id="547235511" name=""/>
            <p:cNvGrpSpPr/>
            <p:nvPr/>
          </p:nvGrpSpPr>
          <p:grpSpPr bwMode="auto">
            <a:xfrm>
              <a:off x="19049" y="3652156"/>
              <a:ext cx="9328750" cy="1526483"/>
              <a:chOff x="0" y="0"/>
              <a:chExt cx="9328750" cy="1526483"/>
            </a:xfrm>
          </p:grpSpPr>
          <p:sp>
            <p:nvSpPr>
              <p:cNvPr id="444701906" name=""/>
              <p:cNvSpPr/>
              <p:nvPr/>
            </p:nvSpPr>
            <p:spPr bwMode="auto">
              <a:xfrm rot="0" flipH="0" flipV="0">
                <a:off x="0" y="0"/>
                <a:ext cx="2829728" cy="1526482"/>
              </a:xfrm>
              <a:prstGeom prst="roundRect">
                <a:avLst>
                  <a:gd name="adj" fmla="val 1494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4901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lang="fr-CH">
                    <a:solidFill>
                      <a:srgbClr val="263238"/>
                    </a:solidFill>
                  </a:rPr>
                  <a:t>Frontend</a:t>
                </a:r>
                <a:endParaRPr>
                  <a:solidFill>
                    <a:srgbClr val="263238"/>
                  </a:solidFill>
                </a:endParaRPr>
              </a:p>
            </p:txBody>
          </p:sp>
          <p:sp>
            <p:nvSpPr>
              <p:cNvPr id="744748298" name=""/>
              <p:cNvSpPr/>
              <p:nvPr/>
            </p:nvSpPr>
            <p:spPr bwMode="auto">
              <a:xfrm rot="0" flipH="0" flipV="0">
                <a:off x="3245428" y="0"/>
                <a:ext cx="2829728" cy="1526482"/>
              </a:xfrm>
              <a:prstGeom prst="roundRect">
                <a:avLst>
                  <a:gd name="adj" fmla="val 1494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4901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lang="fr-CH">
                    <a:solidFill>
                      <a:srgbClr val="263238"/>
                    </a:solidFill>
                  </a:rPr>
                  <a:t>Infrastructure</a:t>
                </a:r>
                <a:endParaRPr>
                  <a:solidFill>
                    <a:srgbClr val="263238"/>
                  </a:solidFill>
                </a:endParaRPr>
              </a:p>
            </p:txBody>
          </p:sp>
          <p:sp>
            <p:nvSpPr>
              <p:cNvPr id="1452710567" name=""/>
              <p:cNvSpPr/>
              <p:nvPr/>
            </p:nvSpPr>
            <p:spPr bwMode="auto">
              <a:xfrm rot="0" flipH="0" flipV="0">
                <a:off x="6499021" y="0"/>
                <a:ext cx="2829728" cy="1526482"/>
              </a:xfrm>
              <a:prstGeom prst="roundRect">
                <a:avLst>
                  <a:gd name="adj" fmla="val 1494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4901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lang="fr-CH">
                    <a:solidFill>
                      <a:srgbClr val="263238"/>
                    </a:solidFill>
                  </a:rPr>
                  <a:t>Website</a:t>
                </a:r>
                <a:endParaRPr>
                  <a:solidFill>
                    <a:srgbClr val="263238"/>
                  </a:solidFill>
                </a:endParaRPr>
              </a:p>
            </p:txBody>
          </p:sp>
        </p:grpSp>
      </p:grpSp>
      <p:pic>
        <p:nvPicPr>
          <p:cNvPr id="1170898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49264" y="3272717"/>
            <a:ext cx="1641598" cy="1641598"/>
          </a:xfrm>
          <a:prstGeom prst="rect">
            <a:avLst/>
          </a:prstGeom>
        </p:spPr>
      </p:pic>
      <p:grpSp>
        <p:nvGrpSpPr>
          <p:cNvPr id="1094568097" name=""/>
          <p:cNvGrpSpPr/>
          <p:nvPr/>
        </p:nvGrpSpPr>
        <p:grpSpPr bwMode="auto">
          <a:xfrm>
            <a:off x="-93298" y="-133348"/>
            <a:ext cx="2626948" cy="6976309"/>
            <a:chOff x="0" y="0"/>
            <a:chExt cx="2626948" cy="6976309"/>
          </a:xfrm>
        </p:grpSpPr>
        <p:sp>
          <p:nvSpPr>
            <p:cNvPr id="117001080" name=""/>
            <p:cNvSpPr/>
            <p:nvPr/>
          </p:nvSpPr>
          <p:spPr bwMode="auto">
            <a:xfrm rot="0" flipH="0" flipV="0">
              <a:off x="0" y="0"/>
              <a:ext cx="2626949" cy="6976310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1387548525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0" flipH="0" flipV="0">
              <a:off x="93298" y="133348"/>
              <a:ext cx="2533649" cy="676274"/>
            </a:xfrm>
            <a:prstGeom prst="rect">
              <a:avLst/>
            </a:prstGeom>
          </p:spPr>
        </p:pic>
        <p:sp>
          <p:nvSpPr>
            <p:cNvPr id="1015520248" name=""/>
            <p:cNvSpPr/>
            <p:nvPr/>
          </p:nvSpPr>
          <p:spPr bwMode="auto">
            <a:xfrm rot="0" flipH="0" flipV="0">
              <a:off x="93298" y="809623"/>
              <a:ext cx="2533649" cy="551948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Current Situation</a:t>
              </a:r>
              <a:endParaRPr sz="1400" b="1"/>
            </a:p>
          </p:txBody>
        </p:sp>
        <p:sp>
          <p:nvSpPr>
            <p:cNvPr id="1278470601" name=""/>
            <p:cNvSpPr/>
            <p:nvPr/>
          </p:nvSpPr>
          <p:spPr bwMode="auto">
            <a:xfrm rot="0" flipH="0" flipV="0">
              <a:off x="93298" y="1361572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Our Solution</a:t>
              </a:r>
              <a:endParaRPr sz="1400" b="1"/>
            </a:p>
          </p:txBody>
        </p:sp>
        <p:sp>
          <p:nvSpPr>
            <p:cNvPr id="991085238" name=""/>
            <p:cNvSpPr/>
            <p:nvPr/>
          </p:nvSpPr>
          <p:spPr bwMode="auto">
            <a:xfrm rot="0" flipH="0" flipV="0">
              <a:off x="93298" y="1913520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Dev Workflow</a:t>
              </a:r>
              <a:endParaRPr sz="1400" b="1"/>
            </a:p>
          </p:txBody>
        </p:sp>
        <p:sp>
          <p:nvSpPr>
            <p:cNvPr id="1017810471" name=""/>
            <p:cNvSpPr/>
            <p:nvPr/>
          </p:nvSpPr>
          <p:spPr bwMode="auto">
            <a:xfrm rot="0" flipH="0" flipV="0">
              <a:off x="93298" y="2465468"/>
              <a:ext cx="2533649" cy="551947"/>
            </a:xfrm>
            <a:prstGeom prst="rect">
              <a:avLst/>
            </a:prstGeom>
            <a:solidFill>
              <a:srgbClr val="57AF5A"/>
            </a:solidFill>
            <a:ln w="12700" cap="flat" cmpd="sng" algn="ctr">
              <a:solidFill>
                <a:srgbClr val="57AF5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Project Structure</a:t>
              </a:r>
              <a:endParaRPr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2025-09-04T17:37:42Z</dcterms:modified>
</cp:coreProperties>
</file>