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Nunito"/>
      <p:regular r:id="rId18"/>
      <p:bold r:id="rId19"/>
      <p:italic r:id="rId20"/>
      <p:boldItalic r:id="rId21"/>
    </p:embeddedFont>
    <p:embeddedFont>
      <p:font typeface="Maven Pro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22" Type="http://schemas.openxmlformats.org/officeDocument/2006/relationships/font" Target="fonts/MavenPro-regular.fntdata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avenPr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a99b8a9622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a99b8a9622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a99b8a9622_0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a99b8a9622_0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a99b8a9622_0_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a99b8a9622_0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a99b8a9622_0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a99b8a9622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a99b8a9622_0_5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a99b8a9622_0_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a99b8a9622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a99b8a9622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a99b8a9622_0_5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a99b8a9622_0_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a99b8a9622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a99b8a9622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1.jpg"/><Relationship Id="rId5" Type="http://schemas.openxmlformats.org/officeDocument/2006/relationships/image" Target="../media/image8.jpg"/><Relationship Id="rId6" Type="http://schemas.openxmlformats.org/officeDocument/2006/relationships/image" Target="../media/image15.jpg"/><Relationship Id="rId7" Type="http://schemas.openxmlformats.org/officeDocument/2006/relationships/image" Target="../media/image17.jpg"/><Relationship Id="rId8" Type="http://schemas.openxmlformats.org/officeDocument/2006/relationships/image" Target="../media/image1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4.jpg"/><Relationship Id="rId5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jpg"/><Relationship Id="rId4" Type="http://schemas.openxmlformats.org/officeDocument/2006/relationships/image" Target="../media/image19.jpg"/><Relationship Id="rId5" Type="http://schemas.openxmlformats.org/officeDocument/2006/relationships/image" Target="../media/image1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18.jpg"/><Relationship Id="rId5" Type="http://schemas.openxmlformats.org/officeDocument/2006/relationships/image" Target="../media/image1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title"/>
          </p:nvPr>
        </p:nvSpPr>
        <p:spPr>
          <a:xfrm>
            <a:off x="497250" y="613800"/>
            <a:ext cx="4074900" cy="202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1600"/>
              <a:t>Ста</a:t>
            </a:r>
            <a:r>
              <a:rPr lang="ru" sz="1600"/>
              <a:t>жировка: “Распознавание голосовых команд роботов-игрушек”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1600"/>
              <a:t>(ООО Тетработ)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1100"/>
              <a:t>Тимлид- Рубцов Антон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1100"/>
              <a:t>Пом.тимлида- Леонтьев Дмитрий</a:t>
            </a:r>
            <a:endParaRPr sz="1100"/>
          </a:p>
        </p:txBody>
      </p:sp>
      <p:sp>
        <p:nvSpPr>
          <p:cNvPr id="278" name="Google Shape;278;p13"/>
          <p:cNvSpPr txBox="1"/>
          <p:nvPr>
            <p:ph idx="1" type="body"/>
          </p:nvPr>
        </p:nvSpPr>
        <p:spPr>
          <a:xfrm>
            <a:off x="3488575" y="3232175"/>
            <a:ext cx="56553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400"/>
              <a:t>УНИВЕРСИТЕТ ИСКУССТВЕННОГО </a:t>
            </a:r>
            <a:r>
              <a:rPr lang="ru" sz="1400"/>
              <a:t>ИНТЕЛЛЕКТА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ctrTitle"/>
          </p:nvPr>
        </p:nvSpPr>
        <p:spPr>
          <a:xfrm>
            <a:off x="0" y="93225"/>
            <a:ext cx="3193200" cy="499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440"/>
              <a:t>Обзор задачи проблематика</a:t>
            </a:r>
            <a:r>
              <a:rPr lang="ru" sz="2440"/>
              <a:t>:</a:t>
            </a:r>
            <a:endParaRPr sz="2440"/>
          </a:p>
        </p:txBody>
      </p:sp>
      <p:sp>
        <p:nvSpPr>
          <p:cNvPr id="284" name="Google Shape;284;p14"/>
          <p:cNvSpPr txBox="1"/>
          <p:nvPr>
            <p:ph idx="1" type="subTitle"/>
          </p:nvPr>
        </p:nvSpPr>
        <p:spPr>
          <a:xfrm>
            <a:off x="3022400" y="0"/>
            <a:ext cx="6021600" cy="50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Дата начала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06 октября 2023 г.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Дата завершения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25 декабря 2023 г.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latin typeface="Arial"/>
                <a:ea typeface="Arial"/>
                <a:cs typeface="Arial"/>
                <a:sym typeface="Arial"/>
              </a:rPr>
              <a:t>Целью данного проекта является разработка системы распознавания голосовых команд с использованием нейронных сетей, сопоставление кодов данных команд и их передачу в блок  управления роботом. Проект предусматривает создание мобильного приложения для устройств на базе Android, способного принимать речь от пользователя, распознавать команды и связывать с двухбайтным кодом для управления роботом.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latin typeface="Arial"/>
                <a:ea typeface="Arial"/>
                <a:cs typeface="Arial"/>
                <a:sym typeface="Arial"/>
              </a:rPr>
              <a:t>Требования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latin typeface="Arial"/>
                <a:ea typeface="Arial"/>
                <a:cs typeface="Arial"/>
                <a:sym typeface="Arial"/>
              </a:rPr>
              <a:t>1 Требования к функциональности: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8273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-"/>
            </a:pPr>
            <a:r>
              <a:rPr lang="ru" sz="1100">
                <a:latin typeface="Arial"/>
                <a:ea typeface="Arial"/>
                <a:cs typeface="Arial"/>
                <a:sym typeface="Arial"/>
              </a:rPr>
              <a:t>Разработка нейронной сети для распознавания голосовых команд на основе готовых фреймворков (например, TensorFlow, PyTorch) либо создание собственной нейронной сети.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8273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-"/>
            </a:pPr>
            <a:r>
              <a:rPr lang="ru" sz="1100">
                <a:latin typeface="Arial"/>
                <a:ea typeface="Arial"/>
                <a:cs typeface="Arial"/>
                <a:sym typeface="Arial"/>
              </a:rPr>
              <a:t>Возможность использования микрофона устройства для получения голосовых команд.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8273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-"/>
            </a:pPr>
            <a:r>
              <a:rPr lang="ru" sz="1100">
                <a:latin typeface="Arial"/>
                <a:ea typeface="Arial"/>
                <a:cs typeface="Arial"/>
                <a:sym typeface="Arial"/>
              </a:rPr>
              <a:t>Разрабатываемая нейронная сеть должна иметь возможность не только распознавать пред обученные команды, но и возможность  дообучения пользователем новым командам.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8273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-"/>
            </a:pPr>
            <a:r>
              <a:rPr lang="ru" sz="1100">
                <a:latin typeface="Arial"/>
                <a:ea typeface="Arial"/>
                <a:cs typeface="Arial"/>
                <a:sym typeface="Arial"/>
              </a:rPr>
              <a:t>Каждая новая команда должна заноситься в таблицу команд, и связываться с кодом команды. Пользователь должен иметь возможность изменять код каждой команды. 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8273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-"/>
            </a:pPr>
            <a:r>
              <a:rPr lang="ru" sz="1100">
                <a:latin typeface="Arial"/>
                <a:ea typeface="Arial"/>
                <a:cs typeface="Arial"/>
                <a:sym typeface="Arial"/>
              </a:rPr>
              <a:t>Передача команд должна осуществляться в соответствии с интерфейсом, предложенным заказчиком и описанном в разрабатываемом API.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8273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-"/>
            </a:pPr>
            <a:r>
              <a:rPr lang="ru" sz="1100">
                <a:latin typeface="Arial"/>
                <a:ea typeface="Arial"/>
                <a:cs typeface="Arial"/>
                <a:sym typeface="Arial"/>
              </a:rPr>
              <a:t>Передача двухбайтового кода команда осуществляется по каналу WiFi.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latin typeface="Arial"/>
                <a:ea typeface="Arial"/>
                <a:cs typeface="Arial"/>
                <a:sym typeface="Arial"/>
              </a:rPr>
              <a:t>2 Требования к архитектуре: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8273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-"/>
            </a:pPr>
            <a:r>
              <a:rPr lang="ru" sz="1100">
                <a:latin typeface="Arial"/>
                <a:ea typeface="Arial"/>
                <a:cs typeface="Arial"/>
                <a:sym typeface="Arial"/>
              </a:rPr>
              <a:t>Написание скрипта с возможностью принятия команды по микрофону и        распознавания команд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8273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-"/>
            </a:pPr>
            <a:r>
              <a:rPr lang="ru" sz="1100">
                <a:latin typeface="Arial"/>
                <a:ea typeface="Arial"/>
                <a:cs typeface="Arial"/>
                <a:sym typeface="Arial"/>
              </a:rPr>
              <a:t>Разработка мобильного приложения на платформе Android.(по возможности)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8273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-"/>
            </a:pPr>
            <a:r>
              <a:rPr lang="ru" sz="1100">
                <a:latin typeface="Arial"/>
                <a:ea typeface="Arial"/>
                <a:cs typeface="Arial"/>
                <a:sym typeface="Arial"/>
              </a:rPr>
              <a:t>Интеграция с библиотеками для распознавания речи на мобильных устройствах.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8273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-"/>
            </a:pPr>
            <a:r>
              <a:rPr lang="ru" sz="1100">
                <a:latin typeface="Arial"/>
                <a:ea typeface="Arial"/>
                <a:cs typeface="Arial"/>
                <a:sym typeface="Arial"/>
              </a:rPr>
              <a:t>Архитектура нейронной сети должна быть оптимизирована для мобильной разработки с учетом ограниченных ресурсов устройства и обеспечивать распознавание голосовых команд с вероятностью не менее 95%.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808050"/>
            <a:ext cx="3312000" cy="4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Описание датасета</a:t>
            </a:r>
            <a:endParaRPr sz="26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484000"/>
            <a:ext cx="75459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000">
                <a:solidFill>
                  <a:schemeClr val="lt1"/>
                </a:solidFill>
              </a:rPr>
              <a:t>Перед началом стажировки, от группы (“старичков”) которая занималась этим проектом, получен датасет в виде архивов аудио файлов команд для обработки и изображений как должен выглядеть экран приложения, а также описание и требования к нему.  Проблема заключалась в малом объеме датасета(записанных детскими голосами команд для роботов игрушек). Датасет нужно было каким либо способом увеличивать и обучать на расширенном датасете </a:t>
            </a:r>
            <a:r>
              <a:rPr lang="ru" sz="2000">
                <a:solidFill>
                  <a:schemeClr val="lt1"/>
                </a:solidFill>
              </a:rPr>
              <a:t>нейронную</a:t>
            </a:r>
            <a:r>
              <a:rPr lang="ru" sz="2000">
                <a:solidFill>
                  <a:schemeClr val="lt1"/>
                </a:solidFill>
              </a:rPr>
              <a:t> сеть . 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536100" y="0"/>
            <a:ext cx="6068100" cy="5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Результаты работы первого месяца стажировки :</a:t>
            </a:r>
            <a:endParaRPr sz="1900"/>
          </a:p>
        </p:txBody>
      </p:sp>
      <p:sp>
        <p:nvSpPr>
          <p:cNvPr id="296" name="Google Shape;296;p16"/>
          <p:cNvSpPr txBox="1"/>
          <p:nvPr>
            <p:ph idx="2" type="body"/>
          </p:nvPr>
        </p:nvSpPr>
        <p:spPr>
          <a:xfrm>
            <a:off x="2517375" y="1926875"/>
            <a:ext cx="2160000" cy="12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6"/>
          <p:cNvSpPr txBox="1"/>
          <p:nvPr>
            <p:ph idx="1" type="subTitle"/>
          </p:nvPr>
        </p:nvSpPr>
        <p:spPr>
          <a:xfrm>
            <a:off x="147625" y="974625"/>
            <a:ext cx="2424000" cy="40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В первом же месяце, пока основная часть группы занималась изучением задачи, изучением материалов предоставленных лекций, расширением датасета, одним из студентов была проведена работа, в короткие сроки,  по обработке датасета, его параметризации, построению </a:t>
            </a:r>
            <a:r>
              <a:rPr lang="ru" sz="1100"/>
              <a:t>диаграмм</a:t>
            </a:r>
            <a:r>
              <a:rPr lang="ru" sz="1100"/>
              <a:t> и  спектрограмм, на основе предоставленных лекций. Далее он создал нейросеть для распознавания голосовых команд роботов игрушек. Два других студента занялись созданием десктоп-приложения для решения общей задачи, а также, </a:t>
            </a:r>
            <a:r>
              <a:rPr lang="ru" sz="1100"/>
              <a:t>параллельно, </a:t>
            </a:r>
            <a:r>
              <a:rPr lang="ru" sz="1100"/>
              <a:t> приступили к созданию нейросети. </a:t>
            </a:r>
            <a:r>
              <a:rPr lang="ru" sz="1100"/>
              <a:t>Результат</a:t>
            </a:r>
            <a:r>
              <a:rPr lang="ru" sz="1100"/>
              <a:t> первого месяца : проведены параметризация и расширение датасета, создана нейросеть распознавания голосовых команд с точностью на обучающей выборке 93%.</a:t>
            </a:r>
            <a:endParaRPr sz="1100"/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4025" y="1522850"/>
            <a:ext cx="2010274" cy="118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16"/>
          <p:cNvSpPr txBox="1"/>
          <p:nvPr/>
        </p:nvSpPr>
        <p:spPr>
          <a:xfrm>
            <a:off x="4848250" y="714800"/>
            <a:ext cx="25251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0" name="Google Shape;300;p16"/>
          <p:cNvSpPr txBox="1"/>
          <p:nvPr/>
        </p:nvSpPr>
        <p:spPr>
          <a:xfrm>
            <a:off x="2618375" y="753650"/>
            <a:ext cx="4141200" cy="11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01" name="Google Shape;30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4025" y="637100"/>
            <a:ext cx="3880175" cy="8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16"/>
          <p:cNvSpPr txBox="1"/>
          <p:nvPr/>
        </p:nvSpPr>
        <p:spPr>
          <a:xfrm>
            <a:off x="4792638" y="1592775"/>
            <a:ext cx="1625400" cy="10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03" name="Google Shape;30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04200" y="753650"/>
            <a:ext cx="2206574" cy="62935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16"/>
          <p:cNvSpPr txBox="1"/>
          <p:nvPr/>
        </p:nvSpPr>
        <p:spPr>
          <a:xfrm>
            <a:off x="2563975" y="3333175"/>
            <a:ext cx="2307600" cy="10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05" name="Google Shape;30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18375" y="2703825"/>
            <a:ext cx="6402175" cy="2439675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16"/>
          <p:cNvSpPr txBox="1"/>
          <p:nvPr/>
        </p:nvSpPr>
        <p:spPr>
          <a:xfrm>
            <a:off x="6697425" y="691500"/>
            <a:ext cx="2385300" cy="7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7" name="Google Shape;307;p16"/>
          <p:cNvSpPr txBox="1"/>
          <p:nvPr/>
        </p:nvSpPr>
        <p:spPr>
          <a:xfrm>
            <a:off x="7948350" y="2727150"/>
            <a:ext cx="1134300" cy="23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8" name="Google Shape;308;p16"/>
          <p:cNvSpPr txBox="1"/>
          <p:nvPr/>
        </p:nvSpPr>
        <p:spPr>
          <a:xfrm>
            <a:off x="637100" y="2711600"/>
            <a:ext cx="4475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09" name="Google Shape;309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55425" y="1571125"/>
            <a:ext cx="2307600" cy="104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34300" y="1571125"/>
            <a:ext cx="1722275" cy="11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7"/>
          <p:cNvSpPr txBox="1"/>
          <p:nvPr>
            <p:ph type="title"/>
          </p:nvPr>
        </p:nvSpPr>
        <p:spPr>
          <a:xfrm>
            <a:off x="186475" y="0"/>
            <a:ext cx="8880600" cy="4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120"/>
              <a:t>Результаты второго месяца стажировки</a:t>
            </a:r>
            <a:endParaRPr sz="2120"/>
          </a:p>
        </p:txBody>
      </p:sp>
      <p:sp>
        <p:nvSpPr>
          <p:cNvPr id="316" name="Google Shape;316;p17"/>
          <p:cNvSpPr txBox="1"/>
          <p:nvPr>
            <p:ph idx="1" type="subTitle"/>
          </p:nvPr>
        </p:nvSpPr>
        <p:spPr>
          <a:xfrm>
            <a:off x="186475" y="512825"/>
            <a:ext cx="4547700" cy="19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Далее один из стажеров получил точность на проверочной выборке от 92% до 94 %.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Другие стажеры в это время занимались расширением датасета, построением и подбором нейросети на основе автокерос и разработкой десктопного приложения.</a:t>
            </a:r>
            <a:endParaRPr/>
          </a:p>
        </p:txBody>
      </p:sp>
      <p:sp>
        <p:nvSpPr>
          <p:cNvPr id="317" name="Google Shape;317;p17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7"/>
          <p:cNvSpPr txBox="1"/>
          <p:nvPr/>
        </p:nvSpPr>
        <p:spPr>
          <a:xfrm>
            <a:off x="279700" y="2385275"/>
            <a:ext cx="4405500" cy="22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19" name="Google Shape;31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23125"/>
            <a:ext cx="4685201" cy="282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0400" y="661000"/>
            <a:ext cx="4273526" cy="275765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17"/>
          <p:cNvSpPr txBox="1"/>
          <p:nvPr/>
        </p:nvSpPr>
        <p:spPr>
          <a:xfrm>
            <a:off x="4824950" y="3100075"/>
            <a:ext cx="4032300" cy="18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22" name="Google Shape;32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03700" y="2968000"/>
            <a:ext cx="3935501" cy="19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8"/>
          <p:cNvSpPr txBox="1"/>
          <p:nvPr>
            <p:ph type="title"/>
          </p:nvPr>
        </p:nvSpPr>
        <p:spPr>
          <a:xfrm>
            <a:off x="0" y="0"/>
            <a:ext cx="6596400" cy="4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420"/>
              <a:t>Третий месяц стажировки</a:t>
            </a:r>
            <a:endParaRPr sz="2420"/>
          </a:p>
        </p:txBody>
      </p:sp>
      <p:sp>
        <p:nvSpPr>
          <p:cNvPr id="328" name="Google Shape;328;p18"/>
          <p:cNvSpPr txBox="1"/>
          <p:nvPr>
            <p:ph idx="1" type="subTitle"/>
          </p:nvPr>
        </p:nvSpPr>
        <p:spPr>
          <a:xfrm>
            <a:off x="46625" y="753650"/>
            <a:ext cx="4824900" cy="12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На третьем месяце стажировки одним из студентов было </a:t>
            </a:r>
            <a:r>
              <a:rPr lang="ru" sz="1500"/>
              <a:t>разработано</a:t>
            </a:r>
            <a:r>
              <a:rPr lang="ru" sz="1500"/>
              <a:t> в Pycharm</a:t>
            </a:r>
            <a:endParaRPr>
              <a:solidFill>
                <a:srgbClr val="1F232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десктоп-приложение на андроид. Оно работает, принимает голосовые команды и отображает их на дисплее андроида. Также реагирует на обращение к нему по имени. </a:t>
            </a:r>
            <a:endParaRPr sz="1500"/>
          </a:p>
        </p:txBody>
      </p:sp>
      <p:sp>
        <p:nvSpPr>
          <p:cNvPr id="329" name="Google Shape;329;p18"/>
          <p:cNvSpPr txBox="1"/>
          <p:nvPr>
            <p:ph idx="2" type="body"/>
          </p:nvPr>
        </p:nvSpPr>
        <p:spPr>
          <a:xfrm>
            <a:off x="4903700" y="661000"/>
            <a:ext cx="3430500" cy="13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8"/>
          <p:cNvSpPr txBox="1"/>
          <p:nvPr/>
        </p:nvSpPr>
        <p:spPr>
          <a:xfrm>
            <a:off x="163150" y="2206575"/>
            <a:ext cx="4521900" cy="28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31" name="Google Shape;3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11325"/>
            <a:ext cx="4685050" cy="317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86475"/>
            <a:ext cx="4521899" cy="186470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18"/>
          <p:cNvSpPr txBox="1"/>
          <p:nvPr/>
        </p:nvSpPr>
        <p:spPr>
          <a:xfrm>
            <a:off x="4786100" y="2222125"/>
            <a:ext cx="4195500" cy="27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34" name="Google Shape;33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9575" y="2097800"/>
            <a:ext cx="4195499" cy="288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9"/>
          <p:cNvSpPr txBox="1"/>
          <p:nvPr>
            <p:ph type="title"/>
          </p:nvPr>
        </p:nvSpPr>
        <p:spPr>
          <a:xfrm>
            <a:off x="101000" y="77700"/>
            <a:ext cx="4633200" cy="4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420"/>
              <a:t>Третий месяц стажировки</a:t>
            </a:r>
            <a:endParaRPr sz="2420"/>
          </a:p>
        </p:txBody>
      </p:sp>
      <p:sp>
        <p:nvSpPr>
          <p:cNvPr id="340" name="Google Shape;340;p19"/>
          <p:cNvSpPr txBox="1"/>
          <p:nvPr>
            <p:ph idx="1" type="subTitle"/>
          </p:nvPr>
        </p:nvSpPr>
        <p:spPr>
          <a:xfrm>
            <a:off x="139850" y="661000"/>
            <a:ext cx="4594500" cy="11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Один из стажеров разрабатывает на PyQT5 с помощью buildozer </a:t>
            </a:r>
            <a:r>
              <a:rPr lang="ru"/>
              <a:t>десктоп</a:t>
            </a:r>
            <a:r>
              <a:rPr lang="ru"/>
              <a:t> приложение. Работу продолжает. Есть ряд ошибок которые пытается решать. Эксперименты продолжает.</a:t>
            </a:r>
            <a:endParaRPr/>
          </a:p>
        </p:txBody>
      </p:sp>
      <p:sp>
        <p:nvSpPr>
          <p:cNvPr id="341" name="Google Shape;341;p1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19"/>
          <p:cNvSpPr txBox="1"/>
          <p:nvPr/>
        </p:nvSpPr>
        <p:spPr>
          <a:xfrm>
            <a:off x="225325" y="1880250"/>
            <a:ext cx="4509000" cy="31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3" name="Google Shape;34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75" y="1717100"/>
            <a:ext cx="3706125" cy="342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7325" y="466175"/>
            <a:ext cx="3807126" cy="1414075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19"/>
          <p:cNvSpPr txBox="1"/>
          <p:nvPr/>
        </p:nvSpPr>
        <p:spPr>
          <a:xfrm>
            <a:off x="4747250" y="2563975"/>
            <a:ext cx="4234500" cy="23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6" name="Google Shape;34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1364" y="2035500"/>
            <a:ext cx="3916236" cy="310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0"/>
          <p:cNvSpPr txBox="1"/>
          <p:nvPr>
            <p:ph type="title"/>
          </p:nvPr>
        </p:nvSpPr>
        <p:spPr>
          <a:xfrm>
            <a:off x="1078500" y="846900"/>
            <a:ext cx="3430500" cy="5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Выводы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52" name="Google Shape;352;p20"/>
          <p:cNvSpPr txBox="1"/>
          <p:nvPr>
            <p:ph idx="1" type="subTitle"/>
          </p:nvPr>
        </p:nvSpPr>
        <p:spPr>
          <a:xfrm>
            <a:off x="481725" y="1491775"/>
            <a:ext cx="6355500" cy="33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lt1"/>
                </a:solidFill>
              </a:rPr>
              <a:t>В целом группа задачу выполнила.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lt1"/>
                </a:solidFill>
              </a:rPr>
              <a:t>1.Датасет увеличен. 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lt1"/>
                </a:solidFill>
              </a:rPr>
              <a:t>2. Параметризация и аугментация датасета проведена.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lt1"/>
                </a:solidFill>
              </a:rPr>
              <a:t>3.Нейросети по распознаванию голосовых команд роботов игрушек построены. Точность 92-97%.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lt1"/>
                </a:solidFill>
              </a:rPr>
              <a:t>4.Разработано десктоп приложение для андроид.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lt1"/>
                </a:solidFill>
              </a:rPr>
              <a:t>5.Проведены эксперименты по разработке на PyQT5 с помощью buildozer десктоп приложения.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lt1"/>
                </a:solidFill>
              </a:rPr>
              <a:t>6. Стажеры получили новый опыт в обработке аудиоданных, научились их параметризировать, аргументировать, научились увеличивать датасет. Построили нейросети по обработке аудиоданных с точностью достигающей 92-97%. 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lt1"/>
                </a:solidFill>
              </a:rPr>
              <a:t>Хотим от лица всей группы стажеров-новичков выразить благодарность нашему тимлиду Рубцову Антону и всему коллективу Университета Искусственного Интеллекта за предоставленную нам возможность поработать и получить опыт в такой интересной и познавательной стажировке.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