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42"/>
  </p:notesMasterIdLst>
  <p:sldIdLst>
    <p:sldId id="293" r:id="rId2"/>
    <p:sldId id="681" r:id="rId3"/>
    <p:sldId id="682" r:id="rId4"/>
    <p:sldId id="683" r:id="rId5"/>
    <p:sldId id="684" r:id="rId6"/>
    <p:sldId id="685" r:id="rId7"/>
    <p:sldId id="686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8" r:id="rId28"/>
    <p:sldId id="709" r:id="rId29"/>
    <p:sldId id="710" r:id="rId30"/>
    <p:sldId id="711" r:id="rId31"/>
    <p:sldId id="712" r:id="rId32"/>
    <p:sldId id="713" r:id="rId33"/>
    <p:sldId id="715" r:id="rId34"/>
    <p:sldId id="716" r:id="rId35"/>
    <p:sldId id="717" r:id="rId36"/>
    <p:sldId id="718" r:id="rId37"/>
    <p:sldId id="719" r:id="rId38"/>
    <p:sldId id="720" r:id="rId39"/>
    <p:sldId id="722" r:id="rId40"/>
    <p:sldId id="67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FF"/>
    <a:srgbClr val="FF66FF"/>
    <a:srgbClr val="CCECFF"/>
    <a:srgbClr val="C5C5C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86447" autoAdjust="0"/>
  </p:normalViewPr>
  <p:slideViewPr>
    <p:cSldViewPr>
      <p:cViewPr>
        <p:scale>
          <a:sx n="50" d="100"/>
          <a:sy n="50" d="100"/>
        </p:scale>
        <p:origin x="980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5DE8E-75DF-4E7C-ABE9-A606B2C94CED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942A8-28E9-471E-9B78-C64407610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42A8-28E9-471E-9B78-C644076100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3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42A8-28E9-471E-9B78-C644076100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4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现有的同步方法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42A8-28E9-471E-9B78-C644076100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现有的同步方法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42A8-28E9-471E-9B78-C644076100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4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42A8-28E9-471E-9B78-C644076100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7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42A8-28E9-471E-9B78-C644076100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7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blackWhite">
          <a:xfrm>
            <a:off x="0" y="1268413"/>
            <a:ext cx="9144000" cy="20161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3041650"/>
            <a:ext cx="9144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1427163"/>
            <a:ext cx="8077200" cy="1609725"/>
          </a:xfrm>
        </p:spPr>
        <p:txBody>
          <a:bodyPr/>
          <a:lstStyle>
            <a:lvl1pPr algn="ctr">
              <a:defRPr sz="4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717032"/>
            <a:ext cx="66294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5170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Aft>
                <a:spcPts val="1200"/>
              </a:spcAft>
              <a:buClr>
                <a:srgbClr val="7030A0"/>
              </a:buClr>
              <a:buFont typeface="Wingdings" pitchFamily="2" charset="2"/>
              <a:buChar char="p"/>
              <a:defRPr sz="2400"/>
            </a:lvl1pPr>
            <a:lvl2pPr marL="742950" indent="-285750"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p"/>
              <a:defRPr sz="2000"/>
            </a:lvl2pPr>
            <a:lvl3pPr>
              <a:spcAft>
                <a:spcPts val="400"/>
              </a:spcAft>
              <a:defRPr sz="1800"/>
            </a:lvl3pPr>
            <a:lvl4pPr>
              <a:spcAft>
                <a:spcPts val="200"/>
              </a:spcAft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-36512" y="44624"/>
            <a:ext cx="8015288" cy="39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6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765175"/>
            <a:ext cx="4257612" cy="5616575"/>
          </a:xfrm>
        </p:spPr>
        <p:txBody>
          <a:bodyPr/>
          <a:lstStyle>
            <a:lvl1pPr marL="342900" indent="-342900">
              <a:spcAft>
                <a:spcPts val="1200"/>
              </a:spcAft>
              <a:buClr>
                <a:srgbClr val="7030A0"/>
              </a:buClr>
              <a:buFont typeface="Wingdings" pitchFamily="2" charset="2"/>
              <a:buChar char="p"/>
              <a:defRPr sz="2400"/>
            </a:lvl1pPr>
            <a:lvl2pPr marL="742950" indent="-285750"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p"/>
              <a:defRPr sz="2000"/>
            </a:lvl2pPr>
            <a:lvl3pPr>
              <a:spcAft>
                <a:spcPts val="400"/>
              </a:spcAft>
              <a:defRPr sz="1800"/>
            </a:lvl3pPr>
            <a:lvl4pPr>
              <a:spcAft>
                <a:spcPts val="200"/>
              </a:spcAft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-36512" y="44624"/>
            <a:ext cx="8015288" cy="39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1"/>
          </p:nvPr>
        </p:nvSpPr>
        <p:spPr>
          <a:xfrm>
            <a:off x="4662001" y="765175"/>
            <a:ext cx="4024800" cy="5616575"/>
          </a:xfrm>
        </p:spPr>
        <p:txBody>
          <a:bodyPr/>
          <a:lstStyle>
            <a:lvl1pPr marL="342900" indent="-342900">
              <a:spcAft>
                <a:spcPts val="1200"/>
              </a:spcAft>
              <a:buClr>
                <a:srgbClr val="7030A0"/>
              </a:buClr>
              <a:buFont typeface="Wingdings" pitchFamily="2" charset="2"/>
              <a:buChar char="p"/>
              <a:defRPr sz="2400"/>
            </a:lvl1pPr>
            <a:lvl2pPr marL="742950" indent="-285750"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p"/>
              <a:defRPr sz="2000"/>
            </a:lvl2pPr>
            <a:lvl3pPr>
              <a:spcAft>
                <a:spcPts val="400"/>
              </a:spcAft>
              <a:defRPr sz="1800"/>
            </a:lvl3pPr>
            <a:lvl4pPr>
              <a:spcAft>
                <a:spcPts val="200"/>
              </a:spcAft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28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blackWhite">
          <a:xfrm>
            <a:off x="-36513" y="-26988"/>
            <a:ext cx="9180513" cy="6477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>
            <a:off x="-36513" y="549275"/>
            <a:ext cx="9180513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-36513" y="44450"/>
            <a:ext cx="801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640762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53188"/>
            <a:ext cx="8016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1200"/>
        </a:spcAft>
        <a:buClr>
          <a:srgbClr val="FF0000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rgbClr val="3333FF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ts val="400"/>
        </a:spcAft>
        <a:buClr>
          <a:srgbClr val="7030A0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ts val="20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200" y="1359000"/>
            <a:ext cx="8610600" cy="1609725"/>
          </a:xfrm>
        </p:spPr>
        <p:txBody>
          <a:bodyPr/>
          <a:lstStyle/>
          <a:p>
            <a:r>
              <a:rPr lang="en-US" altLang="zh-CN" sz="3200" dirty="0" smtClean="0"/>
              <a:t>Asynchronous Parallel Learning for Neural Networks and Structured Models with Dense Features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7000" y="4014000"/>
            <a:ext cx="2385000" cy="1016968"/>
          </a:xfrm>
        </p:spPr>
        <p:txBody>
          <a:bodyPr/>
          <a:lstStyle/>
          <a:p>
            <a:r>
              <a:rPr lang="en-US" altLang="zh-CN" dirty="0" err="1" smtClean="0"/>
              <a:t>Xu</a:t>
            </a:r>
            <a:r>
              <a:rPr lang="en-US" altLang="zh-CN" dirty="0" smtClean="0"/>
              <a:t> SUN (</a:t>
            </a:r>
            <a:r>
              <a:rPr lang="zh-CN" altLang="en-US" dirty="0" smtClean="0"/>
              <a:t>孙栩</a:t>
            </a:r>
            <a:r>
              <a:rPr lang="en-US" altLang="zh-CN" dirty="0" smtClean="0"/>
              <a:t>)</a:t>
            </a:r>
          </a:p>
          <a:p>
            <a:r>
              <a:rPr lang="en-US" altLang="zh-CN" sz="1800" b="0" dirty="0" smtClean="0"/>
              <a:t>Peking University</a:t>
            </a:r>
          </a:p>
          <a:p>
            <a:r>
              <a:rPr lang="en-US" altLang="zh-CN" sz="1800" b="0" dirty="0" smtClean="0"/>
              <a:t>xusun@pku.edu.cn</a:t>
            </a: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5960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Sparse feature model</a:t>
            </a:r>
          </a:p>
          <a:p>
            <a:pPr lvl="1"/>
            <a:r>
              <a:rPr lang="en-US" altLang="zh-CN" dirty="0" smtClean="0"/>
              <a:t>e.g. HMM, CRF, Perceptron, MILA…</a:t>
            </a:r>
          </a:p>
          <a:p>
            <a:pPr lvl="1"/>
            <a:r>
              <a:rPr lang="en-US" altLang="zh-CN" dirty="0" smtClean="0"/>
              <a:t>features are sparse</a:t>
            </a:r>
            <a:endParaRPr lang="af-ZA" altLang="zh-CN" smtClean="0"/>
          </a:p>
          <a:p>
            <a:pPr lvl="1"/>
            <a:r>
              <a:rPr lang="af-ZA" altLang="zh-CN" smtClean="0">
                <a:solidFill>
                  <a:srgbClr val="FF0000"/>
                </a:solidFill>
              </a:rPr>
              <a:t>less read &amp; write time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Types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Dense feature model</a:t>
            </a:r>
          </a:p>
          <a:p>
            <a:pPr lvl="1"/>
            <a:r>
              <a:rPr lang="en-US" altLang="zh-CN" dirty="0" smtClean="0"/>
              <a:t>e.g. RNN, LSTM, Sequence-to-Sequence…</a:t>
            </a:r>
          </a:p>
          <a:p>
            <a:pPr lvl="1"/>
            <a:r>
              <a:rPr lang="en-US" altLang="zh-CN" dirty="0" smtClean="0"/>
              <a:t>features are dense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more read &amp; write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3024000"/>
            <a:ext cx="9193200" cy="42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26752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6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47349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sp>
        <p:nvSpPr>
          <p:cNvPr id="9" name="椭圆 7"/>
          <p:cNvSpPr>
            <a:spLocks noChangeAspect="1" noChangeArrowheads="1"/>
          </p:cNvSpPr>
          <p:nvPr/>
        </p:nvSpPr>
        <p:spPr bwMode="auto">
          <a:xfrm>
            <a:off x="2682000" y="2754000"/>
            <a:ext cx="4455000" cy="146074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9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Correctness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Current approach: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DSGD 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round-robin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Langford et al, NIPS 2009</a:t>
            </a:r>
            <a:endParaRPr lang="en-US" altLang="zh-CN" dirty="0"/>
          </a:p>
          <a:p>
            <a:pPr lvl="1"/>
            <a:r>
              <a:rPr lang="en-US" altLang="zh-CN" dirty="0" smtClean="0"/>
              <a:t>Stochastic parallel learning by </a:t>
            </a:r>
            <a:r>
              <a:rPr lang="en-US" altLang="zh-CN" dirty="0" smtClean="0">
                <a:solidFill>
                  <a:srgbClr val="FF0000"/>
                </a:solidFill>
              </a:rPr>
              <a:t>locking memory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1404000"/>
            <a:ext cx="8668800" cy="3192351"/>
            <a:chOff x="18000" y="2846649"/>
            <a:chExt cx="8668800" cy="3192351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53" b="19885"/>
            <a:stretch/>
          </p:blipFill>
          <p:spPr>
            <a:xfrm>
              <a:off x="18000" y="2846649"/>
              <a:ext cx="3159000" cy="3192351"/>
            </a:xfrm>
            <a:prstGeom prst="rect">
              <a:avLst/>
            </a:prstGeom>
          </p:spPr>
        </p:pic>
        <p:sp>
          <p:nvSpPr>
            <p:cNvPr id="6" name="文本框 4"/>
            <p:cNvSpPr txBox="1"/>
            <p:nvPr/>
          </p:nvSpPr>
          <p:spPr>
            <a:xfrm>
              <a:off x="3537000" y="3705046"/>
              <a:ext cx="5149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eading parameters from shared memory</a:t>
              </a: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Computing 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radients</a:t>
              </a: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riting parameters to shared memory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2232000" y="3879000"/>
              <a:ext cx="1305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2232000" y="5004000"/>
              <a:ext cx="1305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2573289" y="4464000"/>
              <a:ext cx="963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Synchronous Online Parallel 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5724" y="1419935"/>
            <a:ext cx="4229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 Simple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case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15132" r="54855" b="14250"/>
          <a:stretch/>
        </p:blipFill>
        <p:spPr>
          <a:xfrm>
            <a:off x="7345856" y="4132792"/>
            <a:ext cx="1880199" cy="21996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91022" y="1111262"/>
            <a:ext cx="3129128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No problem at all!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Correctness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Current approach: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mini-batch </a:t>
            </a:r>
            <a:r>
              <a:rPr lang="en-US" altLang="zh-CN" dirty="0">
                <a:solidFill>
                  <a:srgbClr val="FF0000"/>
                </a:solidFill>
              </a:rPr>
              <a:t>based method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Computing gradients in parallel</a:t>
            </a:r>
          </a:p>
          <a:p>
            <a:pPr lvl="2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such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as: parallel matrix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operations via </a:t>
            </a:r>
            <a:r>
              <a:rPr lang="en-US" altLang="zh-CN" dirty="0" smtClean="0">
                <a:solidFill>
                  <a:srgbClr val="FF0000"/>
                </a:solidFill>
              </a:rPr>
              <a:t>GPU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1404000"/>
            <a:ext cx="8668800" cy="3192351"/>
            <a:chOff x="18000" y="2846649"/>
            <a:chExt cx="8668800" cy="3192351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53" b="19885"/>
            <a:stretch/>
          </p:blipFill>
          <p:spPr>
            <a:xfrm>
              <a:off x="18000" y="2846649"/>
              <a:ext cx="3159000" cy="3192351"/>
            </a:xfrm>
            <a:prstGeom prst="rect">
              <a:avLst/>
            </a:prstGeom>
          </p:spPr>
        </p:pic>
        <p:sp>
          <p:nvSpPr>
            <p:cNvPr id="6" name="文本框 4"/>
            <p:cNvSpPr txBox="1"/>
            <p:nvPr/>
          </p:nvSpPr>
          <p:spPr>
            <a:xfrm>
              <a:off x="3537000" y="3705046"/>
              <a:ext cx="5149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eading parameters from shared memory</a:t>
              </a: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Computing 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radients</a:t>
              </a: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riting parameters to shared memory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2232000" y="3879000"/>
              <a:ext cx="1305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2232000" y="5004000"/>
              <a:ext cx="1305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2573289" y="4464000"/>
              <a:ext cx="963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Synchronous </a:t>
            </a:r>
            <a:r>
              <a:rPr lang="en-US" altLang="zh-CN" dirty="0"/>
              <a:t>Online Parallel </a:t>
            </a:r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5724" y="1419935"/>
            <a:ext cx="4229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 Simple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case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15132" r="54855" b="14250"/>
          <a:stretch/>
        </p:blipFill>
        <p:spPr>
          <a:xfrm>
            <a:off x="7345856" y="4132792"/>
            <a:ext cx="1880199" cy="21996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91022" y="1111262"/>
            <a:ext cx="3129128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No problem at all!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7773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7200" dirty="0" smtClean="0">
                        <a:solidFill>
                          <a:srgbClr val="FF0000"/>
                        </a:solidFill>
                        <a:latin typeface="Kristen ITC" panose="03050502040202030202" pitchFamily="66" charset="0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7200" smtClean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10" name="椭圆 7"/>
          <p:cNvSpPr>
            <a:spLocks noChangeAspect="1" noChangeArrowheads="1"/>
          </p:cNvSpPr>
          <p:nvPr/>
        </p:nvSpPr>
        <p:spPr bwMode="auto">
          <a:xfrm>
            <a:off x="2682000" y="2754000"/>
            <a:ext cx="4455000" cy="146074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63761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2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11" name="椭圆 7"/>
          <p:cNvSpPr>
            <a:spLocks noChangeAspect="1" noChangeArrowheads="1"/>
          </p:cNvSpPr>
          <p:nvPr/>
        </p:nvSpPr>
        <p:spPr bwMode="auto">
          <a:xfrm>
            <a:off x="2855368" y="4689000"/>
            <a:ext cx="1986632" cy="146074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9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Asynchronous parallel learning </a:t>
            </a:r>
            <a:r>
              <a:rPr lang="en-US" altLang="zh-CN" sz="2800" dirty="0" smtClean="0"/>
              <a:t>is very popular for traditional </a:t>
            </a:r>
            <a:r>
              <a:rPr lang="en-US" altLang="zh-CN" sz="2800" dirty="0" smtClean="0">
                <a:solidFill>
                  <a:srgbClr val="FF0000"/>
                </a:solidFill>
              </a:rPr>
              <a:t>sparse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/>
              <a:t>feature models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Online Parallel 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blackWhite">
          <a:xfrm>
            <a:off x="4716001" y="1253535"/>
            <a:ext cx="1205999" cy="4654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r="40355" b="24402"/>
          <a:stretch/>
        </p:blipFill>
        <p:spPr>
          <a:xfrm>
            <a:off x="274569" y="2061763"/>
            <a:ext cx="4689000" cy="30123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blackWhite">
          <a:xfrm>
            <a:off x="2466001" y="2156897"/>
            <a:ext cx="2250000" cy="308470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76038" y="2441101"/>
            <a:ext cx="333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 This case is called </a:t>
            </a:r>
            <a:r>
              <a:rPr lang="en-US" altLang="zh-CN" sz="2400" dirty="0">
                <a:solidFill>
                  <a:srgbClr val="FF0000"/>
                </a:solidFill>
              </a:rPr>
              <a:t>Gradient </a:t>
            </a:r>
            <a:r>
              <a:rPr lang="en-US" altLang="zh-CN" sz="2400" dirty="0" smtClean="0">
                <a:solidFill>
                  <a:srgbClr val="FF0000"/>
                </a:solidFill>
              </a:rPr>
              <a:t>Delay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case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4461" y="3578734"/>
            <a:ext cx="3881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2000" dirty="0">
                <a:sym typeface="Wingdings" pitchFamily="2" charset="2"/>
              </a:rPr>
              <a:t> More complicated, but </a:t>
            </a:r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problem solved for sparse feature models </a:t>
            </a:r>
            <a:r>
              <a:rPr lang="en-US" altLang="zh-CN" sz="2000" dirty="0"/>
              <a:t>(Niu et al. NIPS 2011)</a:t>
            </a:r>
          </a:p>
          <a:p>
            <a:endParaRPr lang="en-US" altLang="zh-CN" sz="20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8" t="14291" r="4161" b="13409"/>
          <a:stretch/>
        </p:blipFill>
        <p:spPr>
          <a:xfrm>
            <a:off x="6687000" y="4734461"/>
            <a:ext cx="1459256" cy="20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 approach: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HogWild!</a:t>
            </a:r>
            <a:r>
              <a:rPr lang="en-US" altLang="zh-CN" dirty="0" smtClean="0"/>
              <a:t> and variants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ultiple threads updating parameters at the same time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or sparse feature models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Advantage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Actual parallel training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ast training speed with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no performance loss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Asynchronous </a:t>
            </a:r>
            <a:r>
              <a:rPr lang="en-US" altLang="zh-CN" dirty="0"/>
              <a:t>Online Parallel </a:t>
            </a:r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r="40355" b="24402"/>
          <a:stretch/>
        </p:blipFill>
        <p:spPr>
          <a:xfrm>
            <a:off x="837000" y="3618241"/>
            <a:ext cx="4689000" cy="30123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blackWhite">
          <a:xfrm>
            <a:off x="3042000" y="3692335"/>
            <a:ext cx="2250000" cy="308470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8" t="14291" r="4161" b="13409"/>
          <a:stretch/>
        </p:blipFill>
        <p:spPr>
          <a:xfrm>
            <a:off x="6519520" y="4607725"/>
            <a:ext cx="1459256" cy="2091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91022" y="1899000"/>
            <a:ext cx="329097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Problem also solved (for sparse feature models)!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Neural networks </a:t>
            </a:r>
            <a:r>
              <a:rPr lang="en-US" altLang="zh-CN" dirty="0" smtClean="0"/>
              <a:t>-&gt; </a:t>
            </a:r>
            <a:r>
              <a:rPr lang="en-US" altLang="zh-CN" dirty="0" smtClean="0">
                <a:solidFill>
                  <a:srgbClr val="FF0000"/>
                </a:solidFill>
              </a:rPr>
              <a:t>Good Performance</a:t>
            </a:r>
          </a:p>
          <a:p>
            <a:pPr lvl="1"/>
            <a:r>
              <a:rPr lang="en-US" altLang="zh-CN" dirty="0" smtClean="0"/>
              <a:t>CNN, RNN, LSTM…</a:t>
            </a:r>
          </a:p>
          <a:p>
            <a:pPr lvl="1"/>
            <a:r>
              <a:rPr lang="en-US" altLang="zh-CN" dirty="0" smtClean="0"/>
              <a:t>Sequence labelling, parsing, machine translation…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Neural networks </a:t>
            </a:r>
            <a:r>
              <a:rPr lang="en-US" altLang="zh-CN" dirty="0" smtClean="0"/>
              <a:t>-&gt; </a:t>
            </a:r>
            <a:r>
              <a:rPr lang="en-US" altLang="zh-CN" dirty="0" smtClean="0">
                <a:solidFill>
                  <a:srgbClr val="FF0000"/>
                </a:solidFill>
              </a:rPr>
              <a:t>Slow Training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arge parameter space</a:t>
            </a:r>
          </a:p>
          <a:p>
            <a:pPr lvl="1"/>
            <a:r>
              <a:rPr lang="en-US" altLang="zh-CN" dirty="0" smtClean="0"/>
              <a:t>Dense feature</a:t>
            </a:r>
          </a:p>
          <a:p>
            <a:pPr lvl="1"/>
            <a:r>
              <a:rPr lang="en-US" altLang="zh-CN" dirty="0" smtClean="0"/>
              <a:t>Complex computation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Faster Training ? </a:t>
            </a:r>
            <a:r>
              <a:rPr lang="en-US" altLang="zh-CN" dirty="0" smtClean="0"/>
              <a:t>-&gt; </a:t>
            </a:r>
            <a:r>
              <a:rPr lang="en-US" altLang="zh-CN" dirty="0" smtClean="0">
                <a:solidFill>
                  <a:srgbClr val="FF0000"/>
                </a:solidFill>
              </a:rPr>
              <a:t>Parallel Training</a:t>
            </a:r>
          </a:p>
          <a:p>
            <a:pPr lvl="1"/>
            <a:r>
              <a:rPr lang="en-US" altLang="zh-CN" dirty="0" smtClean="0"/>
              <a:t>Synchronous</a:t>
            </a:r>
          </a:p>
          <a:p>
            <a:pPr lvl="1"/>
            <a:r>
              <a:rPr lang="en-US" altLang="zh-CN" dirty="0" smtClean="0"/>
              <a:t>Asynchronous -&gt; AsynGrad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16200000">
            <a:off x="7152727" y="1446065"/>
            <a:ext cx="2016224" cy="1051922"/>
            <a:chOff x="611560" y="1364540"/>
            <a:chExt cx="2016224" cy="1051922"/>
          </a:xfrm>
        </p:grpSpPr>
        <p:sp>
          <p:nvSpPr>
            <p:cNvPr id="7" name="流程图: 联系 4"/>
            <p:cNvSpPr/>
            <p:nvPr/>
          </p:nvSpPr>
          <p:spPr bwMode="blackWhite">
            <a:xfrm>
              <a:off x="611560" y="1364540"/>
              <a:ext cx="442037" cy="437800"/>
            </a:xfrm>
            <a:prstGeom prst="flowChartConnector">
              <a:avLst/>
            </a:prstGeom>
            <a:solidFill>
              <a:srgbClr val="FAF138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11"/>
            <p:cNvSpPr/>
            <p:nvPr/>
          </p:nvSpPr>
          <p:spPr bwMode="blackWhite">
            <a:xfrm>
              <a:off x="611560" y="1978662"/>
              <a:ext cx="442037" cy="437800"/>
            </a:xfrm>
            <a:prstGeom prst="flowChartConnector">
              <a:avLst/>
            </a:prstGeom>
            <a:solidFill>
              <a:srgbClr val="FAF138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12"/>
            <p:cNvSpPr/>
            <p:nvPr/>
          </p:nvSpPr>
          <p:spPr bwMode="blackWhite">
            <a:xfrm>
              <a:off x="1393659" y="1364540"/>
              <a:ext cx="442037" cy="437800"/>
            </a:xfrm>
            <a:prstGeom prst="flowChartConnector">
              <a:avLst/>
            </a:prstGeom>
            <a:solidFill>
              <a:srgbClr val="A5ED45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13"/>
            <p:cNvSpPr/>
            <p:nvPr/>
          </p:nvSpPr>
          <p:spPr bwMode="blackWhite">
            <a:xfrm>
              <a:off x="1393659" y="1978662"/>
              <a:ext cx="442037" cy="437800"/>
            </a:xfrm>
            <a:prstGeom prst="flowChartConnector">
              <a:avLst/>
            </a:prstGeom>
            <a:solidFill>
              <a:srgbClr val="A5ED45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4"/>
            <p:cNvSpPr/>
            <p:nvPr/>
          </p:nvSpPr>
          <p:spPr bwMode="blackWhite">
            <a:xfrm>
              <a:off x="2185747" y="1647360"/>
              <a:ext cx="442037" cy="437800"/>
            </a:xfrm>
            <a:prstGeom prst="flowChartConnector">
              <a:avLst/>
            </a:prstGeom>
            <a:solidFill>
              <a:srgbClr val="FB9937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6"/>
              <a:endCxn id="10" idx="2"/>
            </p:cNvCxnSpPr>
            <p:nvPr/>
          </p:nvCxnSpPr>
          <p:spPr>
            <a:xfrm>
              <a:off x="1053597" y="1583440"/>
              <a:ext cx="340062" cy="614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6"/>
              <a:endCxn id="9" idx="2"/>
            </p:cNvCxnSpPr>
            <p:nvPr/>
          </p:nvCxnSpPr>
          <p:spPr>
            <a:xfrm flipV="1">
              <a:off x="1053597" y="1583440"/>
              <a:ext cx="340062" cy="614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6"/>
              <a:endCxn id="10" idx="2"/>
            </p:cNvCxnSpPr>
            <p:nvPr/>
          </p:nvCxnSpPr>
          <p:spPr>
            <a:xfrm>
              <a:off x="1053597" y="2197562"/>
              <a:ext cx="3400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>
              <a:off x="1053598" y="1583440"/>
              <a:ext cx="3400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6"/>
              <a:endCxn id="11" idx="2"/>
            </p:cNvCxnSpPr>
            <p:nvPr/>
          </p:nvCxnSpPr>
          <p:spPr>
            <a:xfrm flipV="1">
              <a:off x="1835696" y="1866260"/>
              <a:ext cx="350051" cy="331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6"/>
              <a:endCxn id="11" idx="2"/>
            </p:cNvCxnSpPr>
            <p:nvPr/>
          </p:nvCxnSpPr>
          <p:spPr>
            <a:xfrm>
              <a:off x="1835696" y="1583440"/>
              <a:ext cx="350051" cy="282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8" y="3178877"/>
            <a:ext cx="4212720" cy="21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16003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7200" smtClean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12" name="椭圆 7"/>
          <p:cNvSpPr>
            <a:spLocks noChangeAspect="1" noChangeArrowheads="1"/>
          </p:cNvSpPr>
          <p:nvPr/>
        </p:nvSpPr>
        <p:spPr bwMode="auto">
          <a:xfrm>
            <a:off x="2855368" y="4689000"/>
            <a:ext cx="1986632" cy="146074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6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69985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72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00" y="473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08735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720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12" name="椭圆 7"/>
          <p:cNvSpPr>
            <a:spLocks noChangeAspect="1" noChangeArrowheads="1"/>
          </p:cNvSpPr>
          <p:nvPr/>
        </p:nvSpPr>
        <p:spPr bwMode="auto">
          <a:xfrm>
            <a:off x="5060368" y="4689000"/>
            <a:ext cx="1986632" cy="146074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7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3. Even more difficult case: </a:t>
            </a:r>
            <a:r>
              <a:rPr lang="en-US" altLang="zh-CN" dirty="0">
                <a:solidFill>
                  <a:srgbClr val="FF0000"/>
                </a:solidFill>
              </a:rPr>
              <a:t>Gradient </a:t>
            </a:r>
            <a:r>
              <a:rPr lang="en-US" altLang="zh-CN" dirty="0" smtClean="0">
                <a:solidFill>
                  <a:srgbClr val="FF0000"/>
                </a:solidFill>
              </a:rPr>
              <a:t>Error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Case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Happens for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dense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feature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r>
              <a:rPr lang="en-US" altLang="zh-CN" dirty="0" smtClean="0"/>
              <a:t>, like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neural networks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Actions (R, G &amp; W) are time-consuming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Read-overwrite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write-overwrite</a:t>
            </a:r>
            <a:r>
              <a:rPr lang="en-US" altLang="zh-CN" dirty="0"/>
              <a:t> </a:t>
            </a:r>
            <a:r>
              <a:rPr lang="en-US" altLang="zh-CN" dirty="0" smtClean="0"/>
              <a:t>problems</a:t>
            </a:r>
            <a:endParaRPr lang="en-US" altLang="zh-CN" dirty="0"/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Online Parallel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blackWhite">
          <a:xfrm>
            <a:off x="4752000" y="729000"/>
            <a:ext cx="3335952" cy="571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73"/>
          <a:stretch/>
        </p:blipFill>
        <p:spPr>
          <a:xfrm>
            <a:off x="18000" y="3359298"/>
            <a:ext cx="9144000" cy="30573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blackWhite">
          <a:xfrm>
            <a:off x="5549948" y="3359297"/>
            <a:ext cx="2736008" cy="308470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87000" y="2713890"/>
            <a:ext cx="553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Not well studied before, how to deal with this problem?</a:t>
            </a:r>
          </a:p>
        </p:txBody>
      </p:sp>
      <p:sp>
        <p:nvSpPr>
          <p:cNvPr id="5" name="矩形 4"/>
          <p:cNvSpPr/>
          <p:nvPr/>
        </p:nvSpPr>
        <p:spPr>
          <a:xfrm>
            <a:off x="4416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8" t="14291" r="4161" b="13409"/>
          <a:stretch/>
        </p:blipFill>
        <p:spPr>
          <a:xfrm>
            <a:off x="8054801" y="1289024"/>
            <a:ext cx="1059568" cy="15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12" name="椭圆 7"/>
          <p:cNvSpPr>
            <a:spLocks noChangeAspect="1" noChangeArrowheads="1"/>
          </p:cNvSpPr>
          <p:nvPr/>
        </p:nvSpPr>
        <p:spPr bwMode="auto">
          <a:xfrm>
            <a:off x="5060368" y="4689000"/>
            <a:ext cx="1986632" cy="146074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4296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084140" y="5103591"/>
            <a:ext cx="178286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</a:rPr>
              <a:t>AsynGrad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82508" y="3253517"/>
            <a:ext cx="1861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AsynGrad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aims to 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solve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gradient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case</a:t>
            </a:r>
          </a:p>
        </p:txBody>
      </p:sp>
    </p:spTree>
    <p:extLst>
      <p:ext uri="{BB962C8B-B14F-4D97-AF65-F5344CB8AC3E}">
        <p14:creationId xmlns:p14="http://schemas.microsoft.com/office/powerpoint/2010/main" val="32449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084140" y="5103591"/>
            <a:ext cx="178286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</a:rPr>
              <a:t>AsynGrad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1376" y="4284000"/>
            <a:ext cx="2345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our proposal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7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Gradient error has two aspects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</a:rPr>
              <a:t>ow many </a:t>
            </a:r>
            <a:r>
              <a:rPr lang="en-US" altLang="zh-CN" dirty="0" smtClean="0"/>
              <a:t>of the gradients are wrong?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How wrong </a:t>
            </a:r>
            <a:r>
              <a:rPr lang="en-US" altLang="zh-CN" dirty="0" smtClean="0"/>
              <a:t>are they?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of Gradient Error Case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1" y="2484000"/>
            <a:ext cx="8708119" cy="35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3"/>
          <a:stretch/>
        </p:blipFill>
        <p:spPr>
          <a:xfrm>
            <a:off x="399987" y="1652938"/>
            <a:ext cx="8127000" cy="266594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Gradient error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en-US" altLang="zh-CN" smtClean="0">
                <a:solidFill>
                  <a:srgbClr val="FF0000"/>
                </a:solidFill>
              </a:rPr>
              <a:t>very common</a:t>
            </a:r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 asynchronous training of neural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networks </a:t>
            </a:r>
            <a:r>
              <a:rPr lang="en-US" altLang="zh-CN" b="0" dirty="0" smtClean="0"/>
              <a:t>in real-world tasks</a:t>
            </a:r>
            <a:endParaRPr lang="en-US" altLang="zh-CN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smtClean="0"/>
              <a:t>Experimental Observations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3" y="4573579"/>
            <a:ext cx="8172000" cy="21127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blackWhite">
          <a:xfrm>
            <a:off x="5337000" y="1629000"/>
            <a:ext cx="2430000" cy="268988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blackWhite">
          <a:xfrm>
            <a:off x="117000" y="4464000"/>
            <a:ext cx="8280000" cy="2295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3"/>
          <a:stretch/>
        </p:blipFill>
        <p:spPr>
          <a:xfrm>
            <a:off x="2741448" y="1639792"/>
            <a:ext cx="5308238" cy="1741292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Gradient error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en-US" altLang="zh-CN" smtClean="0">
                <a:solidFill>
                  <a:srgbClr val="FF0000"/>
                </a:solidFill>
              </a:rPr>
              <a:t>moderate</a:t>
            </a:r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 asynchronous training of neural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networks </a:t>
            </a:r>
            <a:r>
              <a:rPr lang="en-US" altLang="zh-CN" b="0" dirty="0" smtClean="0"/>
              <a:t>in real-world tasks</a:t>
            </a:r>
            <a:endParaRPr lang="en-US" altLang="zh-CN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smtClean="0"/>
              <a:t>Experimental Observations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 bwMode="blackWhite">
          <a:xfrm>
            <a:off x="5938807" y="1549678"/>
            <a:ext cx="1574999" cy="181272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711792" y="1201055"/>
            <a:ext cx="1485643" cy="2180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" y="3362407"/>
            <a:ext cx="9144000" cy="3732943"/>
          </a:xfrm>
          <a:prstGeom prst="rect">
            <a:avLst/>
          </a:prstGeom>
        </p:spPr>
      </p:pic>
      <p:sp>
        <p:nvSpPr>
          <p:cNvPr id="16" name="乘号 15"/>
          <p:cNvSpPr/>
          <p:nvPr/>
        </p:nvSpPr>
        <p:spPr bwMode="blackWhite">
          <a:xfrm>
            <a:off x="7636215" y="5017885"/>
            <a:ext cx="1709769" cy="2189354"/>
          </a:xfrm>
          <a:prstGeom prst="mathMultiply">
            <a:avLst/>
          </a:prstGeom>
          <a:solidFill>
            <a:schemeClr val="accent1">
              <a:lumMod val="90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/>
          <p:cNvSpPr/>
          <p:nvPr/>
        </p:nvSpPr>
        <p:spPr bwMode="blackWhite">
          <a:xfrm>
            <a:off x="3183886" y="5028310"/>
            <a:ext cx="1709769" cy="2189354"/>
          </a:xfrm>
          <a:prstGeom prst="mathMultiply">
            <a:avLst/>
          </a:prstGeom>
          <a:solidFill>
            <a:schemeClr val="accent1">
              <a:lumMod val="90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7" y="5425487"/>
            <a:ext cx="1395000" cy="139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4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kinds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88" y="2236468"/>
            <a:ext cx="2657939" cy="2591980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 bwMode="auto">
          <a:xfrm>
            <a:off x="987081" y="3046123"/>
            <a:ext cx="4941105" cy="100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rgbClr val="7030A0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Pct val="7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400"/>
              </a:spcAft>
              <a:buClr>
                <a:srgbClr val="7030A0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20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 smtClean="0">
                <a:solidFill>
                  <a:schemeClr val="accent2">
                    <a:lumMod val="75000"/>
                  </a:schemeClr>
                </a:solidFill>
              </a:rPr>
              <a:t>Convolutional</a:t>
            </a:r>
            <a:r>
              <a:rPr lang="en-US" altLang="zh-CN" kern="0" dirty="0" smtClean="0"/>
              <a:t> Neural Networks</a:t>
            </a:r>
          </a:p>
          <a:p>
            <a:pPr lvl="2"/>
            <a:r>
              <a:rPr lang="en-US" altLang="zh-CN" kern="0" dirty="0" smtClean="0"/>
              <a:t>image processing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3199426" y="5147878"/>
            <a:ext cx="5152573" cy="80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rgbClr val="7030A0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Pct val="7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400"/>
              </a:spcAft>
              <a:buClr>
                <a:srgbClr val="7030A0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20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 smtClean="0">
                <a:solidFill>
                  <a:schemeClr val="accent2">
                    <a:lumMod val="75000"/>
                  </a:schemeClr>
                </a:solidFill>
              </a:rPr>
              <a:t>Recurrent</a:t>
            </a:r>
            <a:r>
              <a:rPr lang="en-US" altLang="zh-CN" kern="0" dirty="0" smtClean="0"/>
              <a:t> Neural Networks</a:t>
            </a:r>
          </a:p>
          <a:p>
            <a:pPr lvl="2"/>
            <a:r>
              <a:rPr lang="en-US" altLang="zh-CN" kern="0" dirty="0" smtClean="0"/>
              <a:t>RNN, LSTM, GRU…</a:t>
            </a:r>
          </a:p>
          <a:p>
            <a:pPr lvl="2"/>
            <a:r>
              <a:rPr lang="en-US" altLang="zh-CN" kern="0" dirty="0" smtClean="0"/>
              <a:t>structured prediction</a:t>
            </a: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2789739" y="1429033"/>
            <a:ext cx="5104468" cy="92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rgbClr val="7030A0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Pct val="7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400"/>
              </a:spcAft>
              <a:buClr>
                <a:srgbClr val="7030A0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20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 smtClean="0">
                <a:solidFill>
                  <a:schemeClr val="accent2">
                    <a:lumMod val="75000"/>
                  </a:schemeClr>
                </a:solidFill>
              </a:rPr>
              <a:t>Feed Forward</a:t>
            </a:r>
            <a:r>
              <a:rPr lang="en-US" altLang="zh-CN" kern="0" dirty="0" smtClean="0"/>
              <a:t> Neural Networks</a:t>
            </a:r>
          </a:p>
          <a:p>
            <a:pPr lvl="2"/>
            <a:r>
              <a:rPr lang="en-US" altLang="zh-CN" kern="0" dirty="0" smtClean="0"/>
              <a:t>logistic regression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89712" y="1364540"/>
            <a:ext cx="2016224" cy="1051922"/>
            <a:chOff x="611560" y="1364540"/>
            <a:chExt cx="2016224" cy="1051922"/>
          </a:xfrm>
        </p:grpSpPr>
        <p:sp>
          <p:nvSpPr>
            <p:cNvPr id="14" name="流程图: 联系 4"/>
            <p:cNvSpPr/>
            <p:nvPr/>
          </p:nvSpPr>
          <p:spPr bwMode="blackWhite">
            <a:xfrm>
              <a:off x="611560" y="1364540"/>
              <a:ext cx="442037" cy="437800"/>
            </a:xfrm>
            <a:prstGeom prst="flowChartConnector">
              <a:avLst/>
            </a:prstGeom>
            <a:solidFill>
              <a:srgbClr val="FAF138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联系 11"/>
            <p:cNvSpPr/>
            <p:nvPr/>
          </p:nvSpPr>
          <p:spPr bwMode="blackWhite">
            <a:xfrm>
              <a:off x="611560" y="1978662"/>
              <a:ext cx="442037" cy="437800"/>
            </a:xfrm>
            <a:prstGeom prst="flowChartConnector">
              <a:avLst/>
            </a:prstGeom>
            <a:solidFill>
              <a:srgbClr val="FAF138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联系 12"/>
            <p:cNvSpPr/>
            <p:nvPr/>
          </p:nvSpPr>
          <p:spPr bwMode="blackWhite">
            <a:xfrm>
              <a:off x="1393659" y="1364540"/>
              <a:ext cx="442037" cy="437800"/>
            </a:xfrm>
            <a:prstGeom prst="flowChartConnector">
              <a:avLst/>
            </a:prstGeom>
            <a:solidFill>
              <a:srgbClr val="A5ED45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3"/>
            <p:cNvSpPr/>
            <p:nvPr/>
          </p:nvSpPr>
          <p:spPr bwMode="blackWhite">
            <a:xfrm>
              <a:off x="1393659" y="1978662"/>
              <a:ext cx="442037" cy="437800"/>
            </a:xfrm>
            <a:prstGeom prst="flowChartConnector">
              <a:avLst/>
            </a:prstGeom>
            <a:solidFill>
              <a:srgbClr val="A5ED45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4"/>
            <p:cNvSpPr/>
            <p:nvPr/>
          </p:nvSpPr>
          <p:spPr bwMode="blackWhite">
            <a:xfrm>
              <a:off x="2185747" y="1647360"/>
              <a:ext cx="442037" cy="437800"/>
            </a:xfrm>
            <a:prstGeom prst="flowChartConnector">
              <a:avLst/>
            </a:prstGeom>
            <a:solidFill>
              <a:srgbClr val="FB9937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4" idx="6"/>
              <a:endCxn id="17" idx="2"/>
            </p:cNvCxnSpPr>
            <p:nvPr/>
          </p:nvCxnSpPr>
          <p:spPr>
            <a:xfrm>
              <a:off x="1053597" y="1583440"/>
              <a:ext cx="340062" cy="614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6"/>
              <a:endCxn id="16" idx="2"/>
            </p:cNvCxnSpPr>
            <p:nvPr/>
          </p:nvCxnSpPr>
          <p:spPr>
            <a:xfrm flipV="1">
              <a:off x="1053597" y="1583440"/>
              <a:ext cx="340062" cy="614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6"/>
              <a:endCxn id="17" idx="2"/>
            </p:cNvCxnSpPr>
            <p:nvPr/>
          </p:nvCxnSpPr>
          <p:spPr>
            <a:xfrm>
              <a:off x="1053597" y="2197562"/>
              <a:ext cx="3400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6" idx="2"/>
            </p:cNvCxnSpPr>
            <p:nvPr/>
          </p:nvCxnSpPr>
          <p:spPr>
            <a:xfrm>
              <a:off x="1053598" y="1583440"/>
              <a:ext cx="3400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6"/>
              <a:endCxn id="18" idx="2"/>
            </p:cNvCxnSpPr>
            <p:nvPr/>
          </p:nvCxnSpPr>
          <p:spPr>
            <a:xfrm flipV="1">
              <a:off x="1835696" y="1866260"/>
              <a:ext cx="350051" cy="331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6"/>
              <a:endCxn id="18" idx="2"/>
            </p:cNvCxnSpPr>
            <p:nvPr/>
          </p:nvCxnSpPr>
          <p:spPr>
            <a:xfrm>
              <a:off x="1835696" y="1583440"/>
              <a:ext cx="350051" cy="282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73688" y="4443053"/>
            <a:ext cx="2808312" cy="1938275"/>
            <a:chOff x="251520" y="4443053"/>
            <a:chExt cx="2808312" cy="1938275"/>
          </a:xfrm>
        </p:grpSpPr>
        <p:grpSp>
          <p:nvGrpSpPr>
            <p:cNvPr id="26" name="组合 25"/>
            <p:cNvGrpSpPr/>
            <p:nvPr/>
          </p:nvGrpSpPr>
          <p:grpSpPr>
            <a:xfrm>
              <a:off x="251520" y="4544288"/>
              <a:ext cx="442277" cy="1837040"/>
              <a:chOff x="390541" y="4544288"/>
              <a:chExt cx="442277" cy="1837040"/>
            </a:xfrm>
          </p:grpSpPr>
          <p:sp>
            <p:nvSpPr>
              <p:cNvPr id="89" name="流程图: 联系 168"/>
              <p:cNvSpPr/>
              <p:nvPr/>
            </p:nvSpPr>
            <p:spPr bwMode="blackWhite">
              <a:xfrm>
                <a:off x="390541" y="4544288"/>
                <a:ext cx="442037" cy="437800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  <a:ex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联系 169"/>
              <p:cNvSpPr/>
              <p:nvPr/>
            </p:nvSpPr>
            <p:spPr bwMode="blackWhite">
              <a:xfrm>
                <a:off x="390781" y="5250535"/>
                <a:ext cx="442037" cy="437800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  <a:ex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170"/>
              <p:cNvSpPr/>
              <p:nvPr/>
            </p:nvSpPr>
            <p:spPr bwMode="blackWhite">
              <a:xfrm>
                <a:off x="390781" y="5943528"/>
                <a:ext cx="442037" cy="437800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  <a:ex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流程图: 联系 181"/>
            <p:cNvSpPr/>
            <p:nvPr/>
          </p:nvSpPr>
          <p:spPr bwMode="blackWhite">
            <a:xfrm>
              <a:off x="2617555" y="4544288"/>
              <a:ext cx="442037" cy="4378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182"/>
            <p:cNvSpPr/>
            <p:nvPr/>
          </p:nvSpPr>
          <p:spPr bwMode="blackWhite">
            <a:xfrm>
              <a:off x="2617795" y="5250535"/>
              <a:ext cx="442037" cy="4378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联系 183"/>
            <p:cNvSpPr/>
            <p:nvPr/>
          </p:nvSpPr>
          <p:spPr bwMode="blackWhite">
            <a:xfrm>
              <a:off x="2617795" y="5943528"/>
              <a:ext cx="442037" cy="4378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53117" y="4445403"/>
              <a:ext cx="442756" cy="1935925"/>
              <a:chOff x="1053117" y="4445403"/>
              <a:chExt cx="442756" cy="193592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1053598" y="4445403"/>
                <a:ext cx="442037" cy="543312"/>
                <a:chOff x="1053598" y="4445403"/>
                <a:chExt cx="442037" cy="543312"/>
              </a:xfrm>
            </p:grpSpPr>
            <p:grpSp>
              <p:nvGrpSpPr>
                <p:cNvPr id="85" name="组合 84"/>
                <p:cNvGrpSpPr/>
                <p:nvPr/>
              </p:nvGrpSpPr>
              <p:grpSpPr>
                <a:xfrm>
                  <a:off x="1124913" y="4445403"/>
                  <a:ext cx="299885" cy="477283"/>
                  <a:chOff x="1124913" y="4445403"/>
                  <a:chExt cx="299885" cy="477283"/>
                </a:xfrm>
              </p:grpSpPr>
              <p:sp>
                <p:nvSpPr>
                  <p:cNvPr id="87" name="流程图: 联系 185"/>
                  <p:cNvSpPr/>
                  <p:nvPr/>
                </p:nvSpPr>
                <p:spPr bwMode="blackWhite">
                  <a:xfrm>
                    <a:off x="1160316" y="4445403"/>
                    <a:ext cx="228600" cy="211024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流程图: 联系 186"/>
                  <p:cNvSpPr/>
                  <p:nvPr/>
                </p:nvSpPr>
                <p:spPr bwMode="blackWhite">
                  <a:xfrm>
                    <a:off x="1124913" y="4603689"/>
                    <a:ext cx="299885" cy="31899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6" name="流程图: 联系 173"/>
                <p:cNvSpPr/>
                <p:nvPr/>
              </p:nvSpPr>
              <p:spPr bwMode="blackWhite">
                <a:xfrm>
                  <a:off x="1053598" y="4550915"/>
                  <a:ext cx="442037" cy="437800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053117" y="5153104"/>
                <a:ext cx="442037" cy="543312"/>
                <a:chOff x="1053598" y="4445403"/>
                <a:chExt cx="442037" cy="543312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1124913" y="4445403"/>
                  <a:ext cx="299885" cy="477283"/>
                  <a:chOff x="1124913" y="4445403"/>
                  <a:chExt cx="299885" cy="477283"/>
                </a:xfrm>
              </p:grpSpPr>
              <p:sp>
                <p:nvSpPr>
                  <p:cNvPr id="83" name="流程图: 联系 192"/>
                  <p:cNvSpPr/>
                  <p:nvPr/>
                </p:nvSpPr>
                <p:spPr bwMode="blackWhite">
                  <a:xfrm>
                    <a:off x="1160316" y="4445403"/>
                    <a:ext cx="228600" cy="211024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流程图: 联系 193"/>
                  <p:cNvSpPr/>
                  <p:nvPr/>
                </p:nvSpPr>
                <p:spPr bwMode="blackWhite">
                  <a:xfrm>
                    <a:off x="1124913" y="4603689"/>
                    <a:ext cx="299885" cy="31899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2" name="流程图: 联系 190"/>
                <p:cNvSpPr/>
                <p:nvPr/>
              </p:nvSpPr>
              <p:spPr bwMode="blackWhite">
                <a:xfrm>
                  <a:off x="1053598" y="4550915"/>
                  <a:ext cx="442037" cy="437800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053836" y="5838016"/>
                <a:ext cx="442037" cy="543312"/>
                <a:chOff x="1053598" y="4445403"/>
                <a:chExt cx="442037" cy="543312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1124913" y="4445403"/>
                  <a:ext cx="299885" cy="477283"/>
                  <a:chOff x="1124913" y="4445403"/>
                  <a:chExt cx="299885" cy="477283"/>
                </a:xfrm>
              </p:grpSpPr>
              <p:sp>
                <p:nvSpPr>
                  <p:cNvPr id="79" name="流程图: 联系 197"/>
                  <p:cNvSpPr/>
                  <p:nvPr/>
                </p:nvSpPr>
                <p:spPr bwMode="blackWhite">
                  <a:xfrm>
                    <a:off x="1160316" y="4445403"/>
                    <a:ext cx="228600" cy="211024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流程图: 联系 198"/>
                  <p:cNvSpPr/>
                  <p:nvPr/>
                </p:nvSpPr>
                <p:spPr bwMode="blackWhite">
                  <a:xfrm>
                    <a:off x="1124913" y="4603689"/>
                    <a:ext cx="299885" cy="31899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8" name="流程图: 联系 195"/>
                <p:cNvSpPr/>
                <p:nvPr/>
              </p:nvSpPr>
              <p:spPr bwMode="blackWhite">
                <a:xfrm>
                  <a:off x="1053598" y="4550915"/>
                  <a:ext cx="442037" cy="437800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1816440" y="4443053"/>
              <a:ext cx="442756" cy="1935925"/>
              <a:chOff x="1053117" y="4445403"/>
              <a:chExt cx="442756" cy="1935925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053598" y="4445403"/>
                <a:ext cx="442037" cy="543312"/>
                <a:chOff x="1053598" y="4445403"/>
                <a:chExt cx="442037" cy="543312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1124913" y="4445403"/>
                  <a:ext cx="299885" cy="477283"/>
                  <a:chOff x="1124913" y="4445403"/>
                  <a:chExt cx="299885" cy="477283"/>
                </a:xfrm>
              </p:grpSpPr>
              <p:sp>
                <p:nvSpPr>
                  <p:cNvPr id="72" name="流程图: 联系 215"/>
                  <p:cNvSpPr/>
                  <p:nvPr/>
                </p:nvSpPr>
                <p:spPr bwMode="blackWhite">
                  <a:xfrm>
                    <a:off x="1160316" y="4445403"/>
                    <a:ext cx="228600" cy="211024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流程图: 联系 216"/>
                  <p:cNvSpPr/>
                  <p:nvPr/>
                </p:nvSpPr>
                <p:spPr bwMode="blackWhite">
                  <a:xfrm>
                    <a:off x="1124913" y="4603689"/>
                    <a:ext cx="299885" cy="31899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1" name="流程图: 联系 213"/>
                <p:cNvSpPr/>
                <p:nvPr/>
              </p:nvSpPr>
              <p:spPr bwMode="blackWhite">
                <a:xfrm>
                  <a:off x="1053598" y="4550915"/>
                  <a:ext cx="442037" cy="437800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053117" y="5153104"/>
                <a:ext cx="442037" cy="543312"/>
                <a:chOff x="1053598" y="4445403"/>
                <a:chExt cx="442037" cy="543312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1124913" y="4445403"/>
                  <a:ext cx="299885" cy="477283"/>
                  <a:chOff x="1124913" y="4445403"/>
                  <a:chExt cx="299885" cy="477283"/>
                </a:xfrm>
              </p:grpSpPr>
              <p:sp>
                <p:nvSpPr>
                  <p:cNvPr id="68" name="流程图: 联系 211"/>
                  <p:cNvSpPr/>
                  <p:nvPr/>
                </p:nvSpPr>
                <p:spPr bwMode="blackWhite">
                  <a:xfrm>
                    <a:off x="1160316" y="4445403"/>
                    <a:ext cx="228600" cy="211024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流程图: 联系 212"/>
                  <p:cNvSpPr/>
                  <p:nvPr/>
                </p:nvSpPr>
                <p:spPr bwMode="blackWhite">
                  <a:xfrm>
                    <a:off x="1124913" y="4603689"/>
                    <a:ext cx="299885" cy="31899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7" name="流程图: 联系 209"/>
                <p:cNvSpPr/>
                <p:nvPr/>
              </p:nvSpPr>
              <p:spPr bwMode="blackWhite">
                <a:xfrm>
                  <a:off x="1053598" y="4550915"/>
                  <a:ext cx="442037" cy="437800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053836" y="5838016"/>
                <a:ext cx="442037" cy="543312"/>
                <a:chOff x="1053598" y="4445403"/>
                <a:chExt cx="442037" cy="543312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1124913" y="4445403"/>
                  <a:ext cx="299885" cy="477283"/>
                  <a:chOff x="1124913" y="4445403"/>
                  <a:chExt cx="299885" cy="477283"/>
                </a:xfrm>
              </p:grpSpPr>
              <p:sp>
                <p:nvSpPr>
                  <p:cNvPr id="64" name="流程图: 联系 207"/>
                  <p:cNvSpPr/>
                  <p:nvPr/>
                </p:nvSpPr>
                <p:spPr bwMode="blackWhite">
                  <a:xfrm>
                    <a:off x="1160316" y="4445403"/>
                    <a:ext cx="228600" cy="211024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流程图: 联系 208"/>
                  <p:cNvSpPr/>
                  <p:nvPr/>
                </p:nvSpPr>
                <p:spPr bwMode="blackWhite">
                  <a:xfrm>
                    <a:off x="1124913" y="4603689"/>
                    <a:ext cx="299885" cy="31899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/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3" name="流程图: 联系 205"/>
                <p:cNvSpPr/>
                <p:nvPr/>
              </p:nvSpPr>
              <p:spPr bwMode="blackWhite">
                <a:xfrm>
                  <a:off x="1053598" y="4550915"/>
                  <a:ext cx="442037" cy="437800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" name="直接连接符 31"/>
            <p:cNvCxnSpPr>
              <a:stCxn id="89" idx="6"/>
              <a:endCxn id="86" idx="2"/>
            </p:cNvCxnSpPr>
            <p:nvPr/>
          </p:nvCxnSpPr>
          <p:spPr>
            <a:xfrm>
              <a:off x="693557" y="4763188"/>
              <a:ext cx="360041" cy="6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89" idx="6"/>
              <a:endCxn id="82" idx="2"/>
            </p:cNvCxnSpPr>
            <p:nvPr/>
          </p:nvCxnSpPr>
          <p:spPr>
            <a:xfrm>
              <a:off x="693557" y="4763188"/>
              <a:ext cx="359560" cy="7143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89" idx="6"/>
              <a:endCxn id="78" idx="2"/>
            </p:cNvCxnSpPr>
            <p:nvPr/>
          </p:nvCxnSpPr>
          <p:spPr>
            <a:xfrm>
              <a:off x="693557" y="4763188"/>
              <a:ext cx="360279" cy="1399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90" idx="6"/>
              <a:endCxn id="78" idx="2"/>
            </p:cNvCxnSpPr>
            <p:nvPr/>
          </p:nvCxnSpPr>
          <p:spPr>
            <a:xfrm>
              <a:off x="693797" y="5469435"/>
              <a:ext cx="360039" cy="692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90" idx="6"/>
              <a:endCxn id="82" idx="2"/>
            </p:cNvCxnSpPr>
            <p:nvPr/>
          </p:nvCxnSpPr>
          <p:spPr>
            <a:xfrm>
              <a:off x="693797" y="5469435"/>
              <a:ext cx="359320" cy="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90" idx="6"/>
              <a:endCxn id="86" idx="2"/>
            </p:cNvCxnSpPr>
            <p:nvPr/>
          </p:nvCxnSpPr>
          <p:spPr>
            <a:xfrm flipV="1">
              <a:off x="693797" y="4769815"/>
              <a:ext cx="359801" cy="699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91" idx="6"/>
              <a:endCxn id="78" idx="2"/>
            </p:cNvCxnSpPr>
            <p:nvPr/>
          </p:nvCxnSpPr>
          <p:spPr>
            <a:xfrm>
              <a:off x="693797" y="6162428"/>
              <a:ext cx="3600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91" idx="6"/>
              <a:endCxn id="82" idx="2"/>
            </p:cNvCxnSpPr>
            <p:nvPr/>
          </p:nvCxnSpPr>
          <p:spPr>
            <a:xfrm flipV="1">
              <a:off x="693797" y="5477516"/>
              <a:ext cx="359320" cy="68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91" idx="6"/>
              <a:endCxn id="86" idx="2"/>
            </p:cNvCxnSpPr>
            <p:nvPr/>
          </p:nvCxnSpPr>
          <p:spPr>
            <a:xfrm flipV="1">
              <a:off x="693797" y="4769815"/>
              <a:ext cx="359801" cy="139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6" idx="6"/>
              <a:endCxn id="71" idx="2"/>
            </p:cNvCxnSpPr>
            <p:nvPr/>
          </p:nvCxnSpPr>
          <p:spPr>
            <a:xfrm flipV="1">
              <a:off x="1495635" y="4767465"/>
              <a:ext cx="321286" cy="2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86" idx="6"/>
              <a:endCxn id="67" idx="2"/>
            </p:cNvCxnSpPr>
            <p:nvPr/>
          </p:nvCxnSpPr>
          <p:spPr>
            <a:xfrm>
              <a:off x="1495635" y="4769815"/>
              <a:ext cx="320805" cy="7053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86" idx="6"/>
              <a:endCxn id="63" idx="2"/>
            </p:cNvCxnSpPr>
            <p:nvPr/>
          </p:nvCxnSpPr>
          <p:spPr>
            <a:xfrm>
              <a:off x="1495635" y="4769815"/>
              <a:ext cx="321524" cy="1390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82" idx="6"/>
              <a:endCxn id="71" idx="2"/>
            </p:cNvCxnSpPr>
            <p:nvPr/>
          </p:nvCxnSpPr>
          <p:spPr>
            <a:xfrm flipV="1">
              <a:off x="1495154" y="4767465"/>
              <a:ext cx="321767" cy="7100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82" idx="6"/>
              <a:endCxn id="67" idx="2"/>
            </p:cNvCxnSpPr>
            <p:nvPr/>
          </p:nvCxnSpPr>
          <p:spPr>
            <a:xfrm flipV="1">
              <a:off x="1495154" y="5475166"/>
              <a:ext cx="321286" cy="2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82" idx="6"/>
              <a:endCxn id="63" idx="2"/>
            </p:cNvCxnSpPr>
            <p:nvPr/>
          </p:nvCxnSpPr>
          <p:spPr>
            <a:xfrm>
              <a:off x="1495154" y="5477516"/>
              <a:ext cx="322005" cy="682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78" idx="6"/>
              <a:endCxn id="63" idx="2"/>
            </p:cNvCxnSpPr>
            <p:nvPr/>
          </p:nvCxnSpPr>
          <p:spPr>
            <a:xfrm flipV="1">
              <a:off x="1495873" y="6160078"/>
              <a:ext cx="321286" cy="2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78" idx="6"/>
              <a:endCxn id="67" idx="2"/>
            </p:cNvCxnSpPr>
            <p:nvPr/>
          </p:nvCxnSpPr>
          <p:spPr>
            <a:xfrm flipV="1">
              <a:off x="1495873" y="5475166"/>
              <a:ext cx="320567" cy="687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8" idx="6"/>
              <a:endCxn id="71" idx="2"/>
            </p:cNvCxnSpPr>
            <p:nvPr/>
          </p:nvCxnSpPr>
          <p:spPr>
            <a:xfrm flipV="1">
              <a:off x="1495873" y="4767465"/>
              <a:ext cx="321048" cy="1394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1" idx="6"/>
              <a:endCxn id="27" idx="2"/>
            </p:cNvCxnSpPr>
            <p:nvPr/>
          </p:nvCxnSpPr>
          <p:spPr>
            <a:xfrm flipV="1">
              <a:off x="2258958" y="4763188"/>
              <a:ext cx="358597" cy="42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1" idx="6"/>
              <a:endCxn id="28" idx="2"/>
            </p:cNvCxnSpPr>
            <p:nvPr/>
          </p:nvCxnSpPr>
          <p:spPr>
            <a:xfrm>
              <a:off x="2258958" y="4767465"/>
              <a:ext cx="358837" cy="701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71" idx="6"/>
              <a:endCxn id="29" idx="2"/>
            </p:cNvCxnSpPr>
            <p:nvPr/>
          </p:nvCxnSpPr>
          <p:spPr>
            <a:xfrm>
              <a:off x="2258958" y="4767465"/>
              <a:ext cx="358837" cy="1394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67" idx="6"/>
              <a:endCxn id="27" idx="2"/>
            </p:cNvCxnSpPr>
            <p:nvPr/>
          </p:nvCxnSpPr>
          <p:spPr>
            <a:xfrm flipV="1">
              <a:off x="2258477" y="4763188"/>
              <a:ext cx="359078" cy="711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67" idx="6"/>
              <a:endCxn id="28" idx="2"/>
            </p:cNvCxnSpPr>
            <p:nvPr/>
          </p:nvCxnSpPr>
          <p:spPr>
            <a:xfrm flipV="1">
              <a:off x="2258477" y="5469435"/>
              <a:ext cx="359318" cy="5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67" idx="6"/>
              <a:endCxn id="29" idx="2"/>
            </p:cNvCxnSpPr>
            <p:nvPr/>
          </p:nvCxnSpPr>
          <p:spPr>
            <a:xfrm>
              <a:off x="2258477" y="5475166"/>
              <a:ext cx="359318" cy="687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3" idx="6"/>
              <a:endCxn id="29" idx="2"/>
            </p:cNvCxnSpPr>
            <p:nvPr/>
          </p:nvCxnSpPr>
          <p:spPr>
            <a:xfrm>
              <a:off x="2259196" y="6160078"/>
              <a:ext cx="358599" cy="2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3" idx="6"/>
              <a:endCxn id="28" idx="2"/>
            </p:cNvCxnSpPr>
            <p:nvPr/>
          </p:nvCxnSpPr>
          <p:spPr>
            <a:xfrm flipV="1">
              <a:off x="2259196" y="5469435"/>
              <a:ext cx="358599" cy="6906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63" idx="6"/>
              <a:endCxn id="27" idx="2"/>
            </p:cNvCxnSpPr>
            <p:nvPr/>
          </p:nvCxnSpPr>
          <p:spPr>
            <a:xfrm flipV="1">
              <a:off x="2259196" y="4763188"/>
              <a:ext cx="358359" cy="1396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任意多边形 4"/>
          <p:cNvSpPr/>
          <p:nvPr/>
        </p:nvSpPr>
        <p:spPr bwMode="blackWhite">
          <a:xfrm>
            <a:off x="576775" y="4304714"/>
            <a:ext cx="7498080" cy="2236763"/>
          </a:xfrm>
          <a:custGeom>
            <a:avLst/>
            <a:gdLst>
              <a:gd name="connsiteX0" fmla="*/ 0 w 7498080"/>
              <a:gd name="connsiteY0" fmla="*/ 0 h 2236763"/>
              <a:gd name="connsiteX1" fmla="*/ 4121834 w 7498080"/>
              <a:gd name="connsiteY1" fmla="*/ 56271 h 2236763"/>
              <a:gd name="connsiteX2" fmla="*/ 7441810 w 7498080"/>
              <a:gd name="connsiteY2" fmla="*/ 1069144 h 2236763"/>
              <a:gd name="connsiteX3" fmla="*/ 7498080 w 7498080"/>
              <a:gd name="connsiteY3" fmla="*/ 2236763 h 2236763"/>
              <a:gd name="connsiteX4" fmla="*/ 14068 w 7498080"/>
              <a:gd name="connsiteY4" fmla="*/ 2236763 h 2236763"/>
              <a:gd name="connsiteX5" fmla="*/ 0 w 7498080"/>
              <a:gd name="connsiteY5" fmla="*/ 0 h 22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8080" h="2236763">
                <a:moveTo>
                  <a:pt x="0" y="0"/>
                </a:moveTo>
                <a:lnTo>
                  <a:pt x="4121834" y="56271"/>
                </a:lnTo>
                <a:lnTo>
                  <a:pt x="7441810" y="1069144"/>
                </a:lnTo>
                <a:lnTo>
                  <a:pt x="7498080" y="2236763"/>
                </a:lnTo>
                <a:lnTo>
                  <a:pt x="14068" y="2236763"/>
                </a:lnTo>
                <a:cubicBezTo>
                  <a:pt x="9379" y="1505243"/>
                  <a:pt x="4689" y="77372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9408" y="1204889"/>
            <a:ext cx="9094592" cy="5653112"/>
            <a:chOff x="79552" y="2299513"/>
            <a:chExt cx="8796970" cy="5468113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250"/>
            <a:stretch/>
          </p:blipFill>
          <p:spPr>
            <a:xfrm>
              <a:off x="79552" y="2299513"/>
              <a:ext cx="8729996" cy="3962953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0" y="6262466"/>
              <a:ext cx="8792802" cy="1505160"/>
            </a:xfrm>
            <a:prstGeom prst="rect">
              <a:avLst/>
            </a:prstGeom>
          </p:spPr>
        </p:pic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accent2">
                    <a:lumMod val="75000"/>
                  </a:schemeClr>
                </a:solidFill>
              </a:rPr>
              <a:t>Can </a:t>
            </a:r>
            <a:r>
              <a:rPr lang="en-US" altLang="zh-CN" b="0" dirty="0" smtClean="0">
                <a:solidFill>
                  <a:schemeClr val="accent2">
                    <a:lumMod val="75000"/>
                  </a:schemeClr>
                </a:solidFill>
              </a:rPr>
              <a:t>training still </a:t>
            </a:r>
            <a:r>
              <a:rPr lang="en-US" altLang="zh-CN" b="0" dirty="0">
                <a:solidFill>
                  <a:schemeClr val="accent2">
                    <a:lumMod val="75000"/>
                  </a:schemeClr>
                </a:solidFill>
              </a:rPr>
              <a:t>converge with gradient errors?</a:t>
            </a:r>
            <a:endParaRPr lang="zh-CN" altLang="en-US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 smtClean="0"/>
              <a:t>Our Theoretical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3602" y="1523798"/>
            <a:ext cx="7152334" cy="14229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 though there are gradient errors, training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still converges towards the optimum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when the gradient errors are bounded.</a:t>
            </a:r>
          </a:p>
        </p:txBody>
      </p:sp>
      <p:sp>
        <p:nvSpPr>
          <p:cNvPr id="9" name="矩形 8"/>
          <p:cNvSpPr/>
          <p:nvPr/>
        </p:nvSpPr>
        <p:spPr bwMode="blackWhite">
          <a:xfrm>
            <a:off x="3987000" y="6177786"/>
            <a:ext cx="1305000" cy="5850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366834" y="6399054"/>
            <a:ext cx="517498" cy="1248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26"/>
          <p:cNvSpPr txBox="1"/>
          <p:nvPr/>
        </p:nvSpPr>
        <p:spPr>
          <a:xfrm>
            <a:off x="5809500" y="5955477"/>
            <a:ext cx="327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bounded gradient errors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2621"/>
            <a:ext cx="9777308" cy="5775379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Even if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most of </a:t>
            </a:r>
            <a:r>
              <a:rPr lang="en-US" altLang="zh-CN" sz="2000" dirty="0" smtClean="0"/>
              <a:t>the gradients are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wrong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2000" dirty="0"/>
              <a:t>W</a:t>
            </a:r>
            <a:r>
              <a:rPr lang="en-US" altLang="zh-CN" sz="2000" dirty="0" smtClean="0"/>
              <a:t>ith their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errors bounded</a:t>
            </a:r>
            <a:r>
              <a:rPr lang="en-US" altLang="zh-CN" sz="2000" dirty="0" smtClean="0"/>
              <a:t>, training still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converge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 smtClean="0"/>
              <a:t>Our Theoretical </a:t>
            </a:r>
            <a:r>
              <a:rPr lang="af-ZA" altLang="zh-CN" dirty="0"/>
              <a:t>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 bwMode="blackWhite">
          <a:xfrm>
            <a:off x="5402120" y="1270880"/>
            <a:ext cx="1329880" cy="232620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blackWhite">
          <a:xfrm>
            <a:off x="5402120" y="4239000"/>
            <a:ext cx="1392483" cy="2467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87732" y="1239921"/>
            <a:ext cx="2835000" cy="2540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17000" y="4059000"/>
            <a:ext cx="1667631" cy="528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An asynchronous parallel learning solution for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fast training of neural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networks</a:t>
            </a:r>
            <a:endParaRPr lang="en-US" altLang="zh-CN" sz="2000" b="0" dirty="0"/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Asyn</a:t>
            </a:r>
            <a:r>
              <a:rPr lang="en-US" altLang="zh-CN" dirty="0" smtClean="0">
                <a:solidFill>
                  <a:srgbClr val="FF0000"/>
                </a:solidFill>
              </a:rPr>
              <a:t>chronous Parallel Learning with </a:t>
            </a:r>
            <a:r>
              <a:rPr lang="en-US" altLang="zh-CN" u="sng" dirty="0" smtClean="0">
                <a:solidFill>
                  <a:srgbClr val="FF0000"/>
                </a:solidFill>
              </a:rPr>
              <a:t>Grad</a:t>
            </a:r>
            <a:r>
              <a:rPr lang="en-US" altLang="zh-CN" dirty="0" smtClean="0">
                <a:solidFill>
                  <a:srgbClr val="FF0000"/>
                </a:solidFill>
              </a:rPr>
              <a:t>ient Error (AsynGrad) </a:t>
            </a:r>
          </a:p>
          <a:p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Algorithm</a:t>
            </a:r>
          </a:p>
          <a:p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AsynGrad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4"/>
          <a:stretch/>
        </p:blipFill>
        <p:spPr>
          <a:xfrm>
            <a:off x="604800" y="2619000"/>
            <a:ext cx="8082000" cy="25977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blackWhite">
          <a:xfrm>
            <a:off x="1737000" y="4001727"/>
            <a:ext cx="6675868" cy="315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2000" y="5475670"/>
            <a:ext cx="519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1600" dirty="0"/>
              <a:t>X. Sun. </a:t>
            </a:r>
            <a:r>
              <a:rPr lang="en-US" altLang="zh-CN" sz="1600" dirty="0"/>
              <a:t>Asynchronous Parallel Learning for Neural Networks and Structured Models with Dense Features. COLING 2016.</a:t>
            </a:r>
            <a:endParaRPr lang="af-ZA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870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-36513" y="44450"/>
            <a:ext cx="8015288" cy="396875"/>
          </a:xfrm>
        </p:spPr>
        <p:txBody>
          <a:bodyPr/>
          <a:lstStyle/>
          <a:p>
            <a:r>
              <a:rPr lang="en-US" altLang="zh-CN" dirty="0" smtClean="0"/>
              <a:t>Experiments on LSTM</a:t>
            </a: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030A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591773-CC49-4522-B1E2-E2172C7113D5}" type="slidenum">
              <a:rPr lang="en-US" altLang="zh-CN" sz="1200" b="0">
                <a:latin typeface="Arial Black" panose="020B0A040201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 b="0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86855" y="639000"/>
            <a:ext cx="83978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rgbClr val="7030A0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Pct val="7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400"/>
              </a:spcAft>
              <a:buClr>
                <a:srgbClr val="7030A0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20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chemeClr val="accent2">
                    <a:lumMod val="75000"/>
                  </a:schemeClr>
                </a:solidFill>
              </a:rPr>
              <a:t>Experiments show </a:t>
            </a:r>
            <a:r>
              <a:rPr lang="en-US" altLang="zh-CN" kern="0" dirty="0" smtClean="0">
                <a:solidFill>
                  <a:srgbClr val="FF0000"/>
                </a:solidFill>
              </a:rPr>
              <a:t>a high gradient error rate</a:t>
            </a:r>
            <a:endParaRPr lang="zh-CN" altLang="en-US" sz="1800" kern="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"/>
          <a:stretch/>
        </p:blipFill>
        <p:spPr>
          <a:xfrm>
            <a:off x="494581" y="1434663"/>
            <a:ext cx="7973929" cy="298433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/>
          <a:stretch/>
        </p:blipFill>
        <p:spPr>
          <a:xfrm>
            <a:off x="2921318" y="4305790"/>
            <a:ext cx="3360681" cy="2552210"/>
          </a:xfrm>
          <a:prstGeom prst="rect">
            <a:avLst/>
          </a:prstGeom>
        </p:spPr>
      </p:pic>
      <p:sp>
        <p:nvSpPr>
          <p:cNvPr id="8" name="椭圆 7"/>
          <p:cNvSpPr>
            <a:spLocks noChangeAspect="1" noChangeArrowheads="1"/>
          </p:cNvSpPr>
          <p:nvPr/>
        </p:nvSpPr>
        <p:spPr bwMode="auto">
          <a:xfrm>
            <a:off x="2772000" y="-48375"/>
            <a:ext cx="1492586" cy="642375"/>
          </a:xfrm>
          <a:prstGeom prst="ellips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blackWhite">
          <a:xfrm>
            <a:off x="387000" y="1899000"/>
            <a:ext cx="8140909" cy="97334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blackWhite">
          <a:xfrm>
            <a:off x="2695603" y="4604583"/>
            <a:ext cx="3797795" cy="80441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on LSTM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030A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428DBB-1821-4756-99D6-428E5139BDF0}" type="slidenum">
              <a:rPr lang="en-US" altLang="zh-CN" sz="1200" b="0">
                <a:latin typeface="Arial Black" panose="020B0A040201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 b="0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988"/>
            <a:ext cx="9144000" cy="4823012"/>
          </a:xfrm>
          <a:prstGeom prst="rect">
            <a:avLst/>
          </a:prstGeom>
        </p:spPr>
      </p:pic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486855" y="639000"/>
            <a:ext cx="83978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rgbClr val="7030A0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Pct val="7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400"/>
              </a:spcAft>
              <a:buClr>
                <a:srgbClr val="7030A0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20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chemeClr val="accent2">
                    <a:lumMod val="75000"/>
                  </a:schemeClr>
                </a:solidFill>
              </a:rPr>
              <a:t>Experiments show that </a:t>
            </a:r>
            <a:r>
              <a:rPr lang="en-US" altLang="zh-CN" kern="0" dirty="0" smtClean="0">
                <a:solidFill>
                  <a:srgbClr val="FF0000"/>
                </a:solidFill>
              </a:rPr>
              <a:t>AsynGrad still converge </a:t>
            </a:r>
            <a:r>
              <a:rPr lang="en-US" altLang="zh-CN" kern="0" dirty="0" smtClean="0">
                <a:solidFill>
                  <a:schemeClr val="accent2">
                    <a:lumMod val="75000"/>
                  </a:schemeClr>
                </a:solidFill>
              </a:rPr>
              <a:t>even with </a:t>
            </a:r>
            <a:r>
              <a:rPr lang="en-US" altLang="zh-CN" kern="0" dirty="0" smtClean="0">
                <a:solidFill>
                  <a:srgbClr val="FF0000"/>
                </a:solidFill>
              </a:rPr>
              <a:t>a high gradient error rate</a:t>
            </a:r>
            <a:endParaRPr lang="zh-CN" altLang="en-US" sz="1800" kern="0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 bwMode="blackWhite">
          <a:xfrm>
            <a:off x="117000" y="1944000"/>
            <a:ext cx="8955000" cy="97334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No loss on accuracy/F-score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ith </a:t>
            </a:r>
            <a:r>
              <a:rPr lang="en-US" altLang="zh-CN" dirty="0" smtClean="0">
                <a:solidFill>
                  <a:srgbClr val="FF0000"/>
                </a:solidFill>
              </a:rPr>
              <a:t>substantially faster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training speed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on LSTM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030A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428DBB-1821-4756-99D6-428E5139BDF0}" type="slidenum">
              <a:rPr lang="en-US" altLang="zh-CN" sz="1200" b="0">
                <a:latin typeface="Arial Black" panose="020B0A040201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 b="0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988"/>
            <a:ext cx="9144000" cy="48230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77000" y="814334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AsynGrad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形状 7"/>
          <p:cNvSpPr/>
          <p:nvPr/>
        </p:nvSpPr>
        <p:spPr>
          <a:xfrm flipV="1">
            <a:off x="529409" y="4930032"/>
            <a:ext cx="2284920" cy="1776188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9" name="形状 8"/>
          <p:cNvSpPr/>
          <p:nvPr/>
        </p:nvSpPr>
        <p:spPr>
          <a:xfrm flipV="1">
            <a:off x="3678990" y="4849642"/>
            <a:ext cx="2284920" cy="1776188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 flipV="1">
            <a:off x="6817881" y="4497563"/>
            <a:ext cx="2284920" cy="2127187"/>
          </a:xfrm>
          <a:prstGeom prst="swooshArrow">
            <a:avLst>
              <a:gd name="adj1" fmla="val 17725"/>
              <a:gd name="adj2" fmla="val 25000"/>
            </a:avLst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 bwMode="blackWhite">
          <a:xfrm>
            <a:off x="117000" y="1944000"/>
            <a:ext cx="8955000" cy="97334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Also suitable for other dense feature models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Dense CRF </a:t>
            </a:r>
            <a:r>
              <a:rPr lang="en-US" altLang="zh-CN" dirty="0" smtClean="0"/>
              <a:t>-&gt; moderate error rate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AsynGrad</a:t>
            </a:r>
            <a:r>
              <a:rPr lang="en-US" altLang="zh-CN" dirty="0" smtClean="0"/>
              <a:t>: A General-Purpose Solution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/>
          <a:stretch/>
        </p:blipFill>
        <p:spPr>
          <a:xfrm>
            <a:off x="749738" y="1719000"/>
            <a:ext cx="7231087" cy="261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20" y="4228376"/>
            <a:ext cx="3369480" cy="2575624"/>
          </a:xfrm>
          <a:prstGeom prst="rect">
            <a:avLst/>
          </a:prstGeom>
        </p:spPr>
      </p:pic>
      <p:sp>
        <p:nvSpPr>
          <p:cNvPr id="8" name="椭圆 7"/>
          <p:cNvSpPr>
            <a:spLocks noChangeAspect="1" noChangeArrowheads="1"/>
          </p:cNvSpPr>
          <p:nvPr/>
        </p:nvSpPr>
        <p:spPr bwMode="auto">
          <a:xfrm>
            <a:off x="2277000" y="-115825"/>
            <a:ext cx="3240000" cy="777274"/>
          </a:xfrm>
          <a:prstGeom prst="ellips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4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" y="1845229"/>
            <a:ext cx="9144000" cy="486877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No loss on accuracy/F-score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With substantially faster training speed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</a:t>
            </a:r>
            <a:r>
              <a:rPr lang="en-US" altLang="zh-CN" dirty="0" smtClean="0"/>
              <a:t>Dense-CRF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77000" y="814334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AsynGrad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形状 6"/>
          <p:cNvSpPr/>
          <p:nvPr/>
        </p:nvSpPr>
        <p:spPr>
          <a:xfrm flipV="1">
            <a:off x="656999" y="4495846"/>
            <a:ext cx="2193765" cy="1885904"/>
          </a:xfrm>
          <a:prstGeom prst="swooshArrow">
            <a:avLst>
              <a:gd name="adj1" fmla="val 14172"/>
              <a:gd name="adj2" fmla="val 25000"/>
            </a:avLst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 flipV="1">
            <a:off x="3637814" y="4741560"/>
            <a:ext cx="2193765" cy="1885904"/>
          </a:xfrm>
          <a:prstGeom prst="swooshArrow">
            <a:avLst>
              <a:gd name="adj1" fmla="val 14172"/>
              <a:gd name="adj2" fmla="val 25000"/>
            </a:avLst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1" name="形状 10"/>
          <p:cNvSpPr/>
          <p:nvPr/>
        </p:nvSpPr>
        <p:spPr>
          <a:xfrm flipV="1">
            <a:off x="6618630" y="4699534"/>
            <a:ext cx="2193765" cy="1885904"/>
          </a:xfrm>
          <a:prstGeom prst="swooshArrow">
            <a:avLst>
              <a:gd name="adj1" fmla="val 14172"/>
              <a:gd name="adj2" fmla="val 25000"/>
            </a:avLst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 bwMode="blackWhite">
          <a:xfrm>
            <a:off x="117000" y="2169000"/>
            <a:ext cx="8955000" cy="97334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threads interact with each other?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20468"/>
              </p:ext>
            </p:extLst>
          </p:nvPr>
        </p:nvGraphicFramePr>
        <p:xfrm>
          <a:off x="1692000" y="1413750"/>
          <a:ext cx="5400000" cy="49680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139642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5980404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3615409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Sparse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Dense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4237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Sync.</a:t>
                      </a:r>
                      <a:endParaRPr lang="zh-CN" altLang="en-US" sz="320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  <a:endParaRPr lang="zh-CN" altLang="en-US" sz="7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59575883"/>
                  </a:ext>
                </a:extLst>
              </a:tr>
              <a:tr h="19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Async.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√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72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47177123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5400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0" y="4791750"/>
            <a:ext cx="1395000" cy="1395000"/>
          </a:xfrm>
          <a:prstGeom prst="rect">
            <a:avLst/>
          </a:prstGeom>
          <a:solidFill>
            <a:schemeClr val="accent6">
              <a:tint val="2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80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Gradient errors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are common and inevitable in asynchronous training of dense feature models</a:t>
            </a:r>
          </a:p>
          <a:p>
            <a:pPr lvl="1"/>
            <a:r>
              <a:rPr lang="en-US" altLang="zh-CN" dirty="0" smtClean="0"/>
              <a:t>Such </a:t>
            </a:r>
            <a:r>
              <a:rPr lang="en-US" altLang="zh-CN" dirty="0"/>
              <a:t>as neural </a:t>
            </a:r>
            <a:r>
              <a:rPr lang="en-US" altLang="zh-CN" dirty="0" smtClean="0"/>
              <a:t>networks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AsynGrad</a:t>
            </a:r>
            <a:r>
              <a:rPr lang="en-US" altLang="zh-CN" dirty="0" smtClean="0">
                <a:solidFill>
                  <a:srgbClr val="FF0000"/>
                </a:solidFill>
              </a:rPr>
              <a:t> survives with gradient errors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With substantial faster training speed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o loss at all on test accuracy</a:t>
            </a:r>
          </a:p>
          <a:p>
            <a:pPr lvl="1"/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Theoretical justification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AsynGrad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Recurrent neural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etwork </a:t>
            </a:r>
            <a:r>
              <a:rPr lang="en-US" altLang="zh-CN" sz="1100" b="0" dirty="0" smtClean="0"/>
              <a:t>(Elman, Cognitive Science 1990) </a:t>
            </a:r>
            <a:endParaRPr lang="en-US" altLang="zh-CN" sz="2000" b="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en-US" altLang="zh-CN" dirty="0" smtClean="0">
                <a:solidFill>
                  <a:srgbClr val="FF0000"/>
                </a:solidFill>
              </a:rPr>
              <a:t>time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series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Predict </a:t>
            </a:r>
            <a:r>
              <a:rPr lang="en-US" altLang="zh-CN" dirty="0" smtClean="0">
                <a:solidFill>
                  <a:srgbClr val="FF0000"/>
                </a:solidFill>
              </a:rPr>
              <a:t>linear-chain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structures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Conditioned on </a:t>
            </a:r>
            <a:r>
              <a:rPr lang="en-US" altLang="zh-CN" dirty="0" smtClean="0">
                <a:solidFill>
                  <a:srgbClr val="FF0000"/>
                </a:solidFill>
              </a:rPr>
              <a:t>all previous input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Neural Network (RNN)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0774"/>
            <a:ext cx="3214297" cy="1186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01540"/>
            <a:ext cx="6513388" cy="1710587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5876999" y="6500039"/>
            <a:ext cx="240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/>
              <a:t>Picture from Christopher Olah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1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</a:t>
            </a:r>
            <a:r>
              <a:rPr lang="en-US" altLang="zh-CN" dirty="0" smtClean="0"/>
              <a:t>!</a:t>
            </a:r>
            <a:br>
              <a:rPr lang="en-US" altLang="zh-CN" dirty="0" smtClean="0"/>
            </a:b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388" y="765175"/>
            <a:ext cx="8713092" cy="56165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Long short-term memory </a:t>
            </a:r>
            <a:r>
              <a:rPr lang="en-US" altLang="zh-CN" sz="1100" b="0" dirty="0" smtClean="0"/>
              <a:t>(Hochreiter </a:t>
            </a:r>
            <a:r>
              <a:rPr lang="en-US" altLang="zh-CN" sz="1100" b="0" dirty="0"/>
              <a:t>and </a:t>
            </a:r>
            <a:r>
              <a:rPr lang="en-US" altLang="zh-CN" sz="1100" b="0" dirty="0" smtClean="0"/>
              <a:t>Schmidhuber 1997)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lasting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linear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memory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altLang="zh-CN" dirty="0" smtClean="0"/>
              <a:t>Capture long distance dependency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Three </a:t>
            </a:r>
            <a:r>
              <a:rPr lang="en-US" altLang="zh-CN" dirty="0">
                <a:solidFill>
                  <a:srgbClr val="FF0000"/>
                </a:solidFill>
              </a:rPr>
              <a:t>gates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input,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forget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output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gates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ontrol modification to the memory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Long Short-term Memory (LSTM)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00" y="3092405"/>
            <a:ext cx="6120680" cy="32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Sequence to sequence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neural network </a:t>
            </a:r>
            <a:r>
              <a:rPr lang="en-US" altLang="zh-CN" sz="1100" b="0" dirty="0"/>
              <a:t>(Sutskever et al., NIPS 2014</a:t>
            </a:r>
            <a:r>
              <a:rPr lang="en-US" altLang="zh-CN" sz="1100" b="0" dirty="0" smtClean="0"/>
              <a:t>)</a:t>
            </a:r>
            <a:endParaRPr lang="en-US" altLang="zh-CN" sz="11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Encoder &amp; Decoder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The encoder information is stored in a </a:t>
            </a:r>
            <a:r>
              <a:rPr lang="en-US" altLang="zh-CN" dirty="0" smtClean="0">
                <a:solidFill>
                  <a:srgbClr val="FF0000"/>
                </a:solidFill>
              </a:rPr>
              <a:t>fixed-length vector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Popular for high-level task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Machine Translation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Summarization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6512" y="44624"/>
            <a:ext cx="9649072" cy="396081"/>
          </a:xfrm>
        </p:spPr>
        <p:txBody>
          <a:bodyPr/>
          <a:lstStyle/>
          <a:p>
            <a:r>
              <a:rPr lang="en-US" altLang="zh-CN" dirty="0" smtClean="0"/>
              <a:t>Sequence-to-Sequence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blackWhite">
          <a:xfrm>
            <a:off x="1380688" y="2496234"/>
            <a:ext cx="2810994" cy="143682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43651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807804" y="393305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470274" y="2482151"/>
            <a:ext cx="5622006" cy="1378897"/>
            <a:chOff x="1470274" y="2597428"/>
            <a:chExt cx="5622006" cy="1378897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4083534" y="3271850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470274" y="3170498"/>
              <a:ext cx="2597670" cy="216024"/>
              <a:chOff x="1470274" y="3170498"/>
              <a:chExt cx="2597670" cy="216024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2915816" y="3170498"/>
                <a:ext cx="1152128" cy="216024"/>
                <a:chOff x="1475656" y="3140968"/>
                <a:chExt cx="1152128" cy="216024"/>
              </a:xfrm>
            </p:grpSpPr>
            <p:sp>
              <p:nvSpPr>
                <p:cNvPr id="55" name="矩形 54"/>
                <p:cNvSpPr/>
                <p:nvPr/>
              </p:nvSpPr>
              <p:spPr bwMode="blackWhite">
                <a:xfrm>
                  <a:off x="147565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 bwMode="blackWhite">
                <a:xfrm>
                  <a:off x="219573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箭头连接符 56"/>
                <p:cNvCxnSpPr>
                  <a:endCxn id="56" idx="1"/>
                </p:cNvCxnSpPr>
                <p:nvPr/>
              </p:nvCxnSpPr>
              <p:spPr>
                <a:xfrm>
                  <a:off x="1907704" y="3248980"/>
                  <a:ext cx="28803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1470274" y="3170498"/>
                <a:ext cx="1152128" cy="216024"/>
                <a:chOff x="1475656" y="3140968"/>
                <a:chExt cx="1152128" cy="216024"/>
              </a:xfrm>
            </p:grpSpPr>
            <p:sp>
              <p:nvSpPr>
                <p:cNvPr id="52" name="矩形 51"/>
                <p:cNvSpPr/>
                <p:nvPr/>
              </p:nvSpPr>
              <p:spPr bwMode="blackWhite">
                <a:xfrm>
                  <a:off x="147565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 bwMode="blackWhite">
                <a:xfrm>
                  <a:off x="219573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" name="直接箭头连接符 53"/>
                <p:cNvCxnSpPr>
                  <a:endCxn id="53" idx="1"/>
                </p:cNvCxnSpPr>
                <p:nvPr/>
              </p:nvCxnSpPr>
              <p:spPr>
                <a:xfrm>
                  <a:off x="1907704" y="3248980"/>
                  <a:ext cx="28803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2627784" y="3286770"/>
                <a:ext cx="28803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4371566" y="3160018"/>
              <a:ext cx="2597670" cy="216024"/>
              <a:chOff x="1470274" y="3170498"/>
              <a:chExt cx="2597670" cy="216024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915816" y="3170498"/>
                <a:ext cx="1152128" cy="216024"/>
                <a:chOff x="1475656" y="3140968"/>
                <a:chExt cx="1152128" cy="216024"/>
              </a:xfrm>
            </p:grpSpPr>
            <p:sp>
              <p:nvSpPr>
                <p:cNvPr id="46" name="矩形 45"/>
                <p:cNvSpPr/>
                <p:nvPr/>
              </p:nvSpPr>
              <p:spPr bwMode="blackWhite">
                <a:xfrm>
                  <a:off x="147565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 bwMode="blackWhite">
                <a:xfrm>
                  <a:off x="219573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箭头连接符 47"/>
                <p:cNvCxnSpPr>
                  <a:endCxn id="47" idx="1"/>
                </p:cNvCxnSpPr>
                <p:nvPr/>
              </p:nvCxnSpPr>
              <p:spPr>
                <a:xfrm>
                  <a:off x="1907704" y="3248980"/>
                  <a:ext cx="28803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/>
              <p:cNvGrpSpPr/>
              <p:nvPr/>
            </p:nvGrpSpPr>
            <p:grpSpPr>
              <a:xfrm>
                <a:off x="1470274" y="3170498"/>
                <a:ext cx="1152128" cy="216024"/>
                <a:chOff x="1475656" y="3140968"/>
                <a:chExt cx="1152128" cy="216024"/>
              </a:xfrm>
            </p:grpSpPr>
            <p:sp>
              <p:nvSpPr>
                <p:cNvPr id="43" name="矩形 42"/>
                <p:cNvSpPr/>
                <p:nvPr/>
              </p:nvSpPr>
              <p:spPr bwMode="blackWhite">
                <a:xfrm>
                  <a:off x="147565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 bwMode="blackWhite">
                <a:xfrm>
                  <a:off x="2195736" y="3140968"/>
                  <a:ext cx="432048" cy="2160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>
                  <a:endCxn id="44" idx="1"/>
                </p:cNvCxnSpPr>
                <p:nvPr/>
              </p:nvCxnSpPr>
              <p:spPr>
                <a:xfrm>
                  <a:off x="1907704" y="3248980"/>
                  <a:ext cx="28803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接箭头连接符 41"/>
              <p:cNvCxnSpPr/>
              <p:nvPr/>
            </p:nvCxnSpPr>
            <p:spPr>
              <a:xfrm>
                <a:off x="2627784" y="3286770"/>
                <a:ext cx="28803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52" idx="2"/>
            </p:cNvCxnSpPr>
            <p:nvPr/>
          </p:nvCxnSpPr>
          <p:spPr>
            <a:xfrm flipV="1">
              <a:off x="1686298" y="3386522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403576" y="3373667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3131840" y="3386522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836418" y="3386522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4591138" y="3376042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307670" y="3373667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6033132" y="3373667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6753212" y="3386522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46676" y="369987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endParaRPr lang="zh-CN" alt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70304" y="3700239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endParaRPr lang="zh-CN" alt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92218" y="3713088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</a:t>
              </a:r>
              <a:endParaRPr lang="zh-CN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1153" y="3700264"/>
              <a:ext cx="7105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&lt;EOS&gt;</a:t>
              </a:r>
              <a:endParaRPr lang="zh-CN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6116" y="3697827"/>
              <a:ext cx="3177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W</a:t>
              </a:r>
              <a:endParaRPr lang="zh-CN" alt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0094" y="3698973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X</a:t>
              </a:r>
              <a:endParaRPr lang="zh-CN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8140" y="370433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Y</a:t>
              </a:r>
              <a:endParaRPr lang="zh-CN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3590" y="3714715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Z</a:t>
              </a:r>
              <a:endParaRPr lang="zh-CN" altLang="en-US" sz="11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4591138" y="2829508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5307670" y="2839988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6025852" y="2839988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753212" y="2827133"/>
              <a:ext cx="0" cy="33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51516" y="2605998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X</a:t>
              </a:r>
              <a:endParaRPr lang="zh-CN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6724" y="2611511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Y</a:t>
              </a:r>
              <a:endParaRPr lang="zh-CN" alt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98140" y="2614893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Z</a:t>
              </a:r>
              <a:endParaRPr lang="zh-CN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9629" y="2597428"/>
              <a:ext cx="662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&lt;EOS&gt;</a:t>
              </a:r>
              <a:endParaRPr lang="zh-CN" altLang="en-US" sz="1100" dirty="0"/>
            </a:p>
          </p:txBody>
        </p:sp>
      </p:grpSp>
      <p:cxnSp>
        <p:nvCxnSpPr>
          <p:cNvPr id="58" name="直接箭头连接符 57"/>
          <p:cNvCxnSpPr/>
          <p:nvPr/>
        </p:nvCxnSpPr>
        <p:spPr>
          <a:xfrm flipV="1">
            <a:off x="3838820" y="2708920"/>
            <a:ext cx="0" cy="3305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77559" y="249289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60" name="矩形 59"/>
          <p:cNvSpPr/>
          <p:nvPr/>
        </p:nvSpPr>
        <p:spPr bwMode="blackWhite">
          <a:xfrm>
            <a:off x="4297136" y="2496234"/>
            <a:ext cx="2810994" cy="143682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5"/>
          <p:cNvSpPr txBox="1"/>
          <p:nvPr/>
        </p:nvSpPr>
        <p:spPr>
          <a:xfrm>
            <a:off x="5256200" y="43651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252" y="393305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Training large-scale neural networks is costly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umerous parameters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Dense Feature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Time-consuming</a:t>
            </a:r>
          </a:p>
          <a:p>
            <a:pPr lvl="2"/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 example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 NMT model may take weeks 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to train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ays, even if with GPU clusters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How to accelerate training speed?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arallel training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Especially, </a:t>
            </a:r>
            <a:r>
              <a:rPr lang="en-US" altLang="zh-CN" dirty="0" smtClean="0">
                <a:solidFill>
                  <a:srgbClr val="FF0000"/>
                </a:solidFill>
              </a:rPr>
              <a:t>asynchronous (lock-free)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parallel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training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C000"/>
                </a:solidFill>
              </a:rPr>
              <a:t>Large-Scale</a:t>
            </a:r>
            <a:r>
              <a:rPr lang="en-US" altLang="zh-CN" dirty="0" smtClean="0"/>
              <a:t> Structured Prediction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椭圆 7"/>
          <p:cNvSpPr>
            <a:spLocks noChangeAspect="1" noChangeArrowheads="1"/>
          </p:cNvSpPr>
          <p:nvPr/>
        </p:nvSpPr>
        <p:spPr bwMode="auto">
          <a:xfrm>
            <a:off x="567000" y="-36000"/>
            <a:ext cx="2385000" cy="609600"/>
          </a:xfrm>
          <a:prstGeom prst="ellips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6" y="2034000"/>
            <a:ext cx="3762000" cy="28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Basic operations </a:t>
            </a:r>
            <a:r>
              <a:rPr lang="en-US" altLang="zh-CN" dirty="0" smtClean="0"/>
              <a:t>in parallel training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Problem differs in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Online </a:t>
            </a:r>
            <a:r>
              <a:rPr lang="en-US" altLang="zh-CN" dirty="0" smtClean="0"/>
              <a:t>vs.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Mini-batch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vs.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Batch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Synchronous parallel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vs.</a:t>
            </a:r>
            <a:r>
              <a:rPr lang="en-US" altLang="zh-CN" dirty="0" smtClean="0">
                <a:solidFill>
                  <a:srgbClr val="FF0000"/>
                </a:solidFill>
              </a:rPr>
              <a:t> Asynchronous parallel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Dense feature model </a:t>
            </a:r>
            <a:r>
              <a:rPr lang="en-US" altLang="zh-CN" dirty="0" smtClean="0"/>
              <a:t>vs.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Sparse feature model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 b="9115"/>
          <a:stretch/>
        </p:blipFill>
        <p:spPr>
          <a:xfrm>
            <a:off x="469188" y="1404000"/>
            <a:ext cx="8217612" cy="2835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椭圆 7"/>
          <p:cNvSpPr>
            <a:spLocks noChangeAspect="1" noChangeArrowheads="1"/>
          </p:cNvSpPr>
          <p:nvPr/>
        </p:nvSpPr>
        <p:spPr bwMode="auto">
          <a:xfrm>
            <a:off x="567000" y="4869000"/>
            <a:ext cx="1628987" cy="416365"/>
          </a:xfrm>
          <a:prstGeom prst="ellips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椭圆 7"/>
          <p:cNvSpPr>
            <a:spLocks noChangeAspect="1" noChangeArrowheads="1"/>
          </p:cNvSpPr>
          <p:nvPr/>
        </p:nvSpPr>
        <p:spPr bwMode="auto">
          <a:xfrm>
            <a:off x="3852000" y="5294400"/>
            <a:ext cx="3240000" cy="474600"/>
          </a:xfrm>
          <a:prstGeom prst="ellips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椭圆 7"/>
          <p:cNvSpPr>
            <a:spLocks noChangeAspect="1" noChangeArrowheads="1"/>
          </p:cNvSpPr>
          <p:nvPr/>
        </p:nvSpPr>
        <p:spPr bwMode="auto">
          <a:xfrm>
            <a:off x="567000" y="5744400"/>
            <a:ext cx="3150000" cy="474600"/>
          </a:xfrm>
          <a:prstGeom prst="ellips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9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Synchronous 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(locked)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ultiple threads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nly one </a:t>
            </a:r>
            <a:r>
              <a:rPr lang="en-US" altLang="zh-CN" dirty="0" smtClean="0"/>
              <a:t>can modify model parameters at the same time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Training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Asynchronous 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(lock-free)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ultiple threads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ach one</a:t>
            </a:r>
            <a:r>
              <a:rPr lang="en-US" altLang="zh-CN" dirty="0" smtClean="0"/>
              <a:t> can modify model parameters at the same time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1" y="2124000"/>
            <a:ext cx="7136999" cy="5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设计的模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White">
        <a:solidFill>
          <a:schemeClr val="folHlink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/>
        </a:defPPr>
      </a:lstStyle>
    </a:sp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孙栩模板</Template>
  <TotalTime>11968</TotalTime>
  <Words>1142</Words>
  <Application>Microsoft Office PowerPoint</Application>
  <PresentationFormat>全屏显示(4:3)</PresentationFormat>
  <Paragraphs>394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宋体</vt:lpstr>
      <vt:lpstr>微软雅黑</vt:lpstr>
      <vt:lpstr>Arial</vt:lpstr>
      <vt:lpstr>Arial Black</vt:lpstr>
      <vt:lpstr>Calibri</vt:lpstr>
      <vt:lpstr>Kristen ITC</vt:lpstr>
      <vt:lpstr>Wingdings</vt:lpstr>
      <vt:lpstr>设计的模板</vt:lpstr>
      <vt:lpstr>Asynchronous Parallel Learning for Neural Networks and Structured Models with Dense Features</vt:lpstr>
      <vt:lpstr>Motivation</vt:lpstr>
      <vt:lpstr>Neural Networks</vt:lpstr>
      <vt:lpstr>Recurrent Neural Network (RNN)</vt:lpstr>
      <vt:lpstr>Long Short-term Memory (LSTM)</vt:lpstr>
      <vt:lpstr>Sequence-to-Sequence Model</vt:lpstr>
      <vt:lpstr>For Large-Scale Structured Prediction</vt:lpstr>
      <vt:lpstr>Problem Analysis</vt:lpstr>
      <vt:lpstr>Parallel Training</vt:lpstr>
      <vt:lpstr>Model Types</vt:lpstr>
      <vt:lpstr>Problem Analysis</vt:lpstr>
      <vt:lpstr>Problem Analysis</vt:lpstr>
      <vt:lpstr>Synchronous Online Parallel Training</vt:lpstr>
      <vt:lpstr>Synchronous Online Parallel Training</vt:lpstr>
      <vt:lpstr>Problem Analysis</vt:lpstr>
      <vt:lpstr>Problem Analysis</vt:lpstr>
      <vt:lpstr>Problem Analysis</vt:lpstr>
      <vt:lpstr>Asynchronous Online Parallel Training</vt:lpstr>
      <vt:lpstr>Asynchronous Online Parallel Training</vt:lpstr>
      <vt:lpstr>Problem Analysis</vt:lpstr>
      <vt:lpstr>Problem Analysis</vt:lpstr>
      <vt:lpstr>Problem Analysis</vt:lpstr>
      <vt:lpstr>Asynchronous Online Parallel Learning</vt:lpstr>
      <vt:lpstr>Problem Analysis</vt:lpstr>
      <vt:lpstr>Problem Analysis</vt:lpstr>
      <vt:lpstr>Problem Analysis</vt:lpstr>
      <vt:lpstr>Review of Gradient Error Case</vt:lpstr>
      <vt:lpstr>Experimental Observations</vt:lpstr>
      <vt:lpstr>Experimental Observations</vt:lpstr>
      <vt:lpstr>Our Theoretical Analysis</vt:lpstr>
      <vt:lpstr>Our Theoretical Analysis</vt:lpstr>
      <vt:lpstr>AsynGrad</vt:lpstr>
      <vt:lpstr>Experiments on LSTM</vt:lpstr>
      <vt:lpstr>Experiments on LSTM</vt:lpstr>
      <vt:lpstr>Experiments on LSTM</vt:lpstr>
      <vt:lpstr>AsynGrad: A General-Purpose Solution</vt:lpstr>
      <vt:lpstr>Experiments on Dense-CRF</vt:lpstr>
      <vt:lpstr>Problem Analysis</vt:lpstr>
      <vt:lpstr>AsynGrad</vt:lpstr>
      <vt:lpstr> 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</dc:creator>
  <cp:lastModifiedBy>Windows 用户</cp:lastModifiedBy>
  <cp:revision>646</cp:revision>
  <dcterms:created xsi:type="dcterms:W3CDTF">2013-02-23T15:08:20Z</dcterms:created>
  <dcterms:modified xsi:type="dcterms:W3CDTF">2017-01-04T08:47:59Z</dcterms:modified>
</cp:coreProperties>
</file>