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6" r:id="rId1"/>
    <p:sldMasterId id="2147484218" r:id="rId2"/>
  </p:sldMasterIdLst>
  <p:notesMasterIdLst>
    <p:notesMasterId r:id="rId10"/>
  </p:notesMasterIdLst>
  <p:sldIdLst>
    <p:sldId id="290" r:id="rId3"/>
    <p:sldId id="289" r:id="rId4"/>
    <p:sldId id="288" r:id="rId5"/>
    <p:sldId id="291" r:id="rId6"/>
    <p:sldId id="292" r:id="rId7"/>
    <p:sldId id="293" r:id="rId8"/>
    <p:sldId id="294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E1612"/>
    <a:srgbClr val="BD2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10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77FAF-D535-4CB3-84E9-C47E9295743F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907A1-E828-4E2E-9074-71EEA311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9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0AE8-69B6-45B5-A019-B77AB1E1DD4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8B0E-9D40-4AEC-B365-FE1C3961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08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19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2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5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26" y="1165840"/>
            <a:ext cx="2257948" cy="1614433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2853267" y="3063581"/>
            <a:ext cx="6485466" cy="20686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Sentiment analysis on Yelp Reviews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4922590"/>
            <a:ext cx="12192000" cy="4193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Terrance Xia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Business Problems &amp; Data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272457" y="1215757"/>
            <a:ext cx="10096813" cy="4741631"/>
            <a:chOff x="1272457" y="1215757"/>
            <a:chExt cx="10096813" cy="4741631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72457" y="1215757"/>
              <a:ext cx="10096813" cy="4622683"/>
              <a:chOff x="1272457" y="1215757"/>
              <a:chExt cx="10096813" cy="462268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272457" y="1215757"/>
                <a:ext cx="10096813" cy="4622683"/>
                <a:chOff x="1272457" y="1215757"/>
                <a:chExt cx="10096813" cy="4622683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272457" y="1282662"/>
                  <a:ext cx="10096813" cy="4555778"/>
                  <a:chOff x="1173474" y="1399040"/>
                  <a:chExt cx="10096813" cy="4555778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1173474" y="2588645"/>
                    <a:ext cx="2366394" cy="2405571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346590" y="1399040"/>
                    <a:ext cx="9923697" cy="4555778"/>
                    <a:chOff x="1477915" y="1325461"/>
                    <a:chExt cx="9923697" cy="4555778"/>
                  </a:xfrm>
                </p:grpSpPr>
                <p:sp>
                  <p:nvSpPr>
                    <p:cNvPr id="55" name="Rectangle 46">
                      <a:extLst>
                        <a:ext uri="{FF2B5EF4-FFF2-40B4-BE49-F238E27FC236}">
                          <a16:creationId xmlns:a16="http://schemas.microsoft.com/office/drawing/2014/main" id="{83A1D418-367F-40FD-BD7A-1B0C97107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3594" y="5050242"/>
                      <a:ext cx="5128018" cy="830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Arial"/>
                          <a:ea typeface="Arial Unicode MS"/>
                        </a:rPr>
                        <a:t>Predict the continuity of business based on the sentiment 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Arial Unicode MS"/>
                      </a:endParaRPr>
                    </a:p>
                  </p:txBody>
                </p: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477915" y="1325461"/>
                      <a:ext cx="8846445" cy="4206674"/>
                      <a:chOff x="1519478" y="1325462"/>
                      <a:chExt cx="8846445" cy="4206674"/>
                    </a:xfrm>
                  </p:grpSpPr>
                  <p:grpSp>
                    <p:nvGrpSpPr>
                      <p:cNvPr id="3" name="Group 2"/>
                      <p:cNvGrpSpPr/>
                      <p:nvPr/>
                    </p:nvGrpSpPr>
                    <p:grpSpPr>
                      <a:xfrm>
                        <a:off x="3366206" y="1325462"/>
                        <a:ext cx="6999717" cy="4206674"/>
                        <a:chOff x="6286231" y="1956280"/>
                        <a:chExt cx="6244937" cy="3659117"/>
                      </a:xfrm>
                    </p:grpSpPr>
                    <p:grpSp>
                      <p:nvGrpSpPr>
                        <p:cNvPr id="8" name="그룹 7">
                          <a:extLst>
                            <a:ext uri="{FF2B5EF4-FFF2-40B4-BE49-F238E27FC236}">
                              <a16:creationId xmlns:a16="http://schemas.microsoft.com/office/drawing/2014/main" id="{BAE8339E-E2C8-4892-912D-20C651550B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86231" y="2305212"/>
                          <a:ext cx="1704744" cy="3310185"/>
                          <a:chOff x="6664300" y="2288209"/>
                          <a:chExt cx="1704744" cy="3310185"/>
                        </a:xfrm>
                      </p:grpSpPr>
                      <p:cxnSp>
                        <p:nvCxnSpPr>
                          <p:cNvPr id="13" name="Straight Connector 6">
                            <a:extLst>
                              <a:ext uri="{FF2B5EF4-FFF2-40B4-BE49-F238E27FC236}">
                                <a16:creationId xmlns:a16="http://schemas.microsoft.com/office/drawing/2014/main" id="{118DBE39-2BC5-4B9D-97A3-574DF33B9153}"/>
                              </a:ext>
                            </a:extLst>
                          </p:cNvPr>
                          <p:cNvCxnSpPr>
                            <a:stCxn id="85" idx="2"/>
                            <a:endCxn id="77" idx="7"/>
                          </p:cNvCxnSpPr>
                          <p:nvPr/>
                        </p:nvCxnSpPr>
                        <p:spPr>
                          <a:xfrm flipH="1">
                            <a:off x="6664300" y="2288209"/>
                            <a:ext cx="1704744" cy="992262"/>
                          </a:xfrm>
                          <a:prstGeom prst="line">
                            <a:avLst/>
                          </a:prstGeom>
                          <a:ln w="158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" name="Straight Connector 34">
                            <a:extLst>
                              <a:ext uri="{FF2B5EF4-FFF2-40B4-BE49-F238E27FC236}">
                                <a16:creationId xmlns:a16="http://schemas.microsoft.com/office/drawing/2014/main" id="{2F384D47-998D-4D3D-AD8E-60A3F4064360}"/>
                              </a:ext>
                            </a:extLst>
                          </p:cNvPr>
                          <p:cNvCxnSpPr>
                            <a:stCxn id="92" idx="2"/>
                            <a:endCxn id="77" idx="6"/>
                          </p:cNvCxnSpPr>
                          <p:nvPr/>
                        </p:nvCxnSpPr>
                        <p:spPr>
                          <a:xfrm flipH="1">
                            <a:off x="6973481" y="4015681"/>
                            <a:ext cx="1395563" cy="4583"/>
                          </a:xfrm>
                          <a:prstGeom prst="line">
                            <a:avLst/>
                          </a:prstGeom>
                          <a:ln w="158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" name="Straight Connector 41">
                            <a:extLst>
                              <a:ext uri="{FF2B5EF4-FFF2-40B4-BE49-F238E27FC236}">
                                <a16:creationId xmlns:a16="http://schemas.microsoft.com/office/drawing/2014/main" id="{976EBCA8-81D9-4F61-BB14-023D2E4798B3}"/>
                              </a:ext>
                            </a:extLst>
                          </p:cNvPr>
                          <p:cNvCxnSpPr>
                            <a:stCxn id="105" idx="2"/>
                            <a:endCxn id="77" idx="5"/>
                          </p:cNvCxnSpPr>
                          <p:nvPr/>
                        </p:nvCxnSpPr>
                        <p:spPr>
                          <a:xfrm flipH="1" flipV="1">
                            <a:off x="6664300" y="4760058"/>
                            <a:ext cx="1704744" cy="838336"/>
                          </a:xfrm>
                          <a:prstGeom prst="line">
                            <a:avLst/>
                          </a:prstGeom>
                          <a:ln w="158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6" name="Rectangle 45">
                          <a:extLst>
                            <a:ext uri="{FF2B5EF4-FFF2-40B4-BE49-F238E27FC236}">
                              <a16:creationId xmlns:a16="http://schemas.microsoft.com/office/drawing/2014/main" id="{B8D8E496-12ED-4AA9-B469-6C1B1C5FD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17196" y="1956280"/>
                          <a:ext cx="3613972" cy="7203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1" noProof="0" dirty="0" smtClean="0">
                              <a:latin typeface="Arial"/>
                              <a:ea typeface="Arial Unicode MS"/>
                            </a:rPr>
                            <a:t>Why do people like/dislike certain restaurants? </a:t>
                          </a:r>
                          <a:endParaRPr kumimoji="0" lang="ko-KR" altLang="en-US" sz="2400" b="1" i="0" u="none" strike="noStrike" kern="1200" cap="none" spc="0" normalizeH="0" baseline="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Arial"/>
                            <a:ea typeface="Arial Unicode MS"/>
                          </a:endParaRPr>
                        </a:p>
                      </p:txBody>
                    </p:sp>
                    <p:sp>
                      <p:nvSpPr>
                        <p:cNvPr id="17" name="Rectangle 46">
                          <a:extLst>
                            <a:ext uri="{FF2B5EF4-FFF2-40B4-BE49-F238E27FC236}">
                              <a16:creationId xmlns:a16="http://schemas.microsoft.com/office/drawing/2014/main" id="{83A1D418-367F-40FD-BD7A-1B0C97107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17196" y="3589767"/>
                          <a:ext cx="3310651" cy="72283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1" dirty="0" smtClean="0">
                              <a:latin typeface="Arial"/>
                              <a:ea typeface="Arial Unicode MS"/>
                            </a:rPr>
                            <a:t>Predict star ratings based on the sentiment</a:t>
                          </a:r>
                          <a:endParaRPr kumimoji="0" lang="ko-KR" altLang="en-US" sz="2400" b="1" i="0" u="none" strike="noStrike" kern="1200" cap="none" spc="0" normalizeH="0" baseline="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Arial"/>
                            <a:ea typeface="Arial Unicode MS"/>
                          </a:endParaRPr>
                        </a:p>
                      </p:txBody>
                    </p:sp>
                  </p:grpSp>
                  <p:pic>
                    <p:nvPicPr>
                      <p:cNvPr id="56" name="Picture 55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11504" y="2722643"/>
                        <a:ext cx="1636109" cy="116981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1519478" y="3848157"/>
                        <a:ext cx="241613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solidFill>
                              <a:schemeClr val="bg1"/>
                            </a:solidFill>
                          </a:rPr>
                          <a:t>2.1M Restaurant Review Comments</a:t>
                        </a:r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5203085" y="1215757"/>
                  <a:ext cx="936104" cy="936104"/>
                  <a:chOff x="7412642" y="2015827"/>
                  <a:chExt cx="936104" cy="936104"/>
                </a:xfrm>
              </p:grpSpPr>
              <p:sp>
                <p:nvSpPr>
                  <p:cNvPr id="85" name="Oval 25">
                    <a:extLst>
                      <a:ext uri="{FF2B5EF4-FFF2-40B4-BE49-F238E27FC236}">
                        <a16:creationId xmlns:a16="http://schemas.microsoft.com/office/drawing/2014/main" id="{C7409813-18E0-4F01-B92A-452887365180}"/>
                      </a:ext>
                    </a:extLst>
                  </p:cNvPr>
                  <p:cNvSpPr/>
                  <p:nvPr/>
                </p:nvSpPr>
                <p:spPr>
                  <a:xfrm>
                    <a:off x="7412642" y="2015827"/>
                    <a:ext cx="936104" cy="93610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14705" y="2128247"/>
                    <a:ext cx="409179" cy="431447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7891672" y="2397989"/>
                    <a:ext cx="396315" cy="4178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94" name="Group 93"/>
              <p:cNvGrpSpPr/>
              <p:nvPr/>
            </p:nvGrpSpPr>
            <p:grpSpPr>
              <a:xfrm>
                <a:off x="5203086" y="3201732"/>
                <a:ext cx="936104" cy="936104"/>
                <a:chOff x="8006271" y="3485790"/>
                <a:chExt cx="936104" cy="936104"/>
              </a:xfrm>
            </p:grpSpPr>
            <p:sp>
              <p:nvSpPr>
                <p:cNvPr id="92" name="Oval 29">
                  <a:extLst>
                    <a:ext uri="{FF2B5EF4-FFF2-40B4-BE49-F238E27FC236}">
                      <a16:creationId xmlns:a16="http://schemas.microsoft.com/office/drawing/2014/main" id="{A798A86E-1768-4322-B786-FAF0AE482F8C}"/>
                    </a:ext>
                  </a:extLst>
                </p:cNvPr>
                <p:cNvSpPr/>
                <p:nvPr/>
              </p:nvSpPr>
              <p:spPr>
                <a:xfrm>
                  <a:off x="8006271" y="3485790"/>
                  <a:ext cx="936104" cy="93610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8142046" y="3631936"/>
                  <a:ext cx="688687" cy="7261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7" name="Group 106"/>
            <p:cNvGrpSpPr/>
            <p:nvPr/>
          </p:nvGrpSpPr>
          <p:grpSpPr>
            <a:xfrm>
              <a:off x="5203085" y="5021284"/>
              <a:ext cx="936104" cy="936104"/>
              <a:chOff x="5937773" y="4190287"/>
              <a:chExt cx="936104" cy="936104"/>
            </a:xfrm>
          </p:grpSpPr>
          <p:sp>
            <p:nvSpPr>
              <p:cNvPr id="105" name="Oval 33">
                <a:extLst>
                  <a:ext uri="{FF2B5EF4-FFF2-40B4-BE49-F238E27FC236}">
                    <a16:creationId xmlns:a16="http://schemas.microsoft.com/office/drawing/2014/main" id="{3E9694B2-B130-4956-975E-B2F2A0A4B386}"/>
                  </a:ext>
                </a:extLst>
              </p:cNvPr>
              <p:cNvSpPr/>
              <p:nvPr/>
            </p:nvSpPr>
            <p:spPr>
              <a:xfrm>
                <a:off x="5937773" y="4190287"/>
                <a:ext cx="936104" cy="93610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8430" y="4327160"/>
                <a:ext cx="658104" cy="693919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389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Modeling Process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5702AC-A732-46FF-8385-B2B90F95A885}"/>
              </a:ext>
            </a:extLst>
          </p:cNvPr>
          <p:cNvSpPr/>
          <p:nvPr/>
        </p:nvSpPr>
        <p:spPr>
          <a:xfrm>
            <a:off x="1" y="3933826"/>
            <a:ext cx="12191999" cy="292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C34627-F9BE-40BA-822F-68EBAB199766}"/>
              </a:ext>
            </a:extLst>
          </p:cNvPr>
          <p:cNvSpPr txBox="1"/>
          <p:nvPr/>
        </p:nvSpPr>
        <p:spPr>
          <a:xfrm>
            <a:off x="171936" y="4313732"/>
            <a:ext cx="3129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Remove stop words, symbols, punctuation,    non-English language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Oversampling 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Train / test </a:t>
            </a:r>
            <a:r>
              <a:rPr lang="en-US" sz="2000" b="1" dirty="0">
                <a:solidFill>
                  <a:schemeClr val="bg1"/>
                </a:solidFill>
              </a:rPr>
              <a:t>split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76722" y="1576781"/>
            <a:ext cx="10610901" cy="2635668"/>
            <a:chOff x="934221" y="1554829"/>
            <a:chExt cx="10610901" cy="263566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FE3840F-A32F-4DAE-82F8-D42128DBB726}"/>
                </a:ext>
              </a:extLst>
            </p:cNvPr>
            <p:cNvGrpSpPr/>
            <p:nvPr/>
          </p:nvGrpSpPr>
          <p:grpSpPr>
            <a:xfrm>
              <a:off x="5967580" y="2195443"/>
              <a:ext cx="527218" cy="527218"/>
              <a:chOff x="3038349" y="2678861"/>
              <a:chExt cx="576064" cy="576064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4986563-23DD-4222-8B9C-2C8254335F13}"/>
                  </a:ext>
                </a:extLst>
              </p:cNvPr>
              <p:cNvSpPr/>
              <p:nvPr/>
            </p:nvSpPr>
            <p:spPr>
              <a:xfrm>
                <a:off x="3038349" y="2678861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0" name="Chevron 25">
                <a:extLst>
                  <a:ext uri="{FF2B5EF4-FFF2-40B4-BE49-F238E27FC236}">
                    <a16:creationId xmlns:a16="http://schemas.microsoft.com/office/drawing/2014/main" id="{C2AE4F87-3D5A-4B6D-94F3-3CEA90469838}"/>
                  </a:ext>
                </a:extLst>
              </p:cNvPr>
              <p:cNvSpPr/>
              <p:nvPr/>
            </p:nvSpPr>
            <p:spPr>
              <a:xfrm>
                <a:off x="3161802" y="2786873"/>
                <a:ext cx="360040" cy="36004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CB5BBA1-027F-4702-80F4-10A6F740A237}"/>
                </a:ext>
              </a:extLst>
            </p:cNvPr>
            <p:cNvGrpSpPr/>
            <p:nvPr/>
          </p:nvGrpSpPr>
          <p:grpSpPr>
            <a:xfrm>
              <a:off x="8864970" y="2189496"/>
              <a:ext cx="527218" cy="527218"/>
              <a:chOff x="5535215" y="2678861"/>
              <a:chExt cx="576064" cy="576064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F7301D3-A542-4AEB-8303-B3BB4C4F4827}"/>
                  </a:ext>
                </a:extLst>
              </p:cNvPr>
              <p:cNvSpPr/>
              <p:nvPr/>
            </p:nvSpPr>
            <p:spPr>
              <a:xfrm>
                <a:off x="5535215" y="2678861"/>
                <a:ext cx="576064" cy="5760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3" name="Chevron 28">
                <a:extLst>
                  <a:ext uri="{FF2B5EF4-FFF2-40B4-BE49-F238E27FC236}">
                    <a16:creationId xmlns:a16="http://schemas.microsoft.com/office/drawing/2014/main" id="{B0883191-B33F-4C44-A74A-EA8776F35333}"/>
                  </a:ext>
                </a:extLst>
              </p:cNvPr>
              <p:cNvSpPr/>
              <p:nvPr/>
            </p:nvSpPr>
            <p:spPr>
              <a:xfrm>
                <a:off x="5689235" y="2786873"/>
                <a:ext cx="360040" cy="36004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2954092-27D0-4E34-9E4C-F37088DC37A4}"/>
                </a:ext>
              </a:extLst>
            </p:cNvPr>
            <p:cNvGrpSpPr/>
            <p:nvPr/>
          </p:nvGrpSpPr>
          <p:grpSpPr>
            <a:xfrm>
              <a:off x="2981613" y="2195442"/>
              <a:ext cx="527218" cy="527218"/>
              <a:chOff x="3038349" y="2678861"/>
              <a:chExt cx="576064" cy="576064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82A6A8C-230C-4BB7-A130-D0180062182B}"/>
                  </a:ext>
                </a:extLst>
              </p:cNvPr>
              <p:cNvSpPr/>
              <p:nvPr/>
            </p:nvSpPr>
            <p:spPr>
              <a:xfrm>
                <a:off x="3038349" y="2678861"/>
                <a:ext cx="576064" cy="57606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6" name="Chevron 25">
                <a:extLst>
                  <a:ext uri="{FF2B5EF4-FFF2-40B4-BE49-F238E27FC236}">
                    <a16:creationId xmlns:a16="http://schemas.microsoft.com/office/drawing/2014/main" id="{27986594-1700-4F6C-AF71-9C637EA5DA32}"/>
                  </a:ext>
                </a:extLst>
              </p:cNvPr>
              <p:cNvSpPr/>
              <p:nvPr/>
            </p:nvSpPr>
            <p:spPr>
              <a:xfrm>
                <a:off x="3161802" y="2786873"/>
                <a:ext cx="360040" cy="36004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34221" y="1554829"/>
              <a:ext cx="10610901" cy="2635668"/>
              <a:chOff x="934221" y="1554829"/>
              <a:chExt cx="10610901" cy="263566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934221" y="1561306"/>
                <a:ext cx="1888150" cy="2629191"/>
                <a:chOff x="934221" y="1561306"/>
                <a:chExt cx="1888150" cy="2629191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934221" y="1561306"/>
                  <a:ext cx="1888150" cy="2629191"/>
                  <a:chOff x="934221" y="1561306"/>
                  <a:chExt cx="1888150" cy="2629191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D49FF3CB-9D59-4E62-9118-EBEDADBDB03E}"/>
                      </a:ext>
                    </a:extLst>
                  </p:cNvPr>
                  <p:cNvSpPr/>
                  <p:nvPr/>
                </p:nvSpPr>
                <p:spPr>
                  <a:xfrm>
                    <a:off x="934221" y="1561306"/>
                    <a:ext cx="1888150" cy="177884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+mn-cs"/>
                    </a:endParaRPr>
                  </a:p>
                </p:txBody>
              </p: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FECD52DB-0824-40C7-BE28-E0A3F8EB2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50863" y="3306750"/>
                    <a:ext cx="1" cy="883747"/>
                  </a:xfrm>
                  <a:prstGeom prst="straightConnector1">
                    <a:avLst/>
                  </a:prstGeom>
                  <a:ln w="34925">
                    <a:solidFill>
                      <a:schemeClr val="accent3"/>
                    </a:solidFill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999511" y="2193494"/>
                  <a:ext cx="1702709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1" cap="none" spc="0" dirty="0" smtClean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Cleaning</a:t>
                  </a:r>
                  <a:endParaRPr lang="en-US" sz="28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681442" y="1560971"/>
                <a:ext cx="1942583" cy="2620868"/>
                <a:chOff x="3681442" y="1560971"/>
                <a:chExt cx="1942583" cy="262086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B4E47AE-9733-424B-A2E9-09E9DDB04E19}"/>
                    </a:ext>
                  </a:extLst>
                </p:cNvPr>
                <p:cNvGrpSpPr/>
                <p:nvPr/>
              </p:nvGrpSpPr>
              <p:grpSpPr>
                <a:xfrm>
                  <a:off x="3708659" y="1560971"/>
                  <a:ext cx="1888151" cy="2620868"/>
                  <a:chOff x="3031946" y="1783379"/>
                  <a:chExt cx="1685278" cy="2430510"/>
                </a:xfrm>
                <a:solidFill>
                  <a:schemeClr val="accent4"/>
                </a:solidFill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D49FF3CB-9D59-4E62-9118-EBEDADBDB03E}"/>
                      </a:ext>
                    </a:extLst>
                  </p:cNvPr>
                  <p:cNvSpPr/>
                  <p:nvPr/>
                </p:nvSpPr>
                <p:spPr>
                  <a:xfrm>
                    <a:off x="3031946" y="1783379"/>
                    <a:ext cx="1685278" cy="164964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+mn-cs"/>
                    </a:endParaRPr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FECD52DB-0824-40C7-BE28-E0A3F8EB2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4584" y="3394330"/>
                    <a:ext cx="1" cy="819559"/>
                  </a:xfrm>
                  <a:prstGeom prst="straightConnector1">
                    <a:avLst/>
                  </a:prstGeom>
                  <a:grpFill/>
                  <a:ln w="34925">
                    <a:solidFill>
                      <a:schemeClr val="accent4"/>
                    </a:solidFill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3681442" y="2222436"/>
                  <a:ext cx="1942583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Transform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6682816" y="1554829"/>
                <a:ext cx="1888151" cy="2620869"/>
                <a:chOff x="6682816" y="1554829"/>
                <a:chExt cx="1888151" cy="2620869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0B4E47AE-9733-424B-A2E9-09E9DDB04E19}"/>
                    </a:ext>
                  </a:extLst>
                </p:cNvPr>
                <p:cNvGrpSpPr/>
                <p:nvPr/>
              </p:nvGrpSpPr>
              <p:grpSpPr>
                <a:xfrm>
                  <a:off x="6682816" y="1554829"/>
                  <a:ext cx="1888151" cy="2620869"/>
                  <a:chOff x="3031946" y="1783379"/>
                  <a:chExt cx="1685278" cy="2430510"/>
                </a:xfrm>
                <a:solidFill>
                  <a:schemeClr val="accent1"/>
                </a:solidFill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D49FF3CB-9D59-4E62-9118-EBEDADBDB03E}"/>
                      </a:ext>
                    </a:extLst>
                  </p:cNvPr>
                  <p:cNvSpPr/>
                  <p:nvPr/>
                </p:nvSpPr>
                <p:spPr>
                  <a:xfrm>
                    <a:off x="3031946" y="1783379"/>
                    <a:ext cx="1685278" cy="164964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+mn-cs"/>
                    </a:endParaRPr>
                  </a:p>
                </p:txBody>
              </p: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FECD52DB-0824-40C7-BE28-E0A3F8EB2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4584" y="3394330"/>
                    <a:ext cx="1" cy="819559"/>
                  </a:xfrm>
                  <a:prstGeom prst="straightConnector1">
                    <a:avLst/>
                  </a:prstGeom>
                  <a:grpFill/>
                  <a:ln w="34925">
                    <a:solidFill>
                      <a:schemeClr val="accent1"/>
                    </a:solidFill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Rectangle 113"/>
                <p:cNvSpPr/>
                <p:nvPr/>
              </p:nvSpPr>
              <p:spPr>
                <a:xfrm>
                  <a:off x="6774191" y="2187119"/>
                  <a:ext cx="1762021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Modeling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586751" y="1561305"/>
                <a:ext cx="1958371" cy="2620869"/>
                <a:chOff x="9586751" y="1561305"/>
                <a:chExt cx="1958371" cy="262086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4E47AE-9733-424B-A2E9-09E9DDB04E19}"/>
                    </a:ext>
                  </a:extLst>
                </p:cNvPr>
                <p:cNvGrpSpPr/>
                <p:nvPr/>
              </p:nvGrpSpPr>
              <p:grpSpPr>
                <a:xfrm>
                  <a:off x="9656971" y="1561305"/>
                  <a:ext cx="1888151" cy="2620869"/>
                  <a:chOff x="3031946" y="1783379"/>
                  <a:chExt cx="1685278" cy="2430510"/>
                </a:xfrm>
                <a:solidFill>
                  <a:schemeClr val="accent2"/>
                </a:solidFill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D49FF3CB-9D59-4E62-9118-EBEDADBDB03E}"/>
                      </a:ext>
                    </a:extLst>
                  </p:cNvPr>
                  <p:cNvSpPr/>
                  <p:nvPr/>
                </p:nvSpPr>
                <p:spPr>
                  <a:xfrm>
                    <a:off x="3031946" y="1783379"/>
                    <a:ext cx="1685278" cy="164964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+mn-cs"/>
                    </a:endParaRPr>
                  </a:p>
                </p:txBody>
              </p:sp>
              <p:cxnSp>
                <p:nvCxnSpPr>
                  <p:cNvPr id="117" name="Straight Arrow Connector 116">
                    <a:extLst>
                      <a:ext uri="{FF2B5EF4-FFF2-40B4-BE49-F238E27FC236}">
                        <a16:creationId xmlns:a16="http://schemas.microsoft.com/office/drawing/2014/main" id="{FECD52DB-0824-40C7-BE28-E0A3F8EB2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4584" y="3394330"/>
                    <a:ext cx="1" cy="819559"/>
                  </a:xfrm>
                  <a:prstGeom prst="straightConnector1">
                    <a:avLst/>
                  </a:prstGeom>
                  <a:grpFill/>
                  <a:ln w="34925">
                    <a:solidFill>
                      <a:schemeClr val="accent2"/>
                    </a:solidFill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Rectangle 120"/>
                <p:cNvSpPr/>
                <p:nvPr/>
              </p:nvSpPr>
              <p:spPr>
                <a:xfrm>
                  <a:off x="9586751" y="2193067"/>
                  <a:ext cx="1941558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Prediction</a:t>
                  </a: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5C34627-F9BE-40BA-822F-68EBAB199766}"/>
              </a:ext>
            </a:extLst>
          </p:cNvPr>
          <p:cNvSpPr txBox="1"/>
          <p:nvPr/>
        </p:nvSpPr>
        <p:spPr>
          <a:xfrm>
            <a:off x="3306041" y="4334896"/>
            <a:ext cx="29761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Sentiment ratings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Number </a:t>
            </a:r>
            <a:r>
              <a:rPr lang="en-US" sz="2000" b="1" dirty="0">
                <a:solidFill>
                  <a:schemeClr val="bg1"/>
                </a:solidFill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</a:rPr>
              <a:t>reviews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Number of check ins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Review length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5C34627-F9BE-40BA-822F-68EBAB199766}"/>
              </a:ext>
            </a:extLst>
          </p:cNvPr>
          <p:cNvSpPr txBox="1"/>
          <p:nvPr/>
        </p:nvSpPr>
        <p:spPr>
          <a:xfrm>
            <a:off x="6282173" y="4326392"/>
            <a:ext cx="28464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Logistic regression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Random forest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err="1">
                <a:solidFill>
                  <a:schemeClr val="bg1"/>
                </a:solidFill>
              </a:rPr>
              <a:t>XGBoost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Model optimization</a:t>
            </a:r>
            <a:endParaRPr lang="en-US" sz="2000" b="1" dirty="0">
              <a:solidFill>
                <a:schemeClr val="bg1"/>
              </a:solidFill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C34627-F9BE-40BA-822F-68EBAB199766}"/>
              </a:ext>
            </a:extLst>
          </p:cNvPr>
          <p:cNvSpPr txBox="1"/>
          <p:nvPr/>
        </p:nvSpPr>
        <p:spPr>
          <a:xfrm>
            <a:off x="9128579" y="4334896"/>
            <a:ext cx="2866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Star </a:t>
            </a:r>
            <a:r>
              <a:rPr lang="en-US" sz="2000" b="1" dirty="0">
                <a:solidFill>
                  <a:schemeClr val="bg1"/>
                </a:solidFill>
              </a:rPr>
              <a:t>rating </a:t>
            </a:r>
            <a:r>
              <a:rPr lang="en-US" sz="2000" b="1" dirty="0" smtClean="0">
                <a:solidFill>
                  <a:schemeClr val="bg1"/>
                </a:solidFill>
              </a:rPr>
              <a:t>(Accuracy</a:t>
            </a:r>
            <a:r>
              <a:rPr lang="en-US" sz="2000" b="1" dirty="0">
                <a:solidFill>
                  <a:schemeClr val="bg1"/>
                </a:solidFill>
              </a:rPr>
              <a:t>: 51%) 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dirty="0" smtClean="0">
                <a:solidFill>
                  <a:schemeClr val="bg1"/>
                </a:solidFill>
              </a:rPr>
              <a:t>Business </a:t>
            </a:r>
            <a:r>
              <a:rPr lang="en-US" sz="2000" b="1" dirty="0">
                <a:solidFill>
                  <a:schemeClr val="bg1"/>
                </a:solidFill>
              </a:rPr>
              <a:t>continuity </a:t>
            </a:r>
            <a:r>
              <a:rPr lang="en-US" sz="2000" b="1" dirty="0" smtClean="0">
                <a:solidFill>
                  <a:schemeClr val="bg1"/>
                </a:solidFill>
              </a:rPr>
              <a:t>(Accuracy</a:t>
            </a:r>
            <a:r>
              <a:rPr lang="en-US" sz="2000" b="1" dirty="0">
                <a:solidFill>
                  <a:schemeClr val="bg1"/>
                </a:solidFill>
              </a:rPr>
              <a:t>: 89%)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3745"/>
            <a:ext cx="12192000" cy="77577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Common Words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Star 5 vs Star 1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94486" y="1309816"/>
            <a:ext cx="9341487" cy="4850712"/>
            <a:chOff x="691095" y="1039359"/>
            <a:chExt cx="10956399" cy="562063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6152" y="1039359"/>
              <a:ext cx="5481342" cy="562062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95" y="1039360"/>
              <a:ext cx="5475058" cy="56206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303069" y="6150913"/>
            <a:ext cx="445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Common Words Star </a:t>
            </a:r>
            <a:r>
              <a:rPr lang="en-US" dirty="0"/>
              <a:t>5 </a:t>
            </a:r>
            <a:r>
              <a:rPr lang="en-US" dirty="0" smtClean="0"/>
              <a:t>Rating Restaurant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971134" y="6160527"/>
            <a:ext cx="445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Common Words Star 1 Rating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14362"/>
            <a:ext cx="12192000" cy="77577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Review Comments Sentiment Distribution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Star 1 vs Star 5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0765" y="1466335"/>
            <a:ext cx="8990469" cy="5041987"/>
            <a:chOff x="-1658222" y="665742"/>
            <a:chExt cx="13595022" cy="606742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58222" y="665742"/>
              <a:ext cx="6619875" cy="6067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2021" y="665742"/>
              <a:ext cx="6544779" cy="606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7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9562"/>
            <a:ext cx="12192000" cy="77577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Model Accuracy Comparison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3265" y="885340"/>
            <a:ext cx="9285469" cy="5491321"/>
            <a:chOff x="1694747" y="4259806"/>
            <a:chExt cx="5674714" cy="35956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5167" y="4259806"/>
              <a:ext cx="2504294" cy="359566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4747" y="4259806"/>
              <a:ext cx="2495862" cy="3595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09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Model Application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5702AC-A732-46FF-8385-B2B90F95A885}"/>
              </a:ext>
            </a:extLst>
          </p:cNvPr>
          <p:cNvSpPr/>
          <p:nvPr/>
        </p:nvSpPr>
        <p:spPr>
          <a:xfrm>
            <a:off x="0" y="3849005"/>
            <a:ext cx="12191999" cy="292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05688" y="1678651"/>
            <a:ext cx="7854580" cy="2629193"/>
            <a:chOff x="2093602" y="1656699"/>
            <a:chExt cx="7854580" cy="2629193"/>
          </a:xfrm>
        </p:grpSpPr>
        <p:sp>
          <p:nvSpPr>
            <p:cNvPr id="100" name="Chevron 25">
              <a:extLst>
                <a:ext uri="{FF2B5EF4-FFF2-40B4-BE49-F238E27FC236}">
                  <a16:creationId xmlns:a16="http://schemas.microsoft.com/office/drawing/2014/main" id="{C2AE4F87-3D5A-4B6D-94F3-3CEA90469838}"/>
                </a:ext>
              </a:extLst>
            </p:cNvPr>
            <p:cNvSpPr/>
            <p:nvPr/>
          </p:nvSpPr>
          <p:spPr>
            <a:xfrm>
              <a:off x="6080563" y="2294294"/>
              <a:ext cx="329511" cy="32951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3" name="Chevron 28">
              <a:extLst>
                <a:ext uri="{FF2B5EF4-FFF2-40B4-BE49-F238E27FC236}">
                  <a16:creationId xmlns:a16="http://schemas.microsoft.com/office/drawing/2014/main" id="{B0883191-B33F-4C44-A74A-EA8776F35333}"/>
                </a:ext>
              </a:extLst>
            </p:cNvPr>
            <p:cNvSpPr/>
            <p:nvPr/>
          </p:nvSpPr>
          <p:spPr>
            <a:xfrm>
              <a:off x="9005926" y="2288347"/>
              <a:ext cx="329511" cy="32951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093602" y="1656699"/>
              <a:ext cx="7854580" cy="2629193"/>
              <a:chOff x="2093602" y="1656699"/>
              <a:chExt cx="7854580" cy="262919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093602" y="1656701"/>
                <a:ext cx="1888150" cy="2629191"/>
                <a:chOff x="2093602" y="1656701"/>
                <a:chExt cx="1888150" cy="2629191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093602" y="1656701"/>
                  <a:ext cx="1888150" cy="2629191"/>
                  <a:chOff x="2093602" y="1656701"/>
                  <a:chExt cx="1888150" cy="2629191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D49FF3CB-9D59-4E62-9118-EBEDADBDB03E}"/>
                      </a:ext>
                    </a:extLst>
                  </p:cNvPr>
                  <p:cNvSpPr/>
                  <p:nvPr/>
                </p:nvSpPr>
                <p:spPr>
                  <a:xfrm>
                    <a:off x="2093602" y="1656701"/>
                    <a:ext cx="1888150" cy="177884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+mn-cs"/>
                    </a:endParaRPr>
                  </a:p>
                </p:txBody>
              </p: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FECD52DB-0824-40C7-BE28-E0A3F8EB2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10244" y="3402145"/>
                    <a:ext cx="1" cy="883747"/>
                  </a:xfrm>
                  <a:prstGeom prst="straightConnector1">
                    <a:avLst/>
                  </a:prstGeom>
                  <a:ln w="34925">
                    <a:solidFill>
                      <a:schemeClr val="accent5"/>
                    </a:solidFill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2308770" y="2048593"/>
                  <a:ext cx="1402948" cy="9541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 smtClean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srgbClr val="000000">
                            <a:alpha val="40000"/>
                          </a:srgbClr>
                        </a:outerShdw>
                      </a:effectLst>
                      <a:uLnTx/>
                      <a:uFillTx/>
                      <a:latin typeface="Arial"/>
                      <a:ea typeface="Arial Unicode MS"/>
                      <a:cs typeface="+mn-cs"/>
                    </a:rPr>
                    <a:t>Star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 smtClean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srgbClr val="000000">
                            <a:alpha val="40000"/>
                          </a:srgbClr>
                        </a:outerShdw>
                      </a:effectLst>
                      <a:uLnTx/>
                      <a:uFillTx/>
                      <a:latin typeface="Arial"/>
                      <a:ea typeface="Arial Unicode MS"/>
                      <a:cs typeface="+mn-cs"/>
                    </a:rPr>
                    <a:t> Rating</a:t>
                  </a:r>
                  <a:endParaRPr kumimoji="0" lang="en-US" sz="2800" b="1" i="0" u="none" strike="noStrike" kern="1200" cap="none" spc="0" normalizeH="0" baseline="0" noProof="0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Arial"/>
                    <a:ea typeface="Arial Unicode MS"/>
                    <a:cs typeface="+mn-c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985786" y="1656699"/>
                <a:ext cx="1962396" cy="2620868"/>
                <a:chOff x="7985786" y="1656699"/>
                <a:chExt cx="1962396" cy="262086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B4E47AE-9733-424B-A2E9-09E9DDB04E19}"/>
                    </a:ext>
                  </a:extLst>
                </p:cNvPr>
                <p:cNvGrpSpPr/>
                <p:nvPr/>
              </p:nvGrpSpPr>
              <p:grpSpPr>
                <a:xfrm>
                  <a:off x="7985787" y="1656699"/>
                  <a:ext cx="1888151" cy="2620868"/>
                  <a:chOff x="6849516" y="1872155"/>
                  <a:chExt cx="1685278" cy="2430510"/>
                </a:xfrm>
                <a:solidFill>
                  <a:schemeClr val="accent4"/>
                </a:solidFill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D49FF3CB-9D59-4E62-9118-EBEDADBDB03E}"/>
                      </a:ext>
                    </a:extLst>
                  </p:cNvPr>
                  <p:cNvSpPr/>
                  <p:nvPr/>
                </p:nvSpPr>
                <p:spPr>
                  <a:xfrm>
                    <a:off x="6849516" y="1872155"/>
                    <a:ext cx="1685278" cy="1649647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Arial Unicode MS"/>
                      <a:cs typeface="+mn-cs"/>
                    </a:endParaRPr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FECD52DB-0824-40C7-BE28-E0A3F8EB2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92154" y="3483106"/>
                    <a:ext cx="1" cy="819559"/>
                  </a:xfrm>
                  <a:prstGeom prst="straightConnector1">
                    <a:avLst/>
                  </a:prstGeom>
                  <a:grpFill/>
                  <a:ln w="34925">
                    <a:solidFill>
                      <a:srgbClr val="0070C0"/>
                    </a:solidFill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7985786" y="2048207"/>
                  <a:ext cx="1962396" cy="9541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 smtClean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srgbClr val="000000">
                            <a:alpha val="40000"/>
                          </a:srgbClr>
                        </a:outerShdw>
                      </a:effectLst>
                      <a:uLnTx/>
                      <a:uFillTx/>
                      <a:latin typeface="Arial"/>
                      <a:ea typeface="Arial Unicode MS"/>
                      <a:cs typeface="+mn-cs"/>
                    </a:rPr>
                    <a:t>Business</a:t>
                  </a:r>
                  <a:r>
                    <a:rPr kumimoji="0" lang="en-US" sz="2800" b="1" i="0" u="none" strike="noStrike" kern="1200" cap="none" spc="0" normalizeH="0" noProof="0" dirty="0" smtClean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srgbClr val="000000">
                            <a:alpha val="40000"/>
                          </a:srgbClr>
                        </a:outerShdw>
                      </a:effectLst>
                      <a:uLnTx/>
                      <a:uFillTx/>
                      <a:latin typeface="Arial"/>
                      <a:ea typeface="Arial Unicode MS"/>
                      <a:cs typeface="+mn-cs"/>
                    </a:rPr>
                    <a:t>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noProof="0" dirty="0" smtClean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srgbClr val="000000">
                            <a:alpha val="40000"/>
                          </a:srgbClr>
                        </a:outerShdw>
                      </a:effectLst>
                      <a:uLnTx/>
                      <a:uFillTx/>
                      <a:latin typeface="Arial"/>
                      <a:ea typeface="Arial Unicode MS"/>
                      <a:cs typeface="+mn-cs"/>
                    </a:rPr>
                    <a:t>Continuity</a:t>
                  </a:r>
                  <a:endParaRPr kumimoji="0" lang="en-US" sz="2800" b="1" i="0" u="none" strike="noStrike" kern="1200" cap="none" spc="0" normalizeH="0" baseline="0" noProof="0" dirty="0" smtClean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srgbClr val="000000">
                          <a:alpha val="40000"/>
                        </a:srgbClr>
                      </a:outerShdw>
                    </a:effectLst>
                    <a:uLnTx/>
                    <a:uFillTx/>
                    <a:latin typeface="Arial"/>
                    <a:ea typeface="Arial Unicode MS"/>
                    <a:cs typeface="+mn-cs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5C34627-F9BE-40BA-822F-68EBAB199766}"/>
              </a:ext>
            </a:extLst>
          </p:cNvPr>
          <p:cNvSpPr txBox="1"/>
          <p:nvPr/>
        </p:nvSpPr>
        <p:spPr>
          <a:xfrm>
            <a:off x="437519" y="4628256"/>
            <a:ext cx="4853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1" indent="-171450" algn="l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Improve star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 rating on Yelp for restaurant owners</a:t>
            </a:r>
          </a:p>
          <a:p>
            <a:pPr marL="171450" marR="0" lvl="1" indent="-171450" algn="l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sz="2000" b="1" dirty="0" smtClean="0">
                <a:solidFill>
                  <a:prstClr val="white"/>
                </a:solidFill>
                <a:latin typeface="Arial"/>
                <a:ea typeface="Arial Unicode MS"/>
              </a:rPr>
              <a:t>Change reputation for restaurants on Yelp</a:t>
            </a:r>
          </a:p>
          <a:p>
            <a:pPr marL="171450" marR="0" lvl="1" indent="-171450" algn="l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Attract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 more customers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C34627-F9BE-40BA-822F-68EBAB199766}"/>
              </a:ext>
            </a:extLst>
          </p:cNvPr>
          <p:cNvSpPr txBox="1"/>
          <p:nvPr/>
        </p:nvSpPr>
        <p:spPr>
          <a:xfrm>
            <a:off x="6553479" y="4628256"/>
            <a:ext cx="425118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1" indent="-171450" algn="l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Insights to potential investors</a:t>
            </a:r>
          </a:p>
          <a:p>
            <a:pPr marL="171450" marR="0" lvl="1" indent="-171450" algn="l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lang="en-US" sz="2000" b="1" dirty="0" smtClean="0">
                <a:solidFill>
                  <a:prstClr val="white"/>
                </a:solidFill>
                <a:latin typeface="Arial"/>
                <a:ea typeface="Arial Unicode MS"/>
              </a:rPr>
              <a:t>Additional evaluation criteria for goodwill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0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145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Office Theme</vt:lpstr>
      <vt:lpstr>1_Office Theme</vt:lpstr>
      <vt:lpstr>PowerPoint Presentation</vt:lpstr>
      <vt:lpstr>Business Problems &amp; Data</vt:lpstr>
      <vt:lpstr>Modeling Process</vt:lpstr>
      <vt:lpstr>Common Words  Star 5 vs Star 1</vt:lpstr>
      <vt:lpstr>Review Comments Sentiment Distribution Star 1 vs Star 5</vt:lpstr>
      <vt:lpstr>Model Accuracy Comparison</vt:lpstr>
      <vt:lpstr>Model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Capstone_proposal</dc:title>
  <dc:creator>Terrance Xia</dc:creator>
  <cp:lastModifiedBy>Terrance Xia</cp:lastModifiedBy>
  <cp:revision>147</cp:revision>
  <cp:lastPrinted>2019-12-14T19:12:34Z</cp:lastPrinted>
  <dcterms:created xsi:type="dcterms:W3CDTF">2019-10-31T19:28:18Z</dcterms:created>
  <dcterms:modified xsi:type="dcterms:W3CDTF">2019-12-14T19:13:51Z</dcterms:modified>
</cp:coreProperties>
</file>