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0"/>
  </p:notesMasterIdLst>
  <p:sldIdLst>
    <p:sldId id="256" r:id="rId2"/>
    <p:sldId id="262" r:id="rId3"/>
    <p:sldId id="257" r:id="rId4"/>
    <p:sldId id="260" r:id="rId5"/>
    <p:sldId id="265" r:id="rId6"/>
    <p:sldId id="266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192"/>
    <a:srgbClr val="353537"/>
    <a:srgbClr val="464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5CC40-E5C3-4001-9F97-0A5F168DF788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A7B35-54E9-4B2A-9907-C3CD6B7B48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33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A7B35-54E9-4B2A-9907-C3CD6B7B487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251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A7B35-54E9-4B2A-9907-C3CD6B7B487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89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4/25/2021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322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3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888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5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4/25/2021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3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4/25/2021</a:t>
            </a:fld>
            <a:endParaRPr lang="en-US" spc="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8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4/25/2021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2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4/25/2021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5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B278333-C61D-4D6A-97A7-BA37F8CB8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MHW3</a:t>
            </a:r>
            <a:br>
              <a:rPr lang="it-IT" dirty="0"/>
            </a:br>
            <a:r>
              <a:rPr lang="it-IT" dirty="0"/>
              <a:t>API REST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332F1303-FF34-4A33-9FFC-7B9A6D94E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Terranova Matteo </a:t>
            </a:r>
          </a:p>
          <a:p>
            <a:r>
              <a:rPr lang="it-IT" dirty="0"/>
              <a:t>O46002133</a:t>
            </a:r>
          </a:p>
          <a:p>
            <a:r>
              <a:rPr lang="it-IT" dirty="0"/>
              <a:t>25-04-21</a:t>
            </a:r>
          </a:p>
        </p:txBody>
      </p:sp>
    </p:spTree>
    <p:extLst>
      <p:ext uri="{BB962C8B-B14F-4D97-AF65-F5344CB8AC3E}">
        <p14:creationId xmlns:p14="http://schemas.microsoft.com/office/powerpoint/2010/main" val="161195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7BD94-DE59-4172-964F-A9BE666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3A04F7-723B-4D8D-B735-8C646580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Sviluppo delle API</a:t>
            </a:r>
          </a:p>
          <a:p>
            <a:r>
              <a:rPr lang="it-IT" dirty="0"/>
              <a:t>API meteo sull’home page per garantire agli utenti di conoscere il metro dello spazio espositivo.</a:t>
            </a:r>
          </a:p>
          <a:p>
            <a:r>
              <a:rPr lang="it-IT" dirty="0"/>
              <a:t>API </a:t>
            </a:r>
            <a:r>
              <a:rPr lang="it-IT" dirty="0" err="1"/>
              <a:t>google</a:t>
            </a:r>
            <a:r>
              <a:rPr lang="it-IT" dirty="0"/>
              <a:t> </a:t>
            </a:r>
            <a:r>
              <a:rPr lang="it-IT" dirty="0" err="1"/>
              <a:t>calendar</a:t>
            </a:r>
            <a:r>
              <a:rPr lang="it-IT" dirty="0"/>
              <a:t> con </a:t>
            </a:r>
            <a:r>
              <a:rPr lang="it-IT" u="sng" dirty="0"/>
              <a:t>OAuth2</a:t>
            </a:r>
            <a:r>
              <a:rPr lang="it-IT" dirty="0"/>
              <a:t> per la visualizzazione degli eventi.</a:t>
            </a:r>
          </a:p>
        </p:txBody>
      </p:sp>
    </p:spTree>
    <p:extLst>
      <p:ext uri="{BB962C8B-B14F-4D97-AF65-F5344CB8AC3E}">
        <p14:creationId xmlns:p14="http://schemas.microsoft.com/office/powerpoint/2010/main" val="238613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6819AD-2D28-4F06-B22E-1DB1FD40B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78" t="14186" r="20007" b="19017"/>
          <a:stretch/>
        </p:blipFill>
        <p:spPr>
          <a:xfrm>
            <a:off x="0" y="921863"/>
            <a:ext cx="4518734" cy="5936137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8018A30-FB8C-49F0-9C2F-1F2CC085F4D6}"/>
              </a:ext>
            </a:extLst>
          </p:cNvPr>
          <p:cNvSpPr txBox="1"/>
          <p:nvPr/>
        </p:nvSpPr>
        <p:spPr>
          <a:xfrm>
            <a:off x="3959441" y="2154099"/>
            <a:ext cx="8232559" cy="4832092"/>
          </a:xfrm>
          <a:prstGeom prst="rect">
            <a:avLst/>
          </a:prstGeom>
          <a:solidFill>
            <a:srgbClr val="A7A192"/>
          </a:solidFill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Consolas" panose="020B0609020204030204" pitchFamily="49" charset="0"/>
              </a:rPr>
              <a:t>// API KEY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const key = "6d2d654b77dccaa386ef51d41bc068dd";</a:t>
            </a:r>
          </a:p>
          <a:p>
            <a:endParaRPr lang="it-IT" sz="1100" dirty="0">
              <a:latin typeface="Consolas" panose="020B0609020204030204" pitchFamily="49" charset="0"/>
            </a:endParaRPr>
          </a:p>
          <a:p>
            <a:r>
              <a:rPr lang="it-IT" sz="1100" dirty="0">
                <a:latin typeface="Consolas" panose="020B0609020204030204" pitchFamily="49" charset="0"/>
              </a:rPr>
              <a:t>const weather = {};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weather.temperature = {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 unit: "celsius",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};</a:t>
            </a:r>
          </a:p>
          <a:p>
            <a:endParaRPr lang="it-IT" sz="1100" dirty="0">
              <a:latin typeface="Consolas" panose="020B0609020204030204" pitchFamily="49" charset="0"/>
            </a:endParaRPr>
          </a:p>
          <a:p>
            <a:r>
              <a:rPr lang="it-IT" sz="1100" dirty="0">
                <a:latin typeface="Consolas" panose="020B0609020204030204" pitchFamily="49" charset="0"/>
              </a:rPr>
              <a:t>// API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let latitude = 37.03171;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let longitude = 15.06388;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let api = `http://api.openweathermap.org/data/2.5/weather?lat=${latitude}&amp;lon=${longitude}&amp;lang=it&amp;appid=${key}`;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fetch(api)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 .then(function (response) {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   let data = response.json();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   return data;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 }).then(function (data) {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   const KELVIN = 273;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   weather.temperature.value = Math.floor(data.main.temp - KELVIN);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   weather.description = data.weather[0].description;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   weather.iconId = data.weather[0].icon;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   weather.city = data.name;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   weather.country = data.sys.country;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 }).then(function () {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   displayWeather();</a:t>
            </a:r>
          </a:p>
          <a:p>
            <a:r>
              <a:rPr lang="it-IT" sz="1100" dirty="0">
                <a:latin typeface="Consolas" panose="020B0609020204030204" pitchFamily="49" charset="0"/>
              </a:rPr>
              <a:t>  });</a:t>
            </a:r>
          </a:p>
          <a:p>
            <a:endParaRPr lang="it-IT" sz="1100" dirty="0">
              <a:latin typeface="Consolas" panose="020B0609020204030204" pitchFamily="49" charset="0"/>
            </a:endParaRP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B6F54520-1B11-4DA9-A83A-5304DF0D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68" y="128192"/>
            <a:ext cx="3089079" cy="6654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u="sng" dirty="0"/>
              <a:t>JS</a:t>
            </a:r>
            <a:r>
              <a:rPr lang="en-US" dirty="0"/>
              <a:t>    </a:t>
            </a:r>
            <a:r>
              <a:rPr lang="en-US" sz="4400" u="sng" dirty="0" err="1"/>
              <a:t>Meteo</a:t>
            </a:r>
            <a:endParaRPr lang="en-US" sz="4400" u="sng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5075B2B-327C-4804-A93F-9BC50487F747}"/>
              </a:ext>
            </a:extLst>
          </p:cNvPr>
          <p:cNvSpPr txBox="1"/>
          <p:nvPr/>
        </p:nvSpPr>
        <p:spPr>
          <a:xfrm>
            <a:off x="6062249" y="299914"/>
            <a:ext cx="516530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effectLst/>
                <a:latin typeface="Consolas" panose="020B0609020204030204" pitchFamily="49" charset="0"/>
              </a:rPr>
              <a:t>Stuttura</a:t>
            </a:r>
            <a:r>
              <a:rPr lang="it-IT" b="1" dirty="0">
                <a:effectLst/>
                <a:latin typeface="Consolas" panose="020B0609020204030204" pitchFamily="49" charset="0"/>
              </a:rPr>
              <a:t> della richiesta </a:t>
            </a:r>
          </a:p>
          <a:p>
            <a:r>
              <a:rPr lang="it-IT" sz="1100" b="0" dirty="0">
                <a:effectLst/>
                <a:latin typeface="Consolas" panose="020B0609020204030204" pitchFamily="49" charset="0"/>
              </a:rPr>
              <a:t>La struttura della API richiede il passaggio di latitudine e longitudine</a:t>
            </a:r>
            <a:r>
              <a:rPr lang="it-IT" sz="1100" dirty="0">
                <a:latin typeface="Consolas" panose="020B0609020204030204" pitchFamily="49" charset="0"/>
              </a:rPr>
              <a:t>, la lingua da utilizzare per la descrizione e per la posizione, oltre alla presenza della chiave univoca.</a:t>
            </a:r>
          </a:p>
          <a:p>
            <a:r>
              <a:rPr lang="it-IT" sz="1100" b="0" dirty="0">
                <a:effectLst/>
                <a:latin typeface="Consolas" panose="020B0609020204030204" pitchFamily="49" charset="0"/>
              </a:rPr>
              <a:t> </a:t>
            </a:r>
            <a:endParaRPr lang="it-IT" sz="1100" dirty="0">
              <a:latin typeface="Consolas" panose="020B0609020204030204" pitchFamily="49" charset="0"/>
            </a:endParaRPr>
          </a:p>
          <a:p>
            <a:r>
              <a:rPr lang="it-IT" sz="1100" b="0" dirty="0">
                <a:effectLst/>
                <a:latin typeface="Consolas" panose="020B0609020204030204" pitchFamily="49" charset="0"/>
              </a:rPr>
              <a:t>La risposta genera un file </a:t>
            </a:r>
            <a:r>
              <a:rPr lang="it-IT" sz="1100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 memorizzato nella variabile data. </a:t>
            </a:r>
          </a:p>
          <a:p>
            <a:r>
              <a:rPr lang="it-IT" sz="1100" b="0" dirty="0">
                <a:effectLst/>
                <a:latin typeface="Consolas" panose="020B0609020204030204" pitchFamily="49" charset="0"/>
              </a:rPr>
              <a:t> </a:t>
            </a:r>
          </a:p>
          <a:p>
            <a:endParaRPr lang="it-I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94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FFE664-A3F2-4977-A6E3-C38CF57A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5618" y="0"/>
            <a:ext cx="72872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C471A-7EB8-45A1-901F-B4BBC499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2"/>
            <a:ext cx="4059079" cy="686081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01E1B28F-F4AA-493A-B518-3110000B6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78" t="14186" r="20007" b="19017"/>
          <a:stretch/>
        </p:blipFill>
        <p:spPr>
          <a:xfrm>
            <a:off x="6977849" y="8313"/>
            <a:ext cx="5214151" cy="6849687"/>
          </a:xfrm>
          <a:prstGeom prst="rect">
            <a:avLst/>
          </a:prstGeom>
        </p:spPr>
      </p:pic>
      <p:sp>
        <p:nvSpPr>
          <p:cNvPr id="26" name="Titolo 1">
            <a:extLst>
              <a:ext uri="{FF2B5EF4-FFF2-40B4-BE49-F238E27FC236}">
                <a16:creationId xmlns:a16="http://schemas.microsoft.com/office/drawing/2014/main" id="{2C0B875C-7F29-4A98-A70B-CB2A84AE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6480"/>
            <a:ext cx="3089079" cy="6654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u="sng" dirty="0"/>
              <a:t>JS</a:t>
            </a:r>
            <a:r>
              <a:rPr lang="en-US" dirty="0"/>
              <a:t>    </a:t>
            </a:r>
            <a:r>
              <a:rPr lang="en-US" sz="4400" u="sng" dirty="0" err="1"/>
              <a:t>Meteo</a:t>
            </a:r>
            <a:endParaRPr lang="en-US" sz="4400" u="sng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B629014-B8DC-487E-BE09-E5462097243F}"/>
              </a:ext>
            </a:extLst>
          </p:cNvPr>
          <p:cNvSpPr txBox="1"/>
          <p:nvPr/>
        </p:nvSpPr>
        <p:spPr>
          <a:xfrm>
            <a:off x="228600" y="958440"/>
            <a:ext cx="3944113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Stuttura</a:t>
            </a:r>
            <a:r>
              <a:rPr lang="it-IT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dei dati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 dati JSON memorizzati nella variabile data vengono</a:t>
            </a:r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rielaborati e divisi nell’oggetto weather:</a:t>
            </a:r>
          </a:p>
          <a:p>
            <a:endParaRPr lang="it-IT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it-IT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weather.temperature.value = Math.floor(data.main.temp - KELVIN);</a:t>
            </a: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	Indica la temperatura trasformata da 	kelvin a celsius </a:t>
            </a:r>
          </a:p>
          <a:p>
            <a:endParaRPr lang="it-IT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it-IT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weather.description = data.weather[0].description;</a:t>
            </a: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	Indica la descrizione testuale, le 	descrizioni nel sito vengono memorizzate</a:t>
            </a: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	in array ma nella risposta l'array presenta 	solo il campo interessato.</a:t>
            </a: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	Discorso simile alla descrizione per le 	icone, descritta secondo un indice numerico 	reperibile nel sito dell’API	</a:t>
            </a: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weather.iconId = data.weather[0].icon;</a:t>
            </a:r>
          </a:p>
          <a:p>
            <a:endParaRPr lang="it-IT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weather.city = data.name;</a:t>
            </a: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weather.country = data.sys.country;</a:t>
            </a: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	Gli ultimi due campi presentano il nome </a:t>
            </a: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	della posizione dello spazio espositivo e 	dello stato (country).</a:t>
            </a:r>
            <a:r>
              <a:rPr lang="it-IT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27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CB9BB32-F727-44B8-BC13-C84AA7713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1"/>
          <a:stretch/>
        </p:blipFill>
        <p:spPr>
          <a:xfrm>
            <a:off x="0" y="1551709"/>
            <a:ext cx="6770255" cy="530629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054803FE-F867-4133-AD4A-6DA99019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5" y="243600"/>
            <a:ext cx="4926757" cy="6974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u="sng" dirty="0">
                <a:solidFill>
                  <a:schemeClr val="tx1"/>
                </a:solidFill>
              </a:rPr>
              <a:t>API Google calendar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DE01C17-74C5-4977-950E-8020DEDBE375}"/>
              </a:ext>
            </a:extLst>
          </p:cNvPr>
          <p:cNvSpPr txBox="1"/>
          <p:nvPr/>
        </p:nvSpPr>
        <p:spPr>
          <a:xfrm>
            <a:off x="6708110" y="92016"/>
            <a:ext cx="461979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Google </a:t>
            </a:r>
            <a:r>
              <a:rPr lang="it-IT" sz="1400" dirty="0" err="1">
                <a:latin typeface="Consolas" panose="020B0609020204030204" pitchFamily="49" charset="0"/>
              </a:rPr>
              <a:t>calendar</a:t>
            </a:r>
            <a:r>
              <a:rPr lang="it-IT" sz="1400" dirty="0">
                <a:latin typeface="Consolas" panose="020B0609020204030204" pitchFamily="49" charset="0"/>
              </a:rPr>
              <a:t> utilizza una richiesta differente con il protocollo OAuth2.0. </a:t>
            </a:r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La richiesta avviene tramite una </a:t>
            </a:r>
            <a:r>
              <a:rPr lang="it-IT" sz="1400" dirty="0" err="1">
                <a:latin typeface="Consolas" panose="020B0609020204030204" pitchFamily="49" charset="0"/>
              </a:rPr>
              <a:t>variabilechiamata</a:t>
            </a:r>
            <a:r>
              <a:rPr lang="it-IT" sz="1400" dirty="0">
                <a:latin typeface="Consolas" panose="020B0609020204030204" pitchFamily="49" charset="0"/>
              </a:rPr>
              <a:t> «</a:t>
            </a:r>
            <a:r>
              <a:rPr lang="it-IT" sz="1400" dirty="0" err="1">
                <a:latin typeface="Consolas" panose="020B0609020204030204" pitchFamily="49" charset="0"/>
              </a:rPr>
              <a:t>gapi</a:t>
            </a:r>
            <a:r>
              <a:rPr lang="it-IT" sz="1400" dirty="0">
                <a:latin typeface="Consolas" panose="020B0609020204030204" pitchFamily="49" charset="0"/>
              </a:rPr>
              <a:t>» situata nel file .</a:t>
            </a:r>
            <a:r>
              <a:rPr lang="it-IT" sz="1400" dirty="0" err="1">
                <a:latin typeface="Consolas" panose="020B0609020204030204" pitchFamily="49" charset="0"/>
              </a:rPr>
              <a:t>js</a:t>
            </a:r>
            <a:r>
              <a:rPr lang="it-IT" sz="1400" dirty="0">
                <a:latin typeface="Consolas" panose="020B0609020204030204" pitchFamily="49" charset="0"/>
              </a:rPr>
              <a:t> di </a:t>
            </a:r>
            <a:r>
              <a:rPr lang="it-IT" sz="1400" dirty="0" err="1">
                <a:latin typeface="Consolas" panose="020B0609020204030204" pitchFamily="49" charset="0"/>
              </a:rPr>
              <a:t>google</a:t>
            </a:r>
            <a:r>
              <a:rPr lang="it-IT" sz="1400" dirty="0">
                <a:latin typeface="Consolas" panose="020B0609020204030204" pitchFamily="49" charset="0"/>
              </a:rPr>
              <a:t> richiamata da uno specifico script html che richiama una funzione load nel file .</a:t>
            </a:r>
            <a:r>
              <a:rPr lang="it-IT" sz="1400" dirty="0" err="1">
                <a:latin typeface="Consolas" panose="020B0609020204030204" pitchFamily="49" charset="0"/>
              </a:rPr>
              <a:t>js</a:t>
            </a:r>
            <a:r>
              <a:rPr lang="it-IT" sz="1400" dirty="0">
                <a:latin typeface="Consolas" panose="020B0609020204030204" pitchFamily="49" charset="0"/>
              </a:rPr>
              <a:t> dove noi andremo a richiamare la API.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Cosi facendo lo script pone la funzione load del file di </a:t>
            </a:r>
            <a:r>
              <a:rPr lang="it-IT" sz="1400" dirty="0" err="1">
                <a:latin typeface="Consolas" panose="020B0609020204030204" pitchFamily="49" charset="0"/>
              </a:rPr>
              <a:t>google</a:t>
            </a:r>
            <a:r>
              <a:rPr lang="it-IT" sz="1400" dirty="0">
                <a:latin typeface="Consolas" panose="020B0609020204030204" pitchFamily="49" charset="0"/>
              </a:rPr>
              <a:t> uguale alla funzione del </a:t>
            </a:r>
            <a:r>
              <a:rPr lang="it-IT" sz="1400" dirty="0" err="1">
                <a:latin typeface="Consolas" panose="020B0609020204030204" pitchFamily="49" charset="0"/>
              </a:rPr>
              <a:t>notro</a:t>
            </a:r>
            <a:r>
              <a:rPr lang="it-IT" sz="1400" dirty="0">
                <a:latin typeface="Consolas" panose="020B0609020204030204" pitchFamily="49" charset="0"/>
              </a:rPr>
              <a:t> file.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Lo script HTML è:</a:t>
            </a:r>
          </a:p>
          <a:p>
            <a:endParaRPr lang="it-IT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&lt;script async defer </a:t>
            </a:r>
            <a:r>
              <a:rPr lang="en-US" sz="1400" dirty="0" err="1">
                <a:latin typeface="Consolas" panose="020B0609020204030204" pitchFamily="49" charset="0"/>
              </a:rPr>
              <a:t>src</a:t>
            </a:r>
            <a:r>
              <a:rPr lang="en-US" sz="1400" dirty="0">
                <a:latin typeface="Consolas" panose="020B0609020204030204" pitchFamily="49" charset="0"/>
              </a:rPr>
              <a:t>="https://apis.google.com/</a:t>
            </a:r>
            <a:r>
              <a:rPr lang="en-US" sz="1400" dirty="0" err="1">
                <a:latin typeface="Consolas" panose="020B0609020204030204" pitchFamily="49" charset="0"/>
              </a:rPr>
              <a:t>js</a:t>
            </a:r>
            <a:r>
              <a:rPr lang="en-US" sz="1400" dirty="0">
                <a:latin typeface="Consolas" panose="020B0609020204030204" pitchFamily="49" charset="0"/>
              </a:rPr>
              <a:t>/api.js" onload="</a:t>
            </a:r>
            <a:r>
              <a:rPr lang="en-US" sz="1400" dirty="0" err="1">
                <a:latin typeface="Consolas" panose="020B0609020204030204" pitchFamily="49" charset="0"/>
              </a:rPr>
              <a:t>this.onload</a:t>
            </a:r>
            <a:r>
              <a:rPr lang="en-US" sz="1400" dirty="0">
                <a:latin typeface="Consolas" panose="020B0609020204030204" pitchFamily="49" charset="0"/>
              </a:rPr>
              <a:t>=function(){};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caricamentoGapi</a:t>
            </a:r>
            <a:r>
              <a:rPr lang="en-US" sz="1400" dirty="0">
                <a:latin typeface="Consolas" panose="020B0609020204030204" pitchFamily="49" charset="0"/>
              </a:rPr>
              <a:t>()"&gt;&lt;/script&gt;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Comunicando il </a:t>
            </a:r>
            <a:r>
              <a:rPr lang="en-US" sz="1400" dirty="0" err="1">
                <a:latin typeface="Consolas" panose="020B0609020204030204" pitchFamily="49" charset="0"/>
              </a:rPr>
              <a:t>nome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della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funzione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it-IT" sz="1400" dirty="0">
                <a:latin typeface="Consolas" panose="020B0609020204030204" pitchFamily="49" charset="0"/>
              </a:rPr>
              <a:t>svolgerà</a:t>
            </a:r>
            <a:r>
              <a:rPr lang="en-US" sz="1400" dirty="0">
                <a:latin typeface="Consolas" panose="020B0609020204030204" pitchFamily="49" charset="0"/>
              </a:rPr>
              <a:t> la load </a:t>
            </a:r>
            <a:r>
              <a:rPr lang="en-US" sz="1400" dirty="0" err="1">
                <a:latin typeface="Consolas" panose="020B0609020204030204" pitchFamily="49" charset="0"/>
              </a:rPr>
              <a:t>chiamata</a:t>
            </a:r>
            <a:r>
              <a:rPr lang="en-US" sz="1400" dirty="0">
                <a:latin typeface="Consolas" panose="020B0609020204030204" pitchFamily="49" charset="0"/>
              </a:rPr>
              <a:t> “</a:t>
            </a:r>
            <a:r>
              <a:rPr lang="en-US" sz="1400" dirty="0" err="1">
                <a:latin typeface="Consolas" panose="020B0609020204030204" pitchFamily="49" charset="0"/>
              </a:rPr>
              <a:t>caricamentoGapi</a:t>
            </a:r>
            <a:r>
              <a:rPr lang="en-US" sz="1400" dirty="0">
                <a:latin typeface="Consolas" panose="020B0609020204030204" pitchFamily="49" charset="0"/>
              </a:rPr>
              <a:t>”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function </a:t>
            </a:r>
            <a:r>
              <a:rPr lang="it-IT" sz="1400" dirty="0" err="1">
                <a:latin typeface="Consolas" panose="020B0609020204030204" pitchFamily="49" charset="0"/>
              </a:rPr>
              <a:t>caricamentoGapi</a:t>
            </a:r>
            <a:r>
              <a:rPr lang="it-IT" sz="1400" dirty="0">
                <a:latin typeface="Consolas" panose="020B0609020204030204" pitchFamily="49" charset="0"/>
              </a:rPr>
              <a:t>() 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</a:t>
            </a:r>
            <a:r>
              <a:rPr lang="it-IT" sz="1400" dirty="0" err="1">
                <a:latin typeface="Consolas" panose="020B0609020204030204" pitchFamily="49" charset="0"/>
              </a:rPr>
              <a:t>gapi.load</a:t>
            </a:r>
            <a:r>
              <a:rPr lang="it-IT" sz="1400" dirty="0">
                <a:latin typeface="Consolas" panose="020B0609020204030204" pitchFamily="49" charset="0"/>
              </a:rPr>
              <a:t>("client:auth2",richiestaClient);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07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9F2398-DB36-41A4-B4BB-A4EFA653FA9B}"/>
              </a:ext>
            </a:extLst>
          </p:cNvPr>
          <p:cNvSpPr txBox="1"/>
          <p:nvPr/>
        </p:nvSpPr>
        <p:spPr>
          <a:xfrm>
            <a:off x="202987" y="228893"/>
            <a:ext cx="6126791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Stuttura</a:t>
            </a:r>
            <a:r>
              <a:rPr lang="it-IT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della richiesta di autorizzazione </a:t>
            </a:r>
          </a:p>
          <a:p>
            <a:endParaRPr lang="it-I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function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richiestaClient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gapi.client</a:t>
            </a:r>
            <a:endParaRPr lang="it-I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API_KEY,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CLIENT_ID,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discoveryDocs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DISCOVERY_DOCS,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scope: SCOPES,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})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.then(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function () {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richiestaEventi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},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function (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appendPre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JSON.stringify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2));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);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it-IT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it-I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83EB185-AEB8-4042-9E19-7D182F2DABD4}"/>
              </a:ext>
            </a:extLst>
          </p:cNvPr>
          <p:cNvSpPr txBox="1"/>
          <p:nvPr/>
        </p:nvSpPr>
        <p:spPr>
          <a:xfrm>
            <a:off x="5279994" y="1746974"/>
            <a:ext cx="61033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latin typeface="Consolas" panose="020B0609020204030204" pitchFamily="49" charset="0"/>
              </a:rPr>
              <a:t>La richiesta viene eseguita tramite il passaggio di 4 parametri:</a:t>
            </a:r>
          </a:p>
          <a:p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it-IT" sz="1800" dirty="0">
                <a:solidFill>
                  <a:schemeClr val="bg1"/>
                </a:solidFill>
                <a:latin typeface="Consolas" panose="020B0609020204030204" pitchFamily="49" charset="0"/>
              </a:rPr>
              <a:t>: chiave univoca richiesta per l'autenticazione</a:t>
            </a:r>
          </a:p>
          <a:p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it-IT" sz="1800" dirty="0">
                <a:solidFill>
                  <a:schemeClr val="bg1"/>
                </a:solidFill>
                <a:latin typeface="Consolas" panose="020B0609020204030204" pitchFamily="49" charset="0"/>
              </a:rPr>
              <a:t>: codice identificativo per la validazione con OAuth2</a:t>
            </a:r>
          </a:p>
          <a:p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discoveryDocs</a:t>
            </a:r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link </a:t>
            </a:r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al protocollo </a:t>
            </a:r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per la specifica applicazione, in questo caso </a:t>
            </a:r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calendar</a:t>
            </a:r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/v3</a:t>
            </a:r>
          </a:p>
          <a:p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scope: scopo e dettagli della richiesta, lettura/scrittura o entrambi</a:t>
            </a:r>
          </a:p>
          <a:p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Successivamenteottenuta</a:t>
            </a:r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l'autorizzazione si invoca la funzione di richiesta dati, altrimenti si stampa in console l’errore ritornato nel JSON.</a:t>
            </a:r>
          </a:p>
        </p:txBody>
      </p:sp>
    </p:spTree>
    <p:extLst>
      <p:ext uri="{BB962C8B-B14F-4D97-AF65-F5344CB8AC3E}">
        <p14:creationId xmlns:p14="http://schemas.microsoft.com/office/powerpoint/2010/main" val="299290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800C90-ABE0-42CD-80B8-40644FD317B3}"/>
              </a:ext>
            </a:extLst>
          </p:cNvPr>
          <p:cNvSpPr txBox="1"/>
          <p:nvPr/>
        </p:nvSpPr>
        <p:spPr>
          <a:xfrm>
            <a:off x="78700" y="175627"/>
            <a:ext cx="6126791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Stuttura</a:t>
            </a:r>
            <a:r>
              <a:rPr lang="it-IT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della richiesta dati</a:t>
            </a:r>
          </a:p>
          <a:p>
            <a:endParaRPr lang="it-I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function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richiestaEventi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gapi.client.calendar.events</a:t>
            </a:r>
            <a:endParaRPr lang="it-I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.list({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calendarId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"072v42vfjd8ckcan5bgv8rkiuo@group.calendar.google.com",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timeMin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new Date().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toISOString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showDeleted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false,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singleEvents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maxResults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24,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})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.then(function (response) { </a:t>
            </a: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. . . </a:t>
            </a: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. . . 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1ADA41-DC23-4E62-90FE-C76A28E2AC28}"/>
              </a:ext>
            </a:extLst>
          </p:cNvPr>
          <p:cNvSpPr txBox="1"/>
          <p:nvPr/>
        </p:nvSpPr>
        <p:spPr>
          <a:xfrm>
            <a:off x="142042" y="3674374"/>
            <a:ext cx="113012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latin typeface="Consolas" panose="020B0609020204030204" pitchFamily="49" charset="0"/>
              </a:rPr>
              <a:t>La richiesta dei dati utilizza il metodo «.list» che richiede obbligatoriamente il parametro:</a:t>
            </a:r>
          </a:p>
          <a:p>
            <a:r>
              <a:rPr lang="it-IT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calendarI</a:t>
            </a:r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: identificativo univoco del calendario da utilizzare per i dati.</a:t>
            </a:r>
          </a:p>
          <a:p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Inoltre sono stati inseriti i seguenti parametri:</a:t>
            </a:r>
          </a:p>
          <a:p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showDeleted</a:t>
            </a:r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false,   (non mostra gli eventi cancellati</a:t>
            </a:r>
          </a:p>
          <a:p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singleEvents</a:t>
            </a:r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  (non mostra gli eventi duplicati)</a:t>
            </a:r>
          </a:p>
          <a:p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maxResults</a:t>
            </a:r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24,	    (numero massimo di eventi successivi alla data corrente mostrati</a:t>
            </a:r>
          </a:p>
          <a:p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 (tipologia di ordinamento dei risultati update/</a:t>
            </a:r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startTime</a:t>
            </a:r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it-IT" sz="1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7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210C60-85D8-4AA5-BBFE-54AE9D0FDEE2}"/>
              </a:ext>
            </a:extLst>
          </p:cNvPr>
          <p:cNvSpPr txBox="1"/>
          <p:nvPr/>
        </p:nvSpPr>
        <p:spPr>
          <a:xfrm>
            <a:off x="5728701" y="300860"/>
            <a:ext cx="578563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 dati del response sotto forma 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di stringa </a:t>
            </a:r>
            <a:r>
              <a:rPr lang="it-IT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presentano i campi:</a:t>
            </a:r>
          </a:p>
          <a:p>
            <a:endParaRPr lang="it-IT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event.startdate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(data inizio evento)</a:t>
            </a:r>
          </a:p>
          <a:p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per 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un miglior design ho preferito convertirmi le date da stringa a «Date»  </a:t>
            </a:r>
          </a:p>
          <a:p>
            <a:endParaRPr lang="it-IT" sz="1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event.summary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(titolo dell'evento)</a:t>
            </a:r>
          </a:p>
          <a:p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event.end.date</a:t>
            </a:r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(data fine evento)</a:t>
            </a:r>
          </a:p>
          <a:p>
            <a:endParaRPr lang="it-IT" sz="1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event.location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(luogo dell’evento)</a:t>
            </a:r>
          </a:p>
          <a:p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event.description</a:t>
            </a:r>
            <a:r>
              <a:rPr lang="it-IT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(descrizione dell’evento)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Ho sfruttato la descrizione dell’evento per inserire un URL che presenta un source src per poi essere convertito in immagine.</a:t>
            </a:r>
            <a:endParaRPr lang="it-IT" sz="1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2E7379-4258-4903-AEE3-B42D17485470}"/>
              </a:ext>
            </a:extLst>
          </p:cNvPr>
          <p:cNvSpPr txBox="1"/>
          <p:nvPr/>
        </p:nvSpPr>
        <p:spPr>
          <a:xfrm>
            <a:off x="-33750" y="34530"/>
            <a:ext cx="6126791" cy="697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Stuttura</a:t>
            </a:r>
            <a:r>
              <a:rPr lang="it-IT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dei dati in risposta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. . . 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})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.then(function (response) {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events =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response.result.items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it-I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events.length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&gt; 0) {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calendar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calendar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for (i = 0; i &lt;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events.length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i++) {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event = events[i];</a:t>
            </a:r>
          </a:p>
          <a:p>
            <a:endParaRPr lang="it-I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//seleziono e organizzo le date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parts =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event.start.date.split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("-");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start = new Date(parts[0], parts[1] - 1, parts[2]);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day =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start.getDate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["GEN", . . . , "DIC"];</a:t>
            </a:r>
          </a:p>
          <a:p>
            <a:endParaRPr lang="it-I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//creo tutti gli element</a:t>
            </a:r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lang="it-I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const box =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document.createElement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("div");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. . .</a:t>
            </a:r>
          </a:p>
          <a:p>
            <a:endParaRPr lang="it-I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const src =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event.description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const img =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createImg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(src);</a:t>
            </a:r>
          </a:p>
          <a:p>
            <a:endParaRPr lang="it-I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tit.textContent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event.summary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end.textContent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"Fine evento: " +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event.end.date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location.textContent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"Luogo: " +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event.location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gg.textContent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day.toString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mm.textContent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start.getMonth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()];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// assegno le classi e includo gli elementi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nell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html</a:t>
            </a:r>
          </a:p>
          <a:p>
            <a:r>
              <a:rPr lang="it-IT" sz="1100" dirty="0">
                <a:solidFill>
                  <a:schemeClr val="bg1"/>
                </a:solidFill>
                <a:latin typeface="Consolas" panose="020B0609020204030204" pitchFamily="49" charset="0"/>
              </a:rPr>
              <a:t>	    . . . </a:t>
            </a:r>
            <a:endParaRPr lang="it-IT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(!start) {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start = </a:t>
            </a:r>
            <a:r>
              <a:rPr lang="it-IT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event.start.date</a:t>
            </a:r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}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} else {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console.log("Nessun evento trovato.");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it-IT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});    }</a:t>
            </a:r>
          </a:p>
        </p:txBody>
      </p:sp>
    </p:spTree>
    <p:extLst>
      <p:ext uri="{BB962C8B-B14F-4D97-AF65-F5344CB8AC3E}">
        <p14:creationId xmlns:p14="http://schemas.microsoft.com/office/powerpoint/2010/main" val="225213971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4865</TotalTime>
  <Words>1284</Words>
  <Application>Microsoft Office PowerPoint</Application>
  <PresentationFormat>Widescreen</PresentationFormat>
  <Paragraphs>179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Consolas</vt:lpstr>
      <vt:lpstr>Wingdings 2</vt:lpstr>
      <vt:lpstr>Vista</vt:lpstr>
      <vt:lpstr>MHW3 API REST</vt:lpstr>
      <vt:lpstr>Descrizione del progetto</vt:lpstr>
      <vt:lpstr>JS    Meteo</vt:lpstr>
      <vt:lpstr>JS    Meteo</vt:lpstr>
      <vt:lpstr>API Google calendar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 html+css</dc:title>
  <dc:creator>Matteo</dc:creator>
  <cp:lastModifiedBy>Matteo</cp:lastModifiedBy>
  <cp:revision>86</cp:revision>
  <dcterms:created xsi:type="dcterms:W3CDTF">2021-03-24T10:08:32Z</dcterms:created>
  <dcterms:modified xsi:type="dcterms:W3CDTF">2021-04-25T15:18:19Z</dcterms:modified>
</cp:coreProperties>
</file>