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4"/>
  </p:notesMasterIdLst>
  <p:handoutMasterIdLst>
    <p:handoutMasterId r:id="rId35"/>
  </p:handoutMasterIdLst>
  <p:sldIdLst>
    <p:sldId id="350" r:id="rId5"/>
    <p:sldId id="351" r:id="rId6"/>
    <p:sldId id="352" r:id="rId7"/>
    <p:sldId id="353" r:id="rId8"/>
    <p:sldId id="354" r:id="rId9"/>
    <p:sldId id="355" r:id="rId10"/>
    <p:sldId id="356" r:id="rId11"/>
    <p:sldId id="357" r:id="rId12"/>
    <p:sldId id="358" r:id="rId13"/>
    <p:sldId id="359" r:id="rId14"/>
    <p:sldId id="361" r:id="rId15"/>
    <p:sldId id="362" r:id="rId16"/>
    <p:sldId id="363" r:id="rId17"/>
    <p:sldId id="364" r:id="rId18"/>
    <p:sldId id="365" r:id="rId19"/>
    <p:sldId id="366" r:id="rId20"/>
    <p:sldId id="367" r:id="rId21"/>
    <p:sldId id="368" r:id="rId22"/>
    <p:sldId id="369" r:id="rId23"/>
    <p:sldId id="370" r:id="rId24"/>
    <p:sldId id="371" r:id="rId25"/>
    <p:sldId id="373" r:id="rId26"/>
    <p:sldId id="374" r:id="rId27"/>
    <p:sldId id="375" r:id="rId28"/>
    <p:sldId id="372" r:id="rId29"/>
    <p:sldId id="376" r:id="rId30"/>
    <p:sldId id="379" r:id="rId31"/>
    <p:sldId id="377" r:id="rId32"/>
    <p:sldId id="3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09:30.096"/>
    </inkml:context>
    <inkml:brush xml:id="br0">
      <inkml:brushProperty name="width" value="0.05" units="cm"/>
      <inkml:brushProperty name="height" value="0.05" units="cm"/>
      <inkml:brushProperty name="color" value="#E71224"/>
    </inkml:brush>
  </inkml:definitions>
  <inkml:trace contextRef="#ctx0" brushRef="#br0">247 248 24575,'14'-1'0,"0"-1"0,-1 0 0,23-7 0,6-1 0,61-10 0,67-11 0,-110 21 0,-31 4 0,52-2 0,14-4 0,-70 7 0,50-2 0,-68 7 0,-4 0 0,0 0 0,0 1 0,0-2 0,0 1 0,0 0 0,0 0 0,1-1 0,-1 0 0,0 0 0,0 0 0,0 0 0,0 0 0,4-3 0,-8 4 0,1-1 0,0 0 0,0 0 0,-1 1 0,1-1 0,0 1 0,-1-1 0,1 0 0,-1 1 0,1-1 0,-1 1 0,1-1 0,-1 1 0,1-1 0,-1 1 0,1-1 0,-1 1 0,0-1 0,1 1 0,-1 0 0,0-1 0,1 1 0,-1 0 0,0 0 0,0-1 0,-23-9 0,2 3 0,0 1 0,-46-5 0,17 3 0,-146-15 0,156 17 0,-73 0 0,74 6 0,0-2 0,-42-8 0,12 2 0,0 4 0,-93 5 0,123 0 0,1020-1 0,-960 1 0,-1 2 0,1 0 0,29 9 0,-33-8 0,-16-4 0,1 0 0,-1 0 0,1 0 0,-1 0 0,1 0 0,0 0 0,-1 0 0,1 0 0,-1 0 0,1 0 0,-1 1 0,1-1 0,-1 0 0,1 0 0,-1 1 0,1-1 0,-1 0 0,1 1 0,-1-1 0,1 0 0,-1 1 0,0-1 0,1 0 0,-1 1 0,0-1 0,1 1 0,-1-1 0,0 1 0,1-1 0,-1 1 0,0-1 0,0 1 0,0-1 0,0 1 0,1 1 0,-19 10 0,-34 6 0,-92 16 0,31-10 0,316-21 0,-192-2 0,-62 9 0,1-3 0,-1-1 0,-1-3 0,-95-7 0,30 2 0,89 3 0,-53 10 0,-19 2 0,110-12 0,-1 1 0,0 1 0,0-1 0,-1 1 0,10 5 0,54 16 0,102 7 0,-116-21 0,-32-5 0,-1-1 0,37 1 0,-26-3 0,60 10 0,-42-3 0,-144-11 0,62 3 0,0-1 0,1-1 0,-37-6 0,-102-18 0,88 15 0,28 6 0,-73 3 0,110 1 0,101-11 0,-51 5 0,51-2 0,82 9-1365,-149-1-5461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4:21.813"/>
    </inkml:context>
    <inkml:brush xml:id="br0">
      <inkml:brushProperty name="width" value="0.05" units="cm"/>
      <inkml:brushProperty name="height" value="0.05" units="cm"/>
      <inkml:brushProperty name="color" value="#008C3A"/>
    </inkml:brush>
  </inkml:definitions>
  <inkml:trace contextRef="#ctx0" brushRef="#br0">70 185 24575,'44'-2'0,"55"-10"0,-55 6 0,59-1 0,1252 8-592,-1199 12 592,-11 0 0,-72-12 0,17 0 0,92 13 0,-61-4 0,203-7 0,-155-6 0,1222 3 592,-1364 2-592,1 1 0,29 6 0,30 4 0,-182-16 0,43 3 0,-1-2 0,-54-10 0,43 4 0,-1 3 0,-128 6 0,70 1 0,-1564-2-623,1525-14 623,3 1 0,-1002 14 623,1222-1-623,-19 2 0,0-2 0,1-3 0,71-12 0,-70 8 0,-1 2 0,1 2 0,0 2 0,48 4 0,8 0 0,1182-3-615,-1118 13 615,-1 1 0,-71-14 0,4-1 0,140 17 0,-157-8 0,100-3 0,-99-5 0,96 13 0,-117-7 0,71-3 0,-75-3 0,94 12 0,-40 0 0,1-5 0,143-8 0,-88-1 0,2 15 671,6 0-727,-137-13 56,-28 0 0,-25 0 0,-668 0 0,666 1 0,0 1 0,-36 8 0,34-5 0,0-1 0,-26 1 0,-84-7 0,-52 4 0,112 10 0,51-7 0,1-2 0,-29 3 0,17-5 0,-305-4 0,174-21 0,-80-9 0,-294-53-455,302 51 327,-228-24 128,250 34 0,-36-2 0,144 16 0,-74-3 0,133 12-3,-78-12 0,102 11 2,-67-4 267,-125 7-1,174 1-206,592-1-59,-523 1 0,59 11 0,-59-6 0,57 2 0,-30-6 0,80 11 0,91 13-565,52 1 565,46-2 0,-133-12 0,10 0 0,-130-5 0,78-3 0,-80-4 0,86 11 0,-98-5 0,62-2 0,-67-4 0,91 13 0,-97-8 0,86 1 0,-84-6 0,82 11 0,-96-7 13,69-1 1,-79-5 75,-1 2 1,1 1 0,0 0 0,-1 2-1,35 10 1,-148 8-90,12-13 0,0-4 0,-117-7 0,58 0 0,-1578 2-1289,1566-13 1289,23 0 0,-159-18 0,134 10 0,-240-36 0,82 9 0,-65-6-15,305 44-78,30 3 480,-67-2 1,86 8-264,0 0 1,1-1-1,-1-1 1,-31-10-1,71 9-13,16 1-1587,-15 4-5350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4:26.123"/>
    </inkml:context>
    <inkml:brush xml:id="br0">
      <inkml:brushProperty name="width" value="0.05" units="cm"/>
      <inkml:brushProperty name="height" value="0.05" units="cm"/>
      <inkml:brushProperty name="color" value="#008C3A"/>
    </inkml:brush>
  </inkml:definitions>
  <inkml:trace contextRef="#ctx0" brushRef="#br0">1 29 24575,'44'-2'0,"55"-10"0,-55 6 0,59-1 0,-12 6 0,105 4 0,-126 9 0,-50-7 0,0-2 0,27 2 0,76-5 0,-65-1 0,1 2 0,94 14 0,-111-9 0,-1-3 0,1-1 0,43-4 0,71 4 0,-85 11 0,-52-9 0,0 0 0,29 2 0,42-6 0,-54-1 0,1 1 0,-1 2 0,64 12 0,-59-7 0,-1-2 0,1-2 0,76-3 0,-72-2 0,0 2 0,87 13 0,-91-7 0,0-3 0,0-1 0,49-3 0,63 2 0,-82 12 0,-51-9 0,-1 0 0,29 1 0,-16-4 0,250-3 0,-249-3 0,62-16 0,-69 13 0,0 2 0,1 1 0,53-4 0,-41 8 0,51-10 0,-51 5 0,55-1 0,588 8 0,-654-3 0,1 0 0,36-10 0,-4 1 0,1 1-7,-29 3-672,55-2 0,-66 8-6147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4:33.312"/>
    </inkml:context>
    <inkml:brush xml:id="br0">
      <inkml:brushProperty name="width" value="0.05" units="cm"/>
      <inkml:brushProperty name="height" value="0.05" units="cm"/>
      <inkml:brushProperty name="color" value="#008C3A"/>
    </inkml:brush>
  </inkml:definitions>
  <inkml:trace contextRef="#ctx0" brushRef="#br0">0 81 24575,'30'-1'0,"0"-2"0,29-7 0,-29 5 0,58-4 0,52-4 0,-92 7 0,53 0 0,1261 7 0,-1333-3 0,60-10 0,-59 6 0,57-2 0,1327 9 0,-1394 0 0,-1 1 0,36 9 0,-34-7 0,0 0 0,26 1 0,-17-4 0,1 1 0,50 10 0,-49-6 0,1-3 0,-1 0 0,65-5 0,38 3 0,-64 12 0,-52-9 0,0 0 0,29 2 0,43 6 0,-68-7 0,47 3 0,-23-7 0,-2 0 0,0 1 0,54 10 0,-63-7 0,71 2 0,-75-7 0,1 2 0,57 10 0,-56-6 0,0-2 0,-1-2 0,1-1 0,41-4 0,-28 1 0,52 5 0,-28 10 0,-52-9 0,0 0 0,29 2 0,162-8 0,78 4 0,-200 10 0,-55-6 0,56 2 0,435-9 0,-505 2 0,0 1 0,36 8 0,-34-5 0,0-1 0,26 1 0,321-6 0,-344-1 17,-1-1-1,1-1 1,0-1-1,-1-2 1,0 0-1,-1-1 1,42-22-1,-39 18-265,0 0-1,1 2 1,0 1-1,0 2 1,38-7-1,-44 12-6576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4:50.172"/>
    </inkml:context>
    <inkml:brush xml:id="br0">
      <inkml:brushProperty name="width" value="0.05" units="cm"/>
      <inkml:brushProperty name="height" value="0.05" units="cm"/>
      <inkml:brushProperty name="color" value="#008C3A"/>
    </inkml:brush>
  </inkml:definitions>
  <inkml:trace contextRef="#ctx0" brushRef="#br0">1 58 24575,'36'0'0,"0"1"0,0 1 0,50 11 0,98 14 0,-138-20 0,0-2 0,0-2 0,0-1 0,47-6 0,13 1 0,-82 3 0,0-1 0,0-2 0,45-9 0,114-15 0,-154 22 0,57-2 0,-57 5 0,-1 0 0,36-8 0,-19 3 0,1 2 0,-1 1 0,1 3 0,49 5 0,11-1 0,-57-3 0,9 1 0,1-3 0,89-13 0,-84 7 0,0 3 0,1 2 0,64 6 0,-6 0 0,1291-3 0,-1383 2 0,57 9 0,-57-5 0,55 2 0,47-11 0,100 5 0,-145 11 0,-57-7 0,60 3 0,42-12 0,100 5 0,-163 11 0,-50-9 0,0 0 0,27 1 0,401-4 0,-215-3 0,-203 4 0,59 10 0,-59-6 0,57 2 0,15-9 0,-41-1 0,1 3 0,106 15 0,-104-7 0,0-4 0,130-6 0,-71-1 0,374 2 0,-477-2 0,0 0 0,34-7 0,-32 4 0,0 1 0,23-1 0,5 4 0,-5 1 0,0-2 0,52-10 0,-35 4 0,1 2 0,0 3 0,71 7 0,-11-2 0,-79-4 0,54-9 0,-54 5 0,58-2 0,395 9 0,-478-2 0,1-1 0,35-8 0,-34 5 0,-1 1 0,28-1 0,240 6-1365,-266-1-5461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9:48.951"/>
    </inkml:context>
    <inkml:brush xml:id="br0">
      <inkml:brushProperty name="width" value="0.05" units="cm"/>
      <inkml:brushProperty name="height" value="0.05" units="cm"/>
      <inkml:brushProperty name="color" value="#008C3A"/>
    </inkml:brush>
  </inkml:definitions>
  <inkml:trace contextRef="#ctx0" brushRef="#br0">1 77 24575,'18'-1'0,"0"-1"0,34-8 0,-33 6 0,0 0 0,26-1 0,152-19 0,-91 12 0,-75 6 0,52-1 0,-5 6 0,136 4 0,-148 9 0,-48-8 0,0-1 0,27 2 0,-27-4 0,11-1 0,0 2 0,51 9 0,-36-4 0,-1-2 0,1-2 0,84-6 0,-30 1 0,-71 2 0,0 0 0,-1 2 0,51 11 0,-52-8 0,50 3 0,20 4 0,163 24 0,-187-26 0,-47-5 0,0-1 0,28 0 0,6-5 0,-25 0 0,0 1 0,0 2 0,-1 1 0,34 8 0,-26-5 0,1-1 0,0-1 0,-1-3 0,56-5 0,2 2 0,-52 1 0,9 0 0,0 3 0,83 12 0,57 11 0,-102-15 0,-63-8 0,52 10 0,-40-5 0,0-2 0,1-2 0,0-2 0,45-5 0,11 2 0,1244 2 0,-1325-1 0,0-1 0,33-8 0,32-3 0,114-6 0,-149 13 0,16-4 0,-39 5 0,0 1 0,31 0 0,-32 2 0,-1 0 0,27-7 0,-26 5 0,0 0 0,26 0 0,709 5 0,-741-2 0,1-1 0,31-8 0,33-2 0,1 11 0,-39 2 0,1-2 0,73-12 0,-62 5 0,1 3 0,1 2 0,67 6 0,-11 0 0,-59-4 0,-19 0 0,1 1 0,-1 2 0,73 13 0,-69-8 0,0-2 0,-1-2 0,2-2 0,53-5 0,3 2 0,-74 2 0,33 1 0,1-2 0,-1-2 0,1-3 0,79-19 0,-89 14-1365,-27 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9:50.323"/>
    </inkml:context>
    <inkml:brush xml:id="br0">
      <inkml:brushProperty name="width" value="0.05" units="cm"/>
      <inkml:brushProperty name="height" value="0.05" units="cm"/>
      <inkml:brushProperty name="color" value="#008C3A"/>
    </inkml:brush>
  </inkml:definitions>
  <inkml:trace contextRef="#ctx0" brushRef="#br0">0 74 24575,'905'0'0,"-876"-1"0,53-10 0,-52 6 0,49-3 0,776 9 0,-826 1 0,53 9 0,-53-6 0,51 2 0,311-8 0,-370 0 0,0-1 0,37-10 0,-12 3 0,5-1 0,-26 5 0,0 1 0,44-3 0,616 8 0,-666-2 0,-1-1 0,33-7 0,32-3 0,254 11 84,-162 2-1533,-154-1-5377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15,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15,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15,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15,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15,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15,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15,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15,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15,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15,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ideo" Target="https://www.youtube.com/embed/sSzsVudtnss?feature=oembed" TargetMode="Externa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customXml" Target="../ink/ink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customXml" Target="../ink/ink7.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Control Theory</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Part Two: Drive Slew and PID Controllers</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ACA3-D9A7-1551-5F33-0F1899F43F9D}"/>
              </a:ext>
            </a:extLst>
          </p:cNvPr>
          <p:cNvSpPr>
            <a:spLocks noGrp="1"/>
          </p:cNvSpPr>
          <p:nvPr>
            <p:ph type="title"/>
          </p:nvPr>
        </p:nvSpPr>
        <p:spPr/>
        <p:txBody>
          <a:bodyPr>
            <a:normAutofit fontScale="90000"/>
          </a:bodyPr>
          <a:lstStyle/>
          <a:p>
            <a:r>
              <a:rPr lang="en-US" dirty="0"/>
              <a:t>Picking a Slew Step</a:t>
            </a:r>
          </a:p>
        </p:txBody>
      </p:sp>
      <p:sp>
        <p:nvSpPr>
          <p:cNvPr id="7" name="TextBox 6">
            <a:extLst>
              <a:ext uri="{FF2B5EF4-FFF2-40B4-BE49-F238E27FC236}">
                <a16:creationId xmlns:a16="http://schemas.microsoft.com/office/drawing/2014/main" id="{544663DB-A39E-49C6-F2C0-4A7D464EB8DA}"/>
              </a:ext>
            </a:extLst>
          </p:cNvPr>
          <p:cNvSpPr txBox="1"/>
          <p:nvPr/>
        </p:nvSpPr>
        <p:spPr>
          <a:xfrm>
            <a:off x="971550" y="1595433"/>
            <a:ext cx="7772400" cy="369332"/>
          </a:xfrm>
          <a:prstGeom prst="rect">
            <a:avLst/>
          </a:prstGeom>
          <a:noFill/>
        </p:spPr>
        <p:txBody>
          <a:bodyPr wrap="square" rtlCol="0">
            <a:spAutoFit/>
          </a:bodyPr>
          <a:lstStyle/>
          <a:p>
            <a:r>
              <a:rPr lang="en-US" dirty="0">
                <a:solidFill>
                  <a:schemeClr val="accent5"/>
                </a:solidFill>
              </a:rPr>
              <a:t>How do we know what slew step to use?</a:t>
            </a:r>
          </a:p>
        </p:txBody>
      </p:sp>
      <p:sp>
        <p:nvSpPr>
          <p:cNvPr id="8" name="TextBox 7">
            <a:extLst>
              <a:ext uri="{FF2B5EF4-FFF2-40B4-BE49-F238E27FC236}">
                <a16:creationId xmlns:a16="http://schemas.microsoft.com/office/drawing/2014/main" id="{6BE22F16-EC32-6630-5717-FB7C7677C9F7}"/>
              </a:ext>
            </a:extLst>
          </p:cNvPr>
          <p:cNvSpPr txBox="1"/>
          <p:nvPr/>
        </p:nvSpPr>
        <p:spPr>
          <a:xfrm>
            <a:off x="964023" y="2070272"/>
            <a:ext cx="1163715" cy="369332"/>
          </a:xfrm>
          <a:prstGeom prst="rect">
            <a:avLst/>
          </a:prstGeom>
          <a:noFill/>
        </p:spPr>
        <p:txBody>
          <a:bodyPr wrap="square" rtlCol="0">
            <a:spAutoFit/>
          </a:bodyPr>
          <a:lstStyle/>
          <a:p>
            <a:r>
              <a:rPr lang="en-US" dirty="0">
                <a:solidFill>
                  <a:schemeClr val="tx2"/>
                </a:solidFill>
              </a:rPr>
              <a:t>We don’t!</a:t>
            </a:r>
          </a:p>
        </p:txBody>
      </p:sp>
      <p:pic>
        <p:nvPicPr>
          <p:cNvPr id="1026" name="Picture 2" descr="Calzones | The Cozy Apron">
            <a:extLst>
              <a:ext uri="{FF2B5EF4-FFF2-40B4-BE49-F238E27FC236}">
                <a16:creationId xmlns:a16="http://schemas.microsoft.com/office/drawing/2014/main" id="{0047CCA4-4F85-AE6C-2CED-325C4C1DE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377" y="1886801"/>
            <a:ext cx="4626597" cy="30843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6A0B67-13D6-738A-1B44-B1BD13D000B1}"/>
              </a:ext>
            </a:extLst>
          </p:cNvPr>
          <p:cNvSpPr txBox="1"/>
          <p:nvPr/>
        </p:nvSpPr>
        <p:spPr>
          <a:xfrm>
            <a:off x="1978269" y="2070272"/>
            <a:ext cx="4290647" cy="369332"/>
          </a:xfrm>
          <a:prstGeom prst="rect">
            <a:avLst/>
          </a:prstGeom>
          <a:noFill/>
        </p:spPr>
        <p:txBody>
          <a:bodyPr wrap="square" rtlCol="0">
            <a:spAutoFit/>
          </a:bodyPr>
          <a:lstStyle/>
          <a:p>
            <a:r>
              <a:rPr lang="en-US" dirty="0">
                <a:solidFill>
                  <a:schemeClr val="accent1">
                    <a:lumMod val="50000"/>
                  </a:schemeClr>
                </a:solidFill>
              </a:rPr>
              <a:t>Quick, everyone tell me your favorite food.</a:t>
            </a:r>
          </a:p>
        </p:txBody>
      </p:sp>
      <p:sp>
        <p:nvSpPr>
          <p:cNvPr id="11" name="TextBox 10">
            <a:extLst>
              <a:ext uri="{FF2B5EF4-FFF2-40B4-BE49-F238E27FC236}">
                <a16:creationId xmlns:a16="http://schemas.microsoft.com/office/drawing/2014/main" id="{DECD4B66-6B33-ECFA-BF72-CD7571F51B43}"/>
              </a:ext>
            </a:extLst>
          </p:cNvPr>
          <p:cNvSpPr txBox="1"/>
          <p:nvPr/>
        </p:nvSpPr>
        <p:spPr>
          <a:xfrm>
            <a:off x="964022" y="2545111"/>
            <a:ext cx="5131977" cy="923330"/>
          </a:xfrm>
          <a:prstGeom prst="rect">
            <a:avLst/>
          </a:prstGeom>
          <a:noFill/>
        </p:spPr>
        <p:txBody>
          <a:bodyPr wrap="square" rtlCol="0">
            <a:spAutoFit/>
          </a:bodyPr>
          <a:lstStyle/>
          <a:p>
            <a:r>
              <a:rPr lang="en-US" dirty="0">
                <a:solidFill>
                  <a:srgbClr val="00B0F0"/>
                </a:solidFill>
              </a:rPr>
              <a:t>Much like your favorite food, there isn’t one </a:t>
            </a:r>
            <a:r>
              <a:rPr lang="en-US" i="1" dirty="0">
                <a:solidFill>
                  <a:srgbClr val="00B0F0"/>
                </a:solidFill>
              </a:rPr>
              <a:t>perfect</a:t>
            </a:r>
            <a:r>
              <a:rPr lang="en-US" dirty="0">
                <a:solidFill>
                  <a:srgbClr val="00B0F0"/>
                </a:solidFill>
              </a:rPr>
              <a:t> option all the time. When we’re picking a slew step, we should pick something that feels right to </a:t>
            </a:r>
            <a:r>
              <a:rPr lang="en-US" i="1" dirty="0">
                <a:solidFill>
                  <a:srgbClr val="00B0F0"/>
                </a:solidFill>
              </a:rPr>
              <a:t>us</a:t>
            </a:r>
            <a:r>
              <a:rPr lang="en-US" dirty="0">
                <a:solidFill>
                  <a:srgbClr val="00B0F0"/>
                </a:solidFill>
              </a:rPr>
              <a:t>.</a:t>
            </a:r>
          </a:p>
        </p:txBody>
      </p:sp>
      <p:sp>
        <p:nvSpPr>
          <p:cNvPr id="12" name="TextBox 11">
            <a:extLst>
              <a:ext uri="{FF2B5EF4-FFF2-40B4-BE49-F238E27FC236}">
                <a16:creationId xmlns:a16="http://schemas.microsoft.com/office/drawing/2014/main" id="{63D971BA-DF07-3C66-7F74-6E9E9A183EE6}"/>
              </a:ext>
            </a:extLst>
          </p:cNvPr>
          <p:cNvSpPr txBox="1"/>
          <p:nvPr/>
        </p:nvSpPr>
        <p:spPr>
          <a:xfrm>
            <a:off x="964022" y="3847282"/>
            <a:ext cx="4626597" cy="1477328"/>
          </a:xfrm>
          <a:prstGeom prst="rect">
            <a:avLst/>
          </a:prstGeom>
          <a:noFill/>
        </p:spPr>
        <p:txBody>
          <a:bodyPr wrap="square" rtlCol="0">
            <a:spAutoFit/>
          </a:bodyPr>
          <a:lstStyle/>
          <a:p>
            <a:r>
              <a:rPr lang="en-US" dirty="0">
                <a:solidFill>
                  <a:schemeClr val="tx2"/>
                </a:solidFill>
              </a:rPr>
              <a:t>When we produce a rough estimate, we should consider two things:</a:t>
            </a:r>
          </a:p>
          <a:p>
            <a:endParaRPr lang="en-US" dirty="0">
              <a:solidFill>
                <a:schemeClr val="tx2"/>
              </a:solidFill>
            </a:endParaRPr>
          </a:p>
          <a:p>
            <a:pPr marL="342900" indent="-342900">
              <a:buFont typeface="+mj-lt"/>
              <a:buAutoNum type="arabicPeriod"/>
            </a:pPr>
            <a:r>
              <a:rPr lang="en-US" dirty="0">
                <a:solidFill>
                  <a:schemeClr val="tx2"/>
                </a:solidFill>
              </a:rPr>
              <a:t>How big could our value be?</a:t>
            </a:r>
          </a:p>
          <a:p>
            <a:pPr marL="342900" indent="-342900">
              <a:buFont typeface="+mj-lt"/>
              <a:buAutoNum type="arabicPeriod"/>
            </a:pPr>
            <a:r>
              <a:rPr lang="en-US" dirty="0">
                <a:solidFill>
                  <a:schemeClr val="tx2"/>
                </a:solidFill>
              </a:rPr>
              <a:t>How fast do we need to change?</a:t>
            </a:r>
          </a:p>
        </p:txBody>
      </p:sp>
      <p:sp>
        <p:nvSpPr>
          <p:cNvPr id="13" name="TextBox 12">
            <a:extLst>
              <a:ext uri="{FF2B5EF4-FFF2-40B4-BE49-F238E27FC236}">
                <a16:creationId xmlns:a16="http://schemas.microsoft.com/office/drawing/2014/main" id="{C5F84180-AD8A-0B59-D986-C101458EA085}"/>
              </a:ext>
            </a:extLst>
          </p:cNvPr>
          <p:cNvSpPr txBox="1"/>
          <p:nvPr/>
        </p:nvSpPr>
        <p:spPr>
          <a:xfrm>
            <a:off x="964022" y="5703218"/>
            <a:ext cx="10546507" cy="646331"/>
          </a:xfrm>
          <a:prstGeom prst="rect">
            <a:avLst/>
          </a:prstGeom>
          <a:noFill/>
        </p:spPr>
        <p:txBody>
          <a:bodyPr wrap="square" rtlCol="0">
            <a:spAutoFit/>
          </a:bodyPr>
          <a:lstStyle/>
          <a:p>
            <a:r>
              <a:rPr lang="en-US" dirty="0">
                <a:solidFill>
                  <a:schemeClr val="accent4"/>
                </a:solidFill>
              </a:rPr>
              <a:t>Your turn: pick a value you think would be correct. Whoever gets closest to the value I’m thinking of wins a piece of candy. (my value is a reasonable value you might use).</a:t>
            </a:r>
          </a:p>
        </p:txBody>
      </p:sp>
    </p:spTree>
    <p:extLst>
      <p:ext uri="{BB962C8B-B14F-4D97-AF65-F5344CB8AC3E}">
        <p14:creationId xmlns:p14="http://schemas.microsoft.com/office/powerpoint/2010/main" val="152246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43F4A3-E242-FE8A-C0C6-3560EA19314B}"/>
              </a:ext>
            </a:extLst>
          </p:cNvPr>
          <p:cNvSpPr>
            <a:spLocks noGrp="1"/>
          </p:cNvSpPr>
          <p:nvPr>
            <p:ph type="title"/>
          </p:nvPr>
        </p:nvSpPr>
        <p:spPr/>
        <p:txBody>
          <a:bodyPr>
            <a:normAutofit fontScale="90000"/>
          </a:bodyPr>
          <a:lstStyle/>
          <a:p>
            <a:r>
              <a:rPr lang="en-US" dirty="0"/>
              <a:t>The Code – Slewing The Value</a:t>
            </a:r>
          </a:p>
        </p:txBody>
      </p:sp>
      <p:sp>
        <p:nvSpPr>
          <p:cNvPr id="4" name="Text Placeholder 3">
            <a:extLst>
              <a:ext uri="{FF2B5EF4-FFF2-40B4-BE49-F238E27FC236}">
                <a16:creationId xmlns:a16="http://schemas.microsoft.com/office/drawing/2014/main" id="{79690EB9-4FB1-3B0E-7959-0715B40AF8BE}"/>
              </a:ext>
            </a:extLst>
          </p:cNvPr>
          <p:cNvSpPr>
            <a:spLocks noGrp="1"/>
          </p:cNvSpPr>
          <p:nvPr>
            <p:ph type="body" sz="quarter" idx="11"/>
          </p:nvPr>
        </p:nvSpPr>
        <p:spPr>
          <a:xfrm>
            <a:off x="958000" y="2289362"/>
            <a:ext cx="4572001" cy="610863"/>
          </a:xfrm>
        </p:spPr>
        <p:txBody>
          <a:bodyPr/>
          <a:lstStyle/>
          <a:p>
            <a:r>
              <a:rPr lang="en-US" dirty="0">
                <a:solidFill>
                  <a:schemeClr val="tx2"/>
                </a:solidFill>
              </a:rPr>
              <a:t>We have our </a:t>
            </a:r>
            <a:r>
              <a:rPr lang="en-US" dirty="0">
                <a:solidFill>
                  <a:schemeClr val="accent4"/>
                </a:solidFill>
              </a:rPr>
              <a:t>current speed</a:t>
            </a:r>
            <a:r>
              <a:rPr lang="en-US" dirty="0">
                <a:solidFill>
                  <a:schemeClr val="tx2"/>
                </a:solidFill>
              </a:rPr>
              <a:t>, our </a:t>
            </a:r>
            <a:r>
              <a:rPr lang="en-US" dirty="0">
                <a:solidFill>
                  <a:schemeClr val="accent3"/>
                </a:solidFill>
              </a:rPr>
              <a:t>target speed</a:t>
            </a:r>
            <a:r>
              <a:rPr lang="en-US" dirty="0">
                <a:solidFill>
                  <a:schemeClr val="tx2"/>
                </a:solidFill>
              </a:rPr>
              <a:t>, and our </a:t>
            </a:r>
            <a:r>
              <a:rPr lang="en-US" dirty="0">
                <a:solidFill>
                  <a:schemeClr val="accent5"/>
                </a:solidFill>
              </a:rPr>
              <a:t>slew step</a:t>
            </a:r>
            <a:r>
              <a:rPr lang="en-US" dirty="0">
                <a:solidFill>
                  <a:schemeClr val="tx2"/>
                </a:solidFill>
              </a:rPr>
              <a:t>. All that’s left now is to use them in our drive code to call our slew function.</a:t>
            </a:r>
          </a:p>
        </p:txBody>
      </p:sp>
      <p:sp>
        <p:nvSpPr>
          <p:cNvPr id="7" name="Slide Number Placeholder 6">
            <a:extLst>
              <a:ext uri="{FF2B5EF4-FFF2-40B4-BE49-F238E27FC236}">
                <a16:creationId xmlns:a16="http://schemas.microsoft.com/office/drawing/2014/main" id="{427BF332-D8A1-0DD5-02C9-985A1860EEE0}"/>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sp>
        <p:nvSpPr>
          <p:cNvPr id="5" name="Text Placeholder 3">
            <a:extLst>
              <a:ext uri="{FF2B5EF4-FFF2-40B4-BE49-F238E27FC236}">
                <a16:creationId xmlns:a16="http://schemas.microsoft.com/office/drawing/2014/main" id="{6CEC8BD2-592D-C4D5-D8FC-F6AC91C1B3E8}"/>
              </a:ext>
            </a:extLst>
          </p:cNvPr>
          <p:cNvSpPr txBox="1">
            <a:spLocks/>
          </p:cNvSpPr>
          <p:nvPr/>
        </p:nvSpPr>
        <p:spPr>
          <a:xfrm>
            <a:off x="957999" y="3957776"/>
            <a:ext cx="4572001" cy="61086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I’ll give </a:t>
            </a:r>
            <a:r>
              <a:rPr lang="en-US" dirty="0">
                <a:solidFill>
                  <a:srgbClr val="00B050"/>
                </a:solidFill>
              </a:rPr>
              <a:t>five minutes </a:t>
            </a:r>
            <a:r>
              <a:rPr lang="en-US" dirty="0">
                <a:solidFill>
                  <a:schemeClr val="tx2"/>
                </a:solidFill>
              </a:rPr>
              <a:t>for everyone to try this on their own, and then I’ll go over it.</a:t>
            </a:r>
          </a:p>
        </p:txBody>
      </p:sp>
      <p:sp>
        <p:nvSpPr>
          <p:cNvPr id="8" name="Text Placeholder 3">
            <a:extLst>
              <a:ext uri="{FF2B5EF4-FFF2-40B4-BE49-F238E27FC236}">
                <a16:creationId xmlns:a16="http://schemas.microsoft.com/office/drawing/2014/main" id="{AD76FCE7-4B8F-0A2F-7BCD-2C13A3517D32}"/>
              </a:ext>
            </a:extLst>
          </p:cNvPr>
          <p:cNvSpPr txBox="1">
            <a:spLocks/>
          </p:cNvSpPr>
          <p:nvPr/>
        </p:nvSpPr>
        <p:spPr>
          <a:xfrm>
            <a:off x="971550" y="3253507"/>
            <a:ext cx="4572001" cy="61086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5"/>
                </a:solidFill>
              </a:rPr>
              <a:t>HINT: Our slew function works by taking in three values, then spitting out the new correct value.</a:t>
            </a:r>
          </a:p>
        </p:txBody>
      </p:sp>
      <p:pic>
        <p:nvPicPr>
          <p:cNvPr id="11" name="Picture 10" descr="A screen shot of a computer program&#10;&#10;Description automatically generated with low confidence">
            <a:extLst>
              <a:ext uri="{FF2B5EF4-FFF2-40B4-BE49-F238E27FC236}">
                <a16:creationId xmlns:a16="http://schemas.microsoft.com/office/drawing/2014/main" id="{3D50ACE3-B02A-664F-F8BD-2415FA358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796" y="851880"/>
            <a:ext cx="6979204" cy="5414115"/>
          </a:xfrm>
          <a:prstGeom prst="rect">
            <a:avLst/>
          </a:prstGeom>
        </p:spPr>
      </p:pic>
    </p:spTree>
    <p:extLst>
      <p:ext uri="{BB962C8B-B14F-4D97-AF65-F5344CB8AC3E}">
        <p14:creationId xmlns:p14="http://schemas.microsoft.com/office/powerpoint/2010/main" val="181076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12B7-D93C-AE45-21FF-77F57B6C704B}"/>
              </a:ext>
            </a:extLst>
          </p:cNvPr>
          <p:cNvSpPr>
            <a:spLocks noGrp="1"/>
          </p:cNvSpPr>
          <p:nvPr>
            <p:ph type="ctrTitle"/>
          </p:nvPr>
        </p:nvSpPr>
        <p:spPr/>
        <p:txBody>
          <a:bodyPr/>
          <a:lstStyle/>
          <a:p>
            <a:r>
              <a:rPr lang="en-US" dirty="0"/>
              <a:t>Testing Slew</a:t>
            </a:r>
          </a:p>
        </p:txBody>
      </p:sp>
      <p:sp>
        <p:nvSpPr>
          <p:cNvPr id="3" name="Text Placeholder 2">
            <a:extLst>
              <a:ext uri="{FF2B5EF4-FFF2-40B4-BE49-F238E27FC236}">
                <a16:creationId xmlns:a16="http://schemas.microsoft.com/office/drawing/2014/main" id="{4D587DB5-3605-8E37-8E2A-FDED6DCBF7E2}"/>
              </a:ext>
            </a:extLst>
          </p:cNvPr>
          <p:cNvSpPr>
            <a:spLocks noGrp="1"/>
          </p:cNvSpPr>
          <p:nvPr>
            <p:ph type="body" sz="quarter" idx="11"/>
          </p:nvPr>
        </p:nvSpPr>
        <p:spPr/>
        <p:txBody>
          <a:bodyPr/>
          <a:lstStyle/>
          <a:p>
            <a:r>
              <a:rPr lang="en-US" dirty="0"/>
              <a:t>Try slew on my chassis! Press ‘</a:t>
            </a:r>
            <a:r>
              <a:rPr lang="en-US" dirty="0">
                <a:solidFill>
                  <a:schemeClr val="accent3"/>
                </a:solidFill>
              </a:rPr>
              <a:t>A</a:t>
            </a:r>
            <a:r>
              <a:rPr lang="en-US" dirty="0"/>
              <a:t>’ to turn on slew, and ‘</a:t>
            </a:r>
            <a:r>
              <a:rPr lang="en-US" dirty="0">
                <a:solidFill>
                  <a:schemeClr val="accent3"/>
                </a:solidFill>
              </a:rPr>
              <a:t>B</a:t>
            </a:r>
            <a:r>
              <a:rPr lang="en-US" dirty="0"/>
              <a:t>’ to turn it off.</a:t>
            </a:r>
          </a:p>
          <a:p>
            <a:endParaRPr lang="en-US" dirty="0"/>
          </a:p>
          <a:p>
            <a:endParaRPr lang="en-US" dirty="0"/>
          </a:p>
          <a:p>
            <a:r>
              <a:rPr lang="en-US" dirty="0"/>
              <a:t>Note: It might seem better without slew at first, but it will be better once weight is added.</a:t>
            </a:r>
          </a:p>
        </p:txBody>
      </p:sp>
    </p:spTree>
    <p:extLst>
      <p:ext uri="{BB962C8B-B14F-4D97-AF65-F5344CB8AC3E}">
        <p14:creationId xmlns:p14="http://schemas.microsoft.com/office/powerpoint/2010/main" val="328909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6BE8D5-7EFC-9D39-2E70-D5F1CA2BE7AA}"/>
              </a:ext>
            </a:extLst>
          </p:cNvPr>
          <p:cNvSpPr>
            <a:spLocks noGrp="1"/>
          </p:cNvSpPr>
          <p:nvPr>
            <p:ph type="pic" sz="quarter" idx="13"/>
          </p:nvPr>
        </p:nvSpPr>
        <p:spPr/>
      </p:sp>
    </p:spTree>
    <p:extLst>
      <p:ext uri="{BB962C8B-B14F-4D97-AF65-F5344CB8AC3E}">
        <p14:creationId xmlns:p14="http://schemas.microsoft.com/office/powerpoint/2010/main" val="3226031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0175-144D-D97D-5872-691070C1793A}"/>
              </a:ext>
            </a:extLst>
          </p:cNvPr>
          <p:cNvSpPr>
            <a:spLocks noGrp="1"/>
          </p:cNvSpPr>
          <p:nvPr>
            <p:ph type="ctrTitle"/>
          </p:nvPr>
        </p:nvSpPr>
        <p:spPr/>
        <p:txBody>
          <a:bodyPr/>
          <a:lstStyle/>
          <a:p>
            <a:r>
              <a:rPr lang="en-US" dirty="0"/>
              <a:t>PID Controllers</a:t>
            </a:r>
          </a:p>
        </p:txBody>
      </p:sp>
      <p:sp>
        <p:nvSpPr>
          <p:cNvPr id="3" name="Text Placeholder 2">
            <a:extLst>
              <a:ext uri="{FF2B5EF4-FFF2-40B4-BE49-F238E27FC236}">
                <a16:creationId xmlns:a16="http://schemas.microsoft.com/office/drawing/2014/main" id="{FDBC620B-7B3E-39BA-EAFD-D07D39F70DB0}"/>
              </a:ext>
            </a:extLst>
          </p:cNvPr>
          <p:cNvSpPr>
            <a:spLocks noGrp="1"/>
          </p:cNvSpPr>
          <p:nvPr>
            <p:ph type="body" sz="quarter" idx="11"/>
          </p:nvPr>
        </p:nvSpPr>
        <p:spPr/>
        <p:txBody>
          <a:bodyPr/>
          <a:lstStyle/>
          <a:p>
            <a:r>
              <a:rPr lang="en-US" dirty="0"/>
              <a:t>A closed-loop controller that NASA uses to steer rockets and a number guessing game, now in your local VEX robot.</a:t>
            </a:r>
          </a:p>
        </p:txBody>
      </p:sp>
      <p:pic>
        <p:nvPicPr>
          <p:cNvPr id="2050" name="Picture 2">
            <a:extLst>
              <a:ext uri="{FF2B5EF4-FFF2-40B4-BE49-F238E27FC236}">
                <a16:creationId xmlns:a16="http://schemas.microsoft.com/office/drawing/2014/main" id="{DF9FEC63-D289-F2A2-0E10-CAFCC8003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96" y="5502890"/>
            <a:ext cx="1482384" cy="123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6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F0AE81-A14A-1B28-9879-645AB51550FB}"/>
              </a:ext>
            </a:extLst>
          </p:cNvPr>
          <p:cNvSpPr>
            <a:spLocks noGrp="1"/>
          </p:cNvSpPr>
          <p:nvPr>
            <p:ph type="title"/>
          </p:nvPr>
        </p:nvSpPr>
        <p:spPr/>
        <p:txBody>
          <a:bodyPr>
            <a:normAutofit/>
          </a:bodyPr>
          <a:lstStyle/>
          <a:p>
            <a:r>
              <a:rPr lang="en-US" dirty="0"/>
              <a:t>Understanding PID</a:t>
            </a:r>
          </a:p>
        </p:txBody>
      </p:sp>
      <p:sp>
        <p:nvSpPr>
          <p:cNvPr id="4" name="Text Placeholder 3">
            <a:extLst>
              <a:ext uri="{FF2B5EF4-FFF2-40B4-BE49-F238E27FC236}">
                <a16:creationId xmlns:a16="http://schemas.microsoft.com/office/drawing/2014/main" id="{73D6F05B-B9CC-E2BB-000F-101AD5D23D93}"/>
              </a:ext>
            </a:extLst>
          </p:cNvPr>
          <p:cNvSpPr>
            <a:spLocks noGrp="1"/>
          </p:cNvSpPr>
          <p:nvPr>
            <p:ph type="body" sz="quarter" idx="11"/>
          </p:nvPr>
        </p:nvSpPr>
        <p:spPr>
          <a:xfrm>
            <a:off x="952499" y="2289363"/>
            <a:ext cx="5143501" cy="1289106"/>
          </a:xfrm>
        </p:spPr>
        <p:txBody>
          <a:bodyPr/>
          <a:lstStyle/>
          <a:p>
            <a:r>
              <a:rPr lang="en-US" b="1" dirty="0"/>
              <a:t>PID</a:t>
            </a:r>
            <a:r>
              <a:rPr lang="en-US" dirty="0"/>
              <a:t> stands for Proportional, Integral, Derivative. It’s a closed-loop controller that uses “gains” to turn and move your robot around accurately. Your robot already uses it, just badly. It looks more complicated than it is, and you can impress people that work with robots by talking about it!</a:t>
            </a:r>
          </a:p>
        </p:txBody>
      </p:sp>
      <p:sp>
        <p:nvSpPr>
          <p:cNvPr id="7" name="Slide Number Placeholder 6">
            <a:extLst>
              <a:ext uri="{FF2B5EF4-FFF2-40B4-BE49-F238E27FC236}">
                <a16:creationId xmlns:a16="http://schemas.microsoft.com/office/drawing/2014/main" id="{13DDD194-67ED-C6AD-767D-E90FE7749108}"/>
              </a:ext>
            </a:extLst>
          </p:cNvPr>
          <p:cNvSpPr>
            <a:spLocks noGrp="1"/>
          </p:cNvSpPr>
          <p:nvPr>
            <p:ph type="sldNum" sz="quarter" idx="16"/>
          </p:nvPr>
        </p:nvSpPr>
        <p:spPr/>
        <p:txBody>
          <a:bodyPr/>
          <a:lstStyle/>
          <a:p>
            <a:fld id="{294A09A9-5501-47C1-A89A-A340965A2BE2}" type="slidenum">
              <a:rPr lang="en-US" smtClean="0"/>
              <a:pPr/>
              <a:t>15</a:t>
            </a:fld>
            <a:endParaRPr lang="en-US" dirty="0">
              <a:latin typeface="+mn-lt"/>
            </a:endParaRPr>
          </a:p>
        </p:txBody>
      </p:sp>
      <p:pic>
        <p:nvPicPr>
          <p:cNvPr id="3074" name="Picture 2">
            <a:extLst>
              <a:ext uri="{FF2B5EF4-FFF2-40B4-BE49-F238E27FC236}">
                <a16:creationId xmlns:a16="http://schemas.microsoft.com/office/drawing/2014/main" id="{555E65D3-74D4-9C85-6D26-68EC66D08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2" y="175575"/>
            <a:ext cx="5383491" cy="40376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id">
            <a:extLst>
              <a:ext uri="{FF2B5EF4-FFF2-40B4-BE49-F238E27FC236}">
                <a16:creationId xmlns:a16="http://schemas.microsoft.com/office/drawing/2014/main" id="{BA51171F-BE18-C8B6-23A3-840C9CE7C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872" y="4833627"/>
            <a:ext cx="5273121" cy="149859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ID “Proportional, Integral, and Derivative” Control Theory">
            <a:extLst>
              <a:ext uri="{FF2B5EF4-FFF2-40B4-BE49-F238E27FC236}">
                <a16:creationId xmlns:a16="http://schemas.microsoft.com/office/drawing/2014/main" id="{33469ADE-F663-754B-FA6E-228ED5281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6867" y="4141161"/>
            <a:ext cx="4075130" cy="692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a:extLst>
              <a:ext uri="{FF2B5EF4-FFF2-40B4-BE49-F238E27FC236}">
                <a16:creationId xmlns:a16="http://schemas.microsoft.com/office/drawing/2014/main" id="{9CF5D225-A84F-4014-A1DD-CB9087CE38A5}"/>
              </a:ext>
            </a:extLst>
          </p:cNvPr>
          <p:cNvSpPr txBox="1">
            <a:spLocks/>
          </p:cNvSpPr>
          <p:nvPr/>
        </p:nvSpPr>
        <p:spPr>
          <a:xfrm>
            <a:off x="2095501" y="3878857"/>
            <a:ext cx="4572001" cy="128910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spcBef>
                <a:spcPts val="1000"/>
              </a:spcBef>
              <a:spcAft>
                <a:spcPts val="0"/>
              </a:spcAft>
            </a:pPr>
            <a:r>
              <a:rPr lang="en-US" sz="1400" b="0" i="0" kern="1200" dirty="0">
                <a:solidFill>
                  <a:srgbClr val="000000"/>
                </a:solidFill>
                <a:effectLst/>
                <a:latin typeface="Franklin Gothic Book" panose="020B0503020102020204" pitchFamily="34" charset="0"/>
                <a:ea typeface="+mn-ea"/>
                <a:cs typeface="+mn-cs"/>
              </a:rPr>
              <a:t>Some terms to know:</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Tuning</a:t>
            </a:r>
            <a:r>
              <a:rPr lang="en-US" sz="1400" b="0" i="0" kern="1200" dirty="0">
                <a:solidFill>
                  <a:srgbClr val="000000"/>
                </a:solidFill>
                <a:effectLst/>
                <a:latin typeface="Franklin Gothic Book" panose="020B0503020102020204" pitchFamily="34" charset="0"/>
                <a:ea typeface="+mn-ea"/>
                <a:cs typeface="+mn-cs"/>
              </a:rPr>
              <a:t>: the process of changing a number until it works</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Gain</a:t>
            </a:r>
            <a:r>
              <a:rPr lang="en-US" sz="1400" b="0" i="0" kern="1200" dirty="0">
                <a:solidFill>
                  <a:srgbClr val="000000"/>
                </a:solidFill>
                <a:effectLst/>
                <a:latin typeface="Franklin Gothic Book" panose="020B0503020102020204" pitchFamily="34" charset="0"/>
                <a:ea typeface="+mn-ea"/>
                <a:cs typeface="+mn-cs"/>
              </a:rPr>
              <a:t>: a number we have to “tune” to get accurate results</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Rise Time</a:t>
            </a:r>
            <a:r>
              <a:rPr lang="en-US" sz="1400" b="0" i="0" kern="1200" dirty="0">
                <a:solidFill>
                  <a:srgbClr val="000000"/>
                </a:solidFill>
                <a:effectLst/>
                <a:latin typeface="Franklin Gothic Book" panose="020B0503020102020204" pitchFamily="34" charset="0"/>
                <a:ea typeface="+mn-ea"/>
                <a:cs typeface="+mn-cs"/>
              </a:rPr>
              <a:t>: How long it takes to get to our target</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Overshoot</a:t>
            </a:r>
            <a:r>
              <a:rPr lang="en-US" sz="1400" b="0" i="0" kern="1200" dirty="0">
                <a:solidFill>
                  <a:srgbClr val="000000"/>
                </a:solidFill>
                <a:effectLst/>
                <a:latin typeface="Franklin Gothic Book" panose="020B0503020102020204" pitchFamily="34" charset="0"/>
                <a:ea typeface="+mn-ea"/>
                <a:cs typeface="+mn-cs"/>
              </a:rPr>
              <a:t>: how far we go past our target</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Settle</a:t>
            </a:r>
            <a:r>
              <a:rPr lang="en-US" sz="1400" b="0" i="0" kern="1200" dirty="0">
                <a:solidFill>
                  <a:srgbClr val="000000"/>
                </a:solidFill>
                <a:effectLst/>
                <a:latin typeface="Franklin Gothic Book" panose="020B0503020102020204" pitchFamily="34" charset="0"/>
                <a:ea typeface="+mn-ea"/>
                <a:cs typeface="+mn-cs"/>
              </a:rPr>
              <a:t> </a:t>
            </a:r>
            <a:r>
              <a:rPr lang="en-US" sz="1400" b="1" i="0" kern="1200" dirty="0">
                <a:solidFill>
                  <a:srgbClr val="000000"/>
                </a:solidFill>
                <a:effectLst/>
                <a:latin typeface="Franklin Gothic Book" panose="020B0503020102020204" pitchFamily="34" charset="0"/>
                <a:ea typeface="+mn-ea"/>
                <a:cs typeface="+mn-cs"/>
              </a:rPr>
              <a:t>Time</a:t>
            </a:r>
            <a:r>
              <a:rPr lang="en-US" sz="1400" b="0" i="0" kern="1200" dirty="0">
                <a:solidFill>
                  <a:srgbClr val="000000"/>
                </a:solidFill>
                <a:effectLst/>
                <a:latin typeface="Franklin Gothic Book" panose="020B0503020102020204" pitchFamily="34" charset="0"/>
                <a:ea typeface="+mn-ea"/>
                <a:cs typeface="+mn-cs"/>
              </a:rPr>
              <a:t>: How long it takes us to stop at our target </a:t>
            </a:r>
            <a:endParaRPr lang="en-US" sz="1400" dirty="0">
              <a:effectLst/>
            </a:endParaRPr>
          </a:p>
        </p:txBody>
      </p:sp>
    </p:spTree>
    <p:extLst>
      <p:ext uri="{BB962C8B-B14F-4D97-AF65-F5344CB8AC3E}">
        <p14:creationId xmlns:p14="http://schemas.microsoft.com/office/powerpoint/2010/main" val="260021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F5CC-284F-A9D6-C620-912AF307BBC5}"/>
              </a:ext>
            </a:extLst>
          </p:cNvPr>
          <p:cNvSpPr>
            <a:spLocks noGrp="1"/>
          </p:cNvSpPr>
          <p:nvPr>
            <p:ph type="title"/>
          </p:nvPr>
        </p:nvSpPr>
        <p:spPr>
          <a:xfrm>
            <a:off x="964023" y="879063"/>
            <a:ext cx="7678815" cy="610863"/>
          </a:xfrm>
        </p:spPr>
        <p:txBody>
          <a:bodyPr>
            <a:normAutofit/>
          </a:bodyPr>
          <a:lstStyle/>
          <a:p>
            <a:r>
              <a:rPr lang="en-US" dirty="0"/>
              <a:t>A Video of a Well-Tuned PID</a:t>
            </a:r>
          </a:p>
        </p:txBody>
      </p:sp>
      <p:pic>
        <p:nvPicPr>
          <p:cNvPr id="7" name="Online Media 6" title="205 point skills run / PID demo">
            <a:hlinkClick r:id="" action="ppaction://media"/>
            <a:extLst>
              <a:ext uri="{FF2B5EF4-FFF2-40B4-BE49-F238E27FC236}">
                <a16:creationId xmlns:a16="http://schemas.microsoft.com/office/drawing/2014/main" id="{78DBA9C9-846F-78C2-C568-E6895F8433F2}"/>
              </a:ext>
            </a:extLst>
          </p:cNvPr>
          <p:cNvPicPr>
            <a:picLocks noRot="1" noChangeAspect="1"/>
          </p:cNvPicPr>
          <p:nvPr>
            <a:videoFile r:link="rId1"/>
          </p:nvPr>
        </p:nvPicPr>
        <p:blipFill>
          <a:blip r:embed="rId3"/>
          <a:stretch>
            <a:fillRect/>
          </a:stretch>
        </p:blipFill>
        <p:spPr>
          <a:xfrm>
            <a:off x="964023" y="2063996"/>
            <a:ext cx="7529346" cy="4235257"/>
          </a:xfrm>
          <a:prstGeom prst="rect">
            <a:avLst/>
          </a:prstGeom>
        </p:spPr>
      </p:pic>
    </p:spTree>
    <p:extLst>
      <p:ext uri="{BB962C8B-B14F-4D97-AF65-F5344CB8AC3E}">
        <p14:creationId xmlns:p14="http://schemas.microsoft.com/office/powerpoint/2010/main" val="163609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Behind PID</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p:txBody>
          <a:bodyPr/>
          <a:lstStyle/>
          <a:p>
            <a:r>
              <a:rPr lang="en-US" dirty="0"/>
              <a:t>Warmup: make an empty void function called “turn” that takes in an argument. The argument should be a number called “</a:t>
            </a:r>
            <a:r>
              <a:rPr lang="en-US" dirty="0">
                <a:solidFill>
                  <a:schemeClr val="accent3"/>
                </a:solidFill>
              </a:rPr>
              <a:t>deg</a:t>
            </a:r>
            <a:r>
              <a:rPr lang="en-US" dirty="0"/>
              <a:t>”.</a:t>
            </a:r>
          </a:p>
        </p:txBody>
      </p:sp>
      <p:sp>
        <p:nvSpPr>
          <p:cNvPr id="7" name="Slide Number Placeholder 6">
            <a:extLst>
              <a:ext uri="{FF2B5EF4-FFF2-40B4-BE49-F238E27FC236}">
                <a16:creationId xmlns:a16="http://schemas.microsoft.com/office/drawing/2014/main" id="{F02CBA5E-1321-5C68-B507-2B7FC5A0D3C7}"/>
              </a:ext>
            </a:extLst>
          </p:cNvPr>
          <p:cNvSpPr>
            <a:spLocks noGrp="1"/>
          </p:cNvSpPr>
          <p:nvPr>
            <p:ph type="sldNum" sz="quarter" idx="16"/>
          </p:nvPr>
        </p:nvSpPr>
        <p:spPr/>
        <p:txBody>
          <a:bodyPr/>
          <a:lstStyle/>
          <a:p>
            <a:fld id="{294A09A9-5501-47C1-A89A-A340965A2BE2}" type="slidenum">
              <a:rPr lang="en-US" smtClean="0"/>
              <a:pPr/>
              <a:t>17</a:t>
            </a:fld>
            <a:endParaRPr lang="en-US" dirty="0">
              <a:latin typeface="+mn-lt"/>
            </a:endParaRPr>
          </a:p>
        </p:txBody>
      </p:sp>
      <p:pic>
        <p:nvPicPr>
          <p:cNvPr id="11" name="Picture 10" descr="A screen shot of a computer code&#10;&#10;Description automatically generated with medium confidence">
            <a:extLst>
              <a:ext uri="{FF2B5EF4-FFF2-40B4-BE49-F238E27FC236}">
                <a16:creationId xmlns:a16="http://schemas.microsoft.com/office/drawing/2014/main" id="{BF27D4AA-2D81-F9CF-F951-38360CB87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0" y="589388"/>
            <a:ext cx="4495801" cy="3399949"/>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9442108C-EFC2-F96A-007E-BFD83C6D0F53}"/>
                  </a:ext>
                </a:extLst>
              </p14:cNvPr>
              <p14:cNvContentPartPr/>
              <p14:nvPr/>
            </p14:nvContentPartPr>
            <p14:xfrm>
              <a:off x="8861898" y="2196928"/>
              <a:ext cx="403200" cy="106560"/>
            </p14:xfrm>
          </p:contentPart>
        </mc:Choice>
        <mc:Fallback xmlns="">
          <p:pic>
            <p:nvPicPr>
              <p:cNvPr id="15" name="Ink 14">
                <a:extLst>
                  <a:ext uri="{FF2B5EF4-FFF2-40B4-BE49-F238E27FC236}">
                    <a16:creationId xmlns:a16="http://schemas.microsoft.com/office/drawing/2014/main" id="{9442108C-EFC2-F96A-007E-BFD83C6D0F53}"/>
                  </a:ext>
                </a:extLst>
              </p:cNvPr>
              <p:cNvPicPr/>
              <p:nvPr/>
            </p:nvPicPr>
            <p:blipFill>
              <a:blip r:embed="rId4"/>
              <a:stretch>
                <a:fillRect/>
              </a:stretch>
            </p:blipFill>
            <p:spPr>
              <a:xfrm>
                <a:off x="8852898" y="2188288"/>
                <a:ext cx="420840" cy="124200"/>
              </a:xfrm>
              <a:prstGeom prst="rect">
                <a:avLst/>
              </a:prstGeom>
            </p:spPr>
          </p:pic>
        </mc:Fallback>
      </mc:AlternateContent>
      <p:pic>
        <p:nvPicPr>
          <p:cNvPr id="19" name="Picture 18" descr="A screen shot of a computer code&#10;&#10;Description automatically generated with low confidence">
            <a:extLst>
              <a:ext uri="{FF2B5EF4-FFF2-40B4-BE49-F238E27FC236}">
                <a16:creationId xmlns:a16="http://schemas.microsoft.com/office/drawing/2014/main" id="{5EA28D1A-680F-0AA0-0AC6-5F1DDCA9C2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3099" y="3266036"/>
            <a:ext cx="4277001" cy="3132452"/>
          </a:xfrm>
          <a:prstGeom prst="rect">
            <a:avLst/>
          </a:prstGeom>
        </p:spPr>
      </p:pic>
    </p:spTree>
    <p:extLst>
      <p:ext uri="{BB962C8B-B14F-4D97-AF65-F5344CB8AC3E}">
        <p14:creationId xmlns:p14="http://schemas.microsoft.com/office/powerpoint/2010/main" val="31664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2000" fill="hold"/>
                                        <p:tgtEl>
                                          <p:spTgt spid="15"/>
                                        </p:tgtEl>
                                        <p:attrNameLst>
                                          <p:attrName>drawProgress</p:attrName>
                                        </p:attrNameLst>
                                      </p:cBhvr>
                                      <p:tavLst>
                                        <p:tav tm="0">
                                          <p:val>
                                            <p:fltVal val="0"/>
                                          </p:val>
                                        </p:tav>
                                        <p:tav tm="100000">
                                          <p:val>
                                            <p:fltVal val="1"/>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Setup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p:txBody>
          <a:bodyPr/>
          <a:lstStyle/>
          <a:p>
            <a:r>
              <a:rPr lang="en-US" dirty="0"/>
              <a:t>Now that we have our function, we can prepare for our code.</a:t>
            </a:r>
          </a:p>
          <a:p>
            <a:endParaRPr lang="en-US" dirty="0"/>
          </a:p>
          <a:p>
            <a:r>
              <a:rPr lang="en-US" dirty="0"/>
              <a:t>At the top, we have our gains. We’ll only be using a PD controller for this, since it’s simpler to create and is better in many cases. These gains are simply numbers we tune to get the most accurate movement from our robot.</a:t>
            </a:r>
          </a:p>
        </p:txBody>
      </p:sp>
      <p:pic>
        <p:nvPicPr>
          <p:cNvPr id="12" name="Picture 11" descr="A screen shot of a computer code&#10;&#10;Description automatically generated with low confidence">
            <a:extLst>
              <a:ext uri="{FF2B5EF4-FFF2-40B4-BE49-F238E27FC236}">
                <a16:creationId xmlns:a16="http://schemas.microsoft.com/office/drawing/2014/main" id="{CD02D8FB-F917-FEBD-FC69-B4B9B664B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960641"/>
            <a:ext cx="6624094" cy="5452675"/>
          </a:xfrm>
          <a:prstGeom prst="rect">
            <a:avLst/>
          </a:prstGeom>
        </p:spPr>
      </p:pic>
    </p:spTree>
    <p:extLst>
      <p:ext uri="{BB962C8B-B14F-4D97-AF65-F5344CB8AC3E}">
        <p14:creationId xmlns:p14="http://schemas.microsoft.com/office/powerpoint/2010/main" val="390426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Setup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p:txBody>
          <a:bodyPr/>
          <a:lstStyle/>
          <a:p>
            <a:r>
              <a:rPr lang="en-US" dirty="0"/>
              <a:t>From there, we use something called an “Inertial” sensor to get the angle of our robot, aka the heading. An inertial sensor tells us some data about how fast we’re moving and where we’re facing. It’s locked with the earth, meaning it will always return an accurate value no matter how many times you try to trick it.</a:t>
            </a:r>
          </a:p>
        </p:txBody>
      </p:sp>
      <p:pic>
        <p:nvPicPr>
          <p:cNvPr id="4098" name="Picture 2" descr="Using the V5 Inertial Sensor – VEX Library">
            <a:extLst>
              <a:ext uri="{FF2B5EF4-FFF2-40B4-BE49-F238E27FC236}">
                <a16:creationId xmlns:a16="http://schemas.microsoft.com/office/drawing/2014/main" id="{4773D518-E755-7E97-8EB5-82B74DAED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761" y="4490706"/>
            <a:ext cx="1987991" cy="16996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screen shot of a computer code&#10;&#10;Description automatically generated with low confidence">
            <a:extLst>
              <a:ext uri="{FF2B5EF4-FFF2-40B4-BE49-F238E27FC236}">
                <a16:creationId xmlns:a16="http://schemas.microsoft.com/office/drawing/2014/main" id="{91842FAB-1072-B19B-3DC7-85CC4703B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500" y="960641"/>
            <a:ext cx="6624094" cy="5452675"/>
          </a:xfrm>
          <a:prstGeom prst="rect">
            <a:avLst/>
          </a:prstGeom>
        </p:spPr>
      </p:pic>
    </p:spTree>
    <p:extLst>
      <p:ext uri="{BB962C8B-B14F-4D97-AF65-F5344CB8AC3E}">
        <p14:creationId xmlns:p14="http://schemas.microsoft.com/office/powerpoint/2010/main" val="370672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D2A3-F10C-35C1-E445-1F70FE9F1D06}"/>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132CA480-695F-2D33-B2EC-BF39E2525952}"/>
              </a:ext>
            </a:extLst>
          </p:cNvPr>
          <p:cNvSpPr>
            <a:spLocks noGrp="1"/>
          </p:cNvSpPr>
          <p:nvPr>
            <p:ph type="body" idx="1"/>
          </p:nvPr>
        </p:nvSpPr>
        <p:spPr>
          <a:xfrm>
            <a:off x="964023" y="2300983"/>
            <a:ext cx="4827178" cy="2570119"/>
          </a:xfrm>
        </p:spPr>
        <p:txBody>
          <a:bodyPr>
            <a:normAutofit/>
          </a:bodyPr>
          <a:lstStyle/>
          <a:p>
            <a:r>
              <a:rPr lang="en-US" dirty="0"/>
              <a:t>Define:</a:t>
            </a:r>
          </a:p>
          <a:p>
            <a:pPr marL="285750" indent="-285750">
              <a:buFont typeface="Arial" panose="020B0604020202020204" pitchFamily="34" charset="0"/>
              <a:buChar char="•"/>
            </a:pPr>
            <a:r>
              <a:rPr lang="en-US" dirty="0"/>
              <a:t>Pose</a:t>
            </a:r>
          </a:p>
          <a:p>
            <a:pPr marL="285750" indent="-285750">
              <a:buFont typeface="Arial" panose="020B0604020202020204" pitchFamily="34" charset="0"/>
              <a:buChar char="•"/>
            </a:pPr>
            <a:r>
              <a:rPr lang="en-US" dirty="0"/>
              <a:t>Error</a:t>
            </a:r>
          </a:p>
          <a:p>
            <a:pPr marL="285750" indent="-285750">
              <a:buFont typeface="Arial" panose="020B0604020202020204" pitchFamily="34" charset="0"/>
              <a:buChar char="•"/>
            </a:pPr>
            <a:r>
              <a:rPr lang="en-US" dirty="0"/>
              <a:t>Controller</a:t>
            </a:r>
          </a:p>
          <a:p>
            <a:pPr marL="285750" indent="-285750">
              <a:buFont typeface="Arial" panose="020B0604020202020204" pitchFamily="34" charset="0"/>
              <a:buChar char="•"/>
            </a:pPr>
            <a:r>
              <a:rPr lang="en-US" dirty="0"/>
              <a:t>Open-Loop and Closed-Loop controllers</a:t>
            </a:r>
          </a:p>
          <a:p>
            <a:pPr marL="285750" indent="-285750">
              <a:buFont typeface="Arial" panose="020B0604020202020204" pitchFamily="34" charset="0"/>
              <a:buChar char="•"/>
            </a:pPr>
            <a:endParaRPr lang="en-US" dirty="0"/>
          </a:p>
          <a:p>
            <a:endParaRPr lang="en-US" dirty="0"/>
          </a:p>
        </p:txBody>
      </p:sp>
      <p:sp>
        <p:nvSpPr>
          <p:cNvPr id="9" name="Slide Number Placeholder 8">
            <a:extLst>
              <a:ext uri="{FF2B5EF4-FFF2-40B4-BE49-F238E27FC236}">
                <a16:creationId xmlns:a16="http://schemas.microsoft.com/office/drawing/2014/main" id="{3AA8B1F8-F295-DD02-E17C-E043B13967C5}"/>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
        <p:nvSpPr>
          <p:cNvPr id="11" name="Text Placeholder 2">
            <a:extLst>
              <a:ext uri="{FF2B5EF4-FFF2-40B4-BE49-F238E27FC236}">
                <a16:creationId xmlns:a16="http://schemas.microsoft.com/office/drawing/2014/main" id="{F228AB17-2E3F-0DA7-E739-09CD7F2C4B80}"/>
              </a:ext>
            </a:extLst>
          </p:cNvPr>
          <p:cNvSpPr txBox="1">
            <a:spLocks/>
          </p:cNvSpPr>
          <p:nvPr/>
        </p:nvSpPr>
        <p:spPr>
          <a:xfrm>
            <a:off x="6400798" y="2300982"/>
            <a:ext cx="5791201" cy="2807349"/>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AutoNum type="arabicParenR"/>
            </a:pPr>
            <a:r>
              <a:rPr lang="en-US" dirty="0"/>
              <a:t>What is Slew?</a:t>
            </a:r>
          </a:p>
          <a:p>
            <a:pPr marL="342900" indent="-342900">
              <a:buAutoNum type="arabicParenR"/>
            </a:pPr>
            <a:r>
              <a:rPr lang="en-US" dirty="0"/>
              <a:t>Why do we want a closed-loop controller for VEX?</a:t>
            </a:r>
          </a:p>
          <a:p>
            <a:pPr marL="342900" indent="-342900">
              <a:buAutoNum type="arabicParenR"/>
            </a:pPr>
            <a:r>
              <a:rPr lang="en-US" dirty="0"/>
              <a:t>What should we try to do when naming variables? (from day one)</a:t>
            </a:r>
          </a:p>
          <a:p>
            <a:pPr marL="342900" indent="-342900">
              <a:buAutoNum type="arabicParenR"/>
            </a:pPr>
            <a:r>
              <a:rPr lang="en-US" dirty="0"/>
              <a:t>What’s a rate limiter?</a:t>
            </a:r>
          </a:p>
          <a:p>
            <a:endParaRPr lang="en-US" dirty="0"/>
          </a:p>
          <a:p>
            <a:endParaRPr lang="en-US" dirty="0"/>
          </a:p>
          <a:p>
            <a:r>
              <a:rPr lang="en-US" dirty="0">
                <a:solidFill>
                  <a:schemeClr val="accent3"/>
                </a:solidFill>
              </a:rPr>
              <a:t>BONUS: When would we use an open-loop controller?</a:t>
            </a:r>
          </a:p>
          <a:p>
            <a:endParaRPr lang="en-US" dirty="0"/>
          </a:p>
        </p:txBody>
      </p:sp>
    </p:spTree>
    <p:extLst>
      <p:ext uri="{BB962C8B-B14F-4D97-AF65-F5344CB8AC3E}">
        <p14:creationId xmlns:p14="http://schemas.microsoft.com/office/powerpoint/2010/main" val="63811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500"/>
                                        <p:tgtEl>
                                          <p:spTgt spid="1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animEffect transition="in" filter="fade">
                                      <p:cBhvr>
                                        <p:cTn id="33" dur="500"/>
                                        <p:tgtEl>
                                          <p:spTgt spid="11">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fade">
                                      <p:cBhvr>
                                        <p:cTn id="38" dur="500"/>
                                        <p:tgtEl>
                                          <p:spTgt spid="11">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Effect transition="in" filter="fade">
                                      <p:cBhvr>
                                        <p:cTn id="43"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Setup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Next, we’ll simply calculate our error. Remember, error is the difference between where we are now and where we want to be in the future.</a:t>
            </a:r>
          </a:p>
        </p:txBody>
      </p:sp>
      <p:sp>
        <p:nvSpPr>
          <p:cNvPr id="7" name="Text Placeholder 3">
            <a:extLst>
              <a:ext uri="{FF2B5EF4-FFF2-40B4-BE49-F238E27FC236}">
                <a16:creationId xmlns:a16="http://schemas.microsoft.com/office/drawing/2014/main" id="{29CF3122-BD2C-2024-D6EE-EB6E1356F4BF}"/>
              </a:ext>
            </a:extLst>
          </p:cNvPr>
          <p:cNvSpPr txBox="1">
            <a:spLocks/>
          </p:cNvSpPr>
          <p:nvPr/>
        </p:nvSpPr>
        <p:spPr>
          <a:xfrm>
            <a:off x="952498" y="3429000"/>
            <a:ext cx="4572001" cy="74606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But WAIT… our angle is a number from 0 to 360, so if we typed something like “10” for deg and our current is 350, we will get a big negative number. Let’s fix this.</a:t>
            </a:r>
          </a:p>
        </p:txBody>
      </p:sp>
      <p:pic>
        <p:nvPicPr>
          <p:cNvPr id="9" name="Picture 8" descr="A screen shot of a computer code&#10;&#10;Description automatically generated with low confidence">
            <a:extLst>
              <a:ext uri="{FF2B5EF4-FFF2-40B4-BE49-F238E27FC236}">
                <a16:creationId xmlns:a16="http://schemas.microsoft.com/office/drawing/2014/main" id="{FE24DFA9-19AE-4E29-1C24-F0FBEC708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960641"/>
            <a:ext cx="6624094" cy="5452675"/>
          </a:xfrm>
          <a:prstGeom prst="rect">
            <a:avLst/>
          </a:prstGeom>
        </p:spPr>
      </p:pic>
    </p:spTree>
    <p:extLst>
      <p:ext uri="{BB962C8B-B14F-4D97-AF65-F5344CB8AC3E}">
        <p14:creationId xmlns:p14="http://schemas.microsoft.com/office/powerpoint/2010/main" val="423273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Angle Wrap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Above our turn function, let’s create this function. I’ll explain why we need it.</a:t>
            </a:r>
          </a:p>
        </p:txBody>
      </p:sp>
      <p:pic>
        <p:nvPicPr>
          <p:cNvPr id="5" name="Picture 4" descr="A screen shot of a computer code&#10;&#10;Description automatically generated with low confidence">
            <a:extLst>
              <a:ext uri="{FF2B5EF4-FFF2-40B4-BE49-F238E27FC236}">
                <a16:creationId xmlns:a16="http://schemas.microsoft.com/office/drawing/2014/main" id="{D7C1B879-0B28-0719-126C-CF26CB107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1081090"/>
            <a:ext cx="5453581" cy="4695820"/>
          </a:xfrm>
          <a:prstGeom prst="rect">
            <a:avLst/>
          </a:prstGeom>
        </p:spPr>
      </p:pic>
      <p:sp>
        <p:nvSpPr>
          <p:cNvPr id="6" name="Text Placeholder 3">
            <a:extLst>
              <a:ext uri="{FF2B5EF4-FFF2-40B4-BE49-F238E27FC236}">
                <a16:creationId xmlns:a16="http://schemas.microsoft.com/office/drawing/2014/main" id="{3AF8CE5B-DDD4-1805-9ED7-B7AE40CC6B13}"/>
              </a:ext>
            </a:extLst>
          </p:cNvPr>
          <p:cNvSpPr txBox="1">
            <a:spLocks/>
          </p:cNvSpPr>
          <p:nvPr/>
        </p:nvSpPr>
        <p:spPr>
          <a:xfrm>
            <a:off x="964023" y="3035431"/>
            <a:ext cx="4572001" cy="74606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does two things: it makes us take the shortest path to our goal angle, and it makes sure we get an angle from -180 to 180 when we calculate our error in our turn function.</a:t>
            </a:r>
          </a:p>
        </p:txBody>
      </p:sp>
    </p:spTree>
    <p:extLst>
      <p:ext uri="{BB962C8B-B14F-4D97-AF65-F5344CB8AC3E}">
        <p14:creationId xmlns:p14="http://schemas.microsoft.com/office/powerpoint/2010/main" val="110877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Angle Wrap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Let’s use our angle wrap!</a:t>
            </a:r>
          </a:p>
        </p:txBody>
      </p:sp>
      <p:pic>
        <p:nvPicPr>
          <p:cNvPr id="7" name="Picture 6" descr="A screen shot of a computer program&#10;&#10;Description automatically generated with low confidence">
            <a:extLst>
              <a:ext uri="{FF2B5EF4-FFF2-40B4-BE49-F238E27FC236}">
                <a16:creationId xmlns:a16="http://schemas.microsoft.com/office/drawing/2014/main" id="{EC63216B-B7C0-D5FC-F6BD-E54814508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1044933"/>
            <a:ext cx="6667500" cy="5087701"/>
          </a:xfrm>
          <a:prstGeom prst="rect">
            <a:avLst/>
          </a:prstGeom>
        </p:spPr>
      </p:pic>
    </p:spTree>
    <p:extLst>
      <p:ext uri="{BB962C8B-B14F-4D97-AF65-F5344CB8AC3E}">
        <p14:creationId xmlns:p14="http://schemas.microsoft.com/office/powerpoint/2010/main" val="1466429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Calculating Error</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The next step is creating our loop and updating our error! We’ll make a loop that exits when we get within 2.5 degrees of our target.</a:t>
            </a:r>
          </a:p>
          <a:p>
            <a:r>
              <a:rPr lang="en-US" dirty="0"/>
              <a:t>Inside our loop, all we have to do is update our error every time it runs! We simply get our new angle, then calculate our error again.</a:t>
            </a:r>
          </a:p>
        </p:txBody>
      </p:sp>
      <p:pic>
        <p:nvPicPr>
          <p:cNvPr id="8" name="Picture 7" descr="A screen shot of a computer code&#10;&#10;Description automatically generated with low confidence">
            <a:extLst>
              <a:ext uri="{FF2B5EF4-FFF2-40B4-BE49-F238E27FC236}">
                <a16:creationId xmlns:a16="http://schemas.microsoft.com/office/drawing/2014/main" id="{AB18383B-F7C3-C116-3146-3193721B9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0"/>
            <a:ext cx="6722806" cy="6858000"/>
          </a:xfrm>
          <a:prstGeom prst="rect">
            <a:avLst/>
          </a:prstGeom>
        </p:spPr>
      </p:pic>
    </p:spTree>
    <p:extLst>
      <p:ext uri="{BB962C8B-B14F-4D97-AF65-F5344CB8AC3E}">
        <p14:creationId xmlns:p14="http://schemas.microsoft.com/office/powerpoint/2010/main" val="3137448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Derivative</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Our “PD” controller has two letters, and we’re forgetting one! The “P” is proportional, which basically means it gets smaller as our error gets smaller.</a:t>
            </a:r>
          </a:p>
          <a:p>
            <a:r>
              <a:rPr lang="en-US" dirty="0"/>
              <a:t>The “D” is for derivative. Derivative is basically just the amount your error is changing, and it can be used to tell how fast you’re going (if it’s really big, it means your error is shrinking fast and you might want to slow down!). In order to track it, we must know our previous error.</a:t>
            </a:r>
          </a:p>
        </p:txBody>
      </p:sp>
      <p:pic>
        <p:nvPicPr>
          <p:cNvPr id="5" name="Picture 4" descr="A screenshot of a computer program&#10;&#10;Description automatically generated with medium confidence">
            <a:extLst>
              <a:ext uri="{FF2B5EF4-FFF2-40B4-BE49-F238E27FC236}">
                <a16:creationId xmlns:a16="http://schemas.microsoft.com/office/drawing/2014/main" id="{E9234712-F1CE-5C5A-CDE2-98AC7B51D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0"/>
            <a:ext cx="5452509"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86B5ACE3-AB6D-7EF5-5EE9-F87CF6BB85A9}"/>
                  </a:ext>
                </a:extLst>
              </p14:cNvPr>
              <p14:cNvContentPartPr/>
              <p14:nvPr/>
            </p14:nvContentPartPr>
            <p14:xfrm>
              <a:off x="7110891" y="2374979"/>
              <a:ext cx="1898640" cy="123840"/>
            </p14:xfrm>
          </p:contentPart>
        </mc:Choice>
        <mc:Fallback xmlns="">
          <p:pic>
            <p:nvPicPr>
              <p:cNvPr id="11" name="Ink 10">
                <a:extLst>
                  <a:ext uri="{FF2B5EF4-FFF2-40B4-BE49-F238E27FC236}">
                    <a16:creationId xmlns:a16="http://schemas.microsoft.com/office/drawing/2014/main" id="{86B5ACE3-AB6D-7EF5-5EE9-F87CF6BB85A9}"/>
                  </a:ext>
                </a:extLst>
              </p:cNvPr>
              <p:cNvPicPr/>
              <p:nvPr/>
            </p:nvPicPr>
            <p:blipFill>
              <a:blip r:embed="rId4"/>
              <a:stretch>
                <a:fillRect/>
              </a:stretch>
            </p:blipFill>
            <p:spPr>
              <a:xfrm>
                <a:off x="7102251" y="2365979"/>
                <a:ext cx="19162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0C0C8D5-FD07-7C37-621A-8B9246ADBAD0}"/>
                  </a:ext>
                </a:extLst>
              </p14:cNvPr>
              <p14:cNvContentPartPr/>
              <p14:nvPr/>
            </p14:nvContentPartPr>
            <p14:xfrm>
              <a:off x="7380891" y="5721179"/>
              <a:ext cx="1752840" cy="57960"/>
            </p14:xfrm>
          </p:contentPart>
        </mc:Choice>
        <mc:Fallback xmlns="">
          <p:pic>
            <p:nvPicPr>
              <p:cNvPr id="12" name="Ink 11">
                <a:extLst>
                  <a:ext uri="{FF2B5EF4-FFF2-40B4-BE49-F238E27FC236}">
                    <a16:creationId xmlns:a16="http://schemas.microsoft.com/office/drawing/2014/main" id="{E0C0C8D5-FD07-7C37-621A-8B9246ADBAD0}"/>
                  </a:ext>
                </a:extLst>
              </p:cNvPr>
              <p:cNvPicPr/>
              <p:nvPr/>
            </p:nvPicPr>
            <p:blipFill>
              <a:blip r:embed="rId6"/>
              <a:stretch>
                <a:fillRect/>
              </a:stretch>
            </p:blipFill>
            <p:spPr>
              <a:xfrm>
                <a:off x="7372251" y="5712539"/>
                <a:ext cx="17704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5390E485-8BA5-A450-538B-762616DE8C03}"/>
                  </a:ext>
                </a:extLst>
              </p14:cNvPr>
              <p14:cNvContentPartPr/>
              <p14:nvPr/>
            </p14:nvContentPartPr>
            <p14:xfrm>
              <a:off x="7324371" y="5513819"/>
              <a:ext cx="2808360" cy="86040"/>
            </p14:xfrm>
          </p:contentPart>
        </mc:Choice>
        <mc:Fallback xmlns="">
          <p:pic>
            <p:nvPicPr>
              <p:cNvPr id="15" name="Ink 14">
                <a:extLst>
                  <a:ext uri="{FF2B5EF4-FFF2-40B4-BE49-F238E27FC236}">
                    <a16:creationId xmlns:a16="http://schemas.microsoft.com/office/drawing/2014/main" id="{5390E485-8BA5-A450-538B-762616DE8C03}"/>
                  </a:ext>
                </a:extLst>
              </p:cNvPr>
              <p:cNvPicPr/>
              <p:nvPr/>
            </p:nvPicPr>
            <p:blipFill>
              <a:blip r:embed="rId8"/>
              <a:stretch>
                <a:fillRect/>
              </a:stretch>
            </p:blipFill>
            <p:spPr>
              <a:xfrm>
                <a:off x="7315371" y="5505179"/>
                <a:ext cx="2826000" cy="103680"/>
              </a:xfrm>
              <a:prstGeom prst="rect">
                <a:avLst/>
              </a:prstGeom>
            </p:spPr>
          </p:pic>
        </mc:Fallback>
      </mc:AlternateContent>
    </p:spTree>
    <p:extLst>
      <p:ext uri="{BB962C8B-B14F-4D97-AF65-F5344CB8AC3E}">
        <p14:creationId xmlns:p14="http://schemas.microsoft.com/office/powerpoint/2010/main" val="2498070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Getting The Output</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Let’s find our output! The output is simply what we want to send to our motors in order to move the robot.</a:t>
            </a:r>
          </a:p>
          <a:p>
            <a:r>
              <a:rPr lang="en-US" dirty="0"/>
              <a:t>PID is special in that our constants help determine the output. Right now, the output will always be 0 since both </a:t>
            </a:r>
            <a:r>
              <a:rPr lang="en-US" dirty="0" err="1"/>
              <a:t>kP</a:t>
            </a:r>
            <a:r>
              <a:rPr lang="en-US" dirty="0"/>
              <a:t> and </a:t>
            </a:r>
            <a:r>
              <a:rPr lang="en-US" dirty="0" err="1"/>
              <a:t>kD</a:t>
            </a:r>
            <a:r>
              <a:rPr lang="en-US" dirty="0"/>
              <a:t> are 0, but changing those will change the output. </a:t>
            </a:r>
            <a:r>
              <a:rPr lang="en-US" dirty="0">
                <a:solidFill>
                  <a:srgbClr val="FF0000"/>
                </a:solidFill>
              </a:rPr>
              <a:t>This is how we tune the controller!</a:t>
            </a:r>
          </a:p>
        </p:txBody>
      </p:sp>
      <p:pic>
        <p:nvPicPr>
          <p:cNvPr id="17" name="Picture 16" descr="A screenshot of a computer program&#10;&#10;Description automatically generated with medium confidence">
            <a:extLst>
              <a:ext uri="{FF2B5EF4-FFF2-40B4-BE49-F238E27FC236}">
                <a16:creationId xmlns:a16="http://schemas.microsoft.com/office/drawing/2014/main" id="{3B83AC89-51A4-9239-ED7D-1DA16B474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0"/>
            <a:ext cx="5373944"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77EB2C32-DCDB-2C77-E1DD-B3E152EA8594}"/>
                  </a:ext>
                </a:extLst>
              </p14:cNvPr>
              <p14:cNvContentPartPr/>
              <p14:nvPr/>
            </p14:nvContentPartPr>
            <p14:xfrm>
              <a:off x="7239411" y="5785979"/>
              <a:ext cx="3458880" cy="50760"/>
            </p14:xfrm>
          </p:contentPart>
        </mc:Choice>
        <mc:Fallback xmlns="">
          <p:pic>
            <p:nvPicPr>
              <p:cNvPr id="19" name="Ink 18">
                <a:extLst>
                  <a:ext uri="{FF2B5EF4-FFF2-40B4-BE49-F238E27FC236}">
                    <a16:creationId xmlns:a16="http://schemas.microsoft.com/office/drawing/2014/main" id="{77EB2C32-DCDB-2C77-E1DD-B3E152EA8594}"/>
                  </a:ext>
                </a:extLst>
              </p:cNvPr>
              <p:cNvPicPr/>
              <p:nvPr/>
            </p:nvPicPr>
            <p:blipFill>
              <a:blip r:embed="rId4"/>
              <a:stretch>
                <a:fillRect/>
              </a:stretch>
            </p:blipFill>
            <p:spPr>
              <a:xfrm>
                <a:off x="7230771" y="5776979"/>
                <a:ext cx="3476520" cy="68400"/>
              </a:xfrm>
              <a:prstGeom prst="rect">
                <a:avLst/>
              </a:prstGeom>
            </p:spPr>
          </p:pic>
        </mc:Fallback>
      </mc:AlternateContent>
    </p:spTree>
    <p:extLst>
      <p:ext uri="{BB962C8B-B14F-4D97-AF65-F5344CB8AC3E}">
        <p14:creationId xmlns:p14="http://schemas.microsoft.com/office/powerpoint/2010/main" val="3919640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 shot of a computer program&#10;&#10;Description automatically generated with medium confidence">
            <a:extLst>
              <a:ext uri="{FF2B5EF4-FFF2-40B4-BE49-F238E27FC236}">
                <a16:creationId xmlns:a16="http://schemas.microsoft.com/office/drawing/2014/main" id="{D87524E5-2478-1361-48FD-BB86ACA35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129801"/>
            <a:ext cx="5375839" cy="6858000"/>
          </a:xfrm>
          <a:prstGeom prst="rect">
            <a:avLst/>
          </a:prstGeom>
        </p:spPr>
      </p:pic>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Moving</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Finally (well, almost finally), we can move our motors.</a:t>
            </a:r>
          </a:p>
          <a:p>
            <a:r>
              <a:rPr lang="en-US" dirty="0">
                <a:solidFill>
                  <a:srgbClr val="FF0000"/>
                </a:solidFill>
              </a:rPr>
              <a:t>Quiz: If we want to turn, our left motors must go _____ and our right motors must go ______.</a:t>
            </a:r>
          </a:p>
        </p:txBody>
      </p:sp>
      <p:sp>
        <p:nvSpPr>
          <p:cNvPr id="5" name="Text Placeholder 3">
            <a:extLst>
              <a:ext uri="{FF2B5EF4-FFF2-40B4-BE49-F238E27FC236}">
                <a16:creationId xmlns:a16="http://schemas.microsoft.com/office/drawing/2014/main" id="{4DA6E7CB-94AA-0C79-10ED-FF83E149E9F9}"/>
              </a:ext>
            </a:extLst>
          </p:cNvPr>
          <p:cNvSpPr txBox="1">
            <a:spLocks/>
          </p:cNvSpPr>
          <p:nvPr/>
        </p:nvSpPr>
        <p:spPr>
          <a:xfrm>
            <a:off x="952498" y="3558801"/>
            <a:ext cx="4572001" cy="74606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We’ll apply the output in volts, since it will bypass the motor’s (somewhat bad) internal PID.</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E2CD451-271E-1EDB-B52A-74B17DD1401D}"/>
                  </a:ext>
                </a:extLst>
              </p14:cNvPr>
              <p14:cNvContentPartPr/>
              <p14:nvPr/>
            </p14:nvContentPartPr>
            <p14:xfrm>
              <a:off x="7130090" y="5599524"/>
              <a:ext cx="3182400" cy="91440"/>
            </p14:xfrm>
          </p:contentPart>
        </mc:Choice>
        <mc:Fallback xmlns="">
          <p:pic>
            <p:nvPicPr>
              <p:cNvPr id="8" name="Ink 7">
                <a:extLst>
                  <a:ext uri="{FF2B5EF4-FFF2-40B4-BE49-F238E27FC236}">
                    <a16:creationId xmlns:a16="http://schemas.microsoft.com/office/drawing/2014/main" id="{6E2CD451-271E-1EDB-B52A-74B17DD1401D}"/>
                  </a:ext>
                </a:extLst>
              </p:cNvPr>
              <p:cNvPicPr/>
              <p:nvPr/>
            </p:nvPicPr>
            <p:blipFill>
              <a:blip r:embed="rId4"/>
              <a:stretch>
                <a:fillRect/>
              </a:stretch>
            </p:blipFill>
            <p:spPr>
              <a:xfrm>
                <a:off x="7121450" y="5590884"/>
                <a:ext cx="32000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C6F2F4E-39ED-6071-5C9B-5312259B7E8A}"/>
                  </a:ext>
                </a:extLst>
              </p14:cNvPr>
              <p14:cNvContentPartPr/>
              <p14:nvPr/>
            </p14:nvContentPartPr>
            <p14:xfrm>
              <a:off x="7007330" y="6206899"/>
              <a:ext cx="1546920" cy="27360"/>
            </p14:xfrm>
          </p:contentPart>
        </mc:Choice>
        <mc:Fallback xmlns="">
          <p:pic>
            <p:nvPicPr>
              <p:cNvPr id="9" name="Ink 8">
                <a:extLst>
                  <a:ext uri="{FF2B5EF4-FFF2-40B4-BE49-F238E27FC236}">
                    <a16:creationId xmlns:a16="http://schemas.microsoft.com/office/drawing/2014/main" id="{EC6F2F4E-39ED-6071-5C9B-5312259B7E8A}"/>
                  </a:ext>
                </a:extLst>
              </p:cNvPr>
              <p:cNvPicPr/>
              <p:nvPr/>
            </p:nvPicPr>
            <p:blipFill>
              <a:blip r:embed="rId6"/>
              <a:stretch>
                <a:fillRect/>
              </a:stretch>
            </p:blipFill>
            <p:spPr>
              <a:xfrm>
                <a:off x="6998330" y="6197899"/>
                <a:ext cx="1564560" cy="45000"/>
              </a:xfrm>
              <a:prstGeom prst="rect">
                <a:avLst/>
              </a:prstGeom>
            </p:spPr>
          </p:pic>
        </mc:Fallback>
      </mc:AlternateContent>
    </p:spTree>
    <p:extLst>
      <p:ext uri="{BB962C8B-B14F-4D97-AF65-F5344CB8AC3E}">
        <p14:creationId xmlns:p14="http://schemas.microsoft.com/office/powerpoint/2010/main" val="332888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Moving</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Last step! We should add a delay to the bottom of our loop, 10ms works fine.</a:t>
            </a:r>
            <a:endParaRPr lang="en-US" dirty="0">
              <a:solidFill>
                <a:srgbClr val="FF0000"/>
              </a:solidFill>
            </a:endParaRPr>
          </a:p>
        </p:txBody>
      </p:sp>
      <p:sp>
        <p:nvSpPr>
          <p:cNvPr id="2" name="Text Placeholder 3">
            <a:extLst>
              <a:ext uri="{FF2B5EF4-FFF2-40B4-BE49-F238E27FC236}">
                <a16:creationId xmlns:a16="http://schemas.microsoft.com/office/drawing/2014/main" id="{7DCE9EC9-94E5-28B9-8589-EE31D1CB833D}"/>
              </a:ext>
            </a:extLst>
          </p:cNvPr>
          <p:cNvSpPr txBox="1">
            <a:spLocks/>
          </p:cNvSpPr>
          <p:nvPr/>
        </p:nvSpPr>
        <p:spPr>
          <a:xfrm>
            <a:off x="964023" y="3035431"/>
            <a:ext cx="4572001" cy="74606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Quiz: Why do we need a delay?</a:t>
            </a:r>
          </a:p>
        </p:txBody>
      </p:sp>
      <p:pic>
        <p:nvPicPr>
          <p:cNvPr id="12" name="Picture 11" descr="A picture containing text, screenshot, font, design&#10;&#10;Description automatically generated">
            <a:extLst>
              <a:ext uri="{FF2B5EF4-FFF2-40B4-BE49-F238E27FC236}">
                <a16:creationId xmlns:a16="http://schemas.microsoft.com/office/drawing/2014/main" id="{C96047AA-CEB7-CEDD-A0A1-913BD689A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978" y="1489926"/>
            <a:ext cx="4820907" cy="3088394"/>
          </a:xfrm>
          <a:prstGeom prst="rect">
            <a:avLst/>
          </a:prstGeom>
        </p:spPr>
      </p:pic>
    </p:spTree>
    <p:extLst>
      <p:ext uri="{BB962C8B-B14F-4D97-AF65-F5344CB8AC3E}">
        <p14:creationId xmlns:p14="http://schemas.microsoft.com/office/powerpoint/2010/main" val="78288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A3EA-8010-4BE7-3D10-6986B89640B0}"/>
              </a:ext>
            </a:extLst>
          </p:cNvPr>
          <p:cNvSpPr>
            <a:spLocks noGrp="1"/>
          </p:cNvSpPr>
          <p:nvPr>
            <p:ph type="ctrTitle"/>
          </p:nvPr>
        </p:nvSpPr>
        <p:spPr/>
        <p:txBody>
          <a:bodyPr/>
          <a:lstStyle/>
          <a:p>
            <a:r>
              <a:rPr lang="en-US" dirty="0"/>
              <a:t>Your Turn</a:t>
            </a:r>
          </a:p>
        </p:txBody>
      </p:sp>
      <p:sp>
        <p:nvSpPr>
          <p:cNvPr id="3" name="Text Placeholder 2">
            <a:extLst>
              <a:ext uri="{FF2B5EF4-FFF2-40B4-BE49-F238E27FC236}">
                <a16:creationId xmlns:a16="http://schemas.microsoft.com/office/drawing/2014/main" id="{B7884F49-3436-54A7-4AEC-6724DA513747}"/>
              </a:ext>
            </a:extLst>
          </p:cNvPr>
          <p:cNvSpPr>
            <a:spLocks noGrp="1"/>
          </p:cNvSpPr>
          <p:nvPr>
            <p:ph type="body" sz="quarter" idx="11"/>
          </p:nvPr>
        </p:nvSpPr>
        <p:spPr/>
        <p:txBody>
          <a:bodyPr/>
          <a:lstStyle/>
          <a:p>
            <a:r>
              <a:rPr lang="en-US" dirty="0"/>
              <a:t>I’ll give everyone about 15 minutes, and your goal is to make the most accurate 90 degree turn possible by changing your PID constants. Winner gets candy (or other decent prize) tomorrow.</a:t>
            </a:r>
          </a:p>
        </p:txBody>
      </p:sp>
    </p:spTree>
    <p:extLst>
      <p:ext uri="{BB962C8B-B14F-4D97-AF65-F5344CB8AC3E}">
        <p14:creationId xmlns:p14="http://schemas.microsoft.com/office/powerpoint/2010/main" val="1619057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A6FE3-8D03-AE67-ECCF-403B83700DBE}"/>
              </a:ext>
            </a:extLst>
          </p:cNvPr>
          <p:cNvSpPr>
            <a:spLocks noGrp="1"/>
          </p:cNvSpPr>
          <p:nvPr>
            <p:ph type="title"/>
          </p:nvPr>
        </p:nvSpPr>
        <p:spPr/>
        <p:txBody>
          <a:bodyPr/>
          <a:lstStyle/>
          <a:p>
            <a:r>
              <a:rPr lang="en-US" dirty="0"/>
              <a:t>Recap</a:t>
            </a:r>
          </a:p>
        </p:txBody>
      </p:sp>
      <p:sp>
        <p:nvSpPr>
          <p:cNvPr id="17" name="Slide Number Placeholder 16">
            <a:extLst>
              <a:ext uri="{FF2B5EF4-FFF2-40B4-BE49-F238E27FC236}">
                <a16:creationId xmlns:a16="http://schemas.microsoft.com/office/drawing/2014/main" id="{6A07B253-146B-7523-F0AA-02440BE8D70A}"/>
              </a:ext>
            </a:extLst>
          </p:cNvPr>
          <p:cNvSpPr>
            <a:spLocks noGrp="1"/>
          </p:cNvSpPr>
          <p:nvPr>
            <p:ph type="sldNum" sz="quarter" idx="34"/>
          </p:nvPr>
        </p:nvSpPr>
        <p:spPr/>
        <p:txBody>
          <a:bodyPr/>
          <a:lstStyle/>
          <a:p>
            <a:fld id="{294A09A9-5501-47C1-A89A-A340965A2BE2}" type="slidenum">
              <a:rPr lang="en-US" smtClean="0"/>
              <a:pPr/>
              <a:t>29</a:t>
            </a:fld>
            <a:endParaRPr lang="en-US" dirty="0">
              <a:latin typeface="+mn-lt"/>
            </a:endParaRPr>
          </a:p>
        </p:txBody>
      </p:sp>
      <p:sp>
        <p:nvSpPr>
          <p:cNvPr id="18" name="TextBox 17">
            <a:extLst>
              <a:ext uri="{FF2B5EF4-FFF2-40B4-BE49-F238E27FC236}">
                <a16:creationId xmlns:a16="http://schemas.microsoft.com/office/drawing/2014/main" id="{B7B876AA-6455-3E2E-8484-D5361F0376BE}"/>
              </a:ext>
            </a:extLst>
          </p:cNvPr>
          <p:cNvSpPr txBox="1"/>
          <p:nvPr/>
        </p:nvSpPr>
        <p:spPr>
          <a:xfrm>
            <a:off x="1046285" y="1943100"/>
            <a:ext cx="6985117" cy="1477328"/>
          </a:xfrm>
          <a:prstGeom prst="rect">
            <a:avLst/>
          </a:prstGeom>
          <a:noFill/>
        </p:spPr>
        <p:txBody>
          <a:bodyPr wrap="none" rtlCol="0">
            <a:spAutoFit/>
          </a:bodyPr>
          <a:lstStyle/>
          <a:p>
            <a:pPr marL="342900" indent="-342900">
              <a:buFont typeface="+mj-lt"/>
              <a:buAutoNum type="arabicPeriod"/>
            </a:pPr>
            <a:r>
              <a:rPr lang="en-US" dirty="0">
                <a:solidFill>
                  <a:schemeClr val="bg1"/>
                </a:solidFill>
              </a:rPr>
              <a:t>What type of controller is PID?</a:t>
            </a:r>
          </a:p>
          <a:p>
            <a:pPr marL="342900" indent="-342900">
              <a:buFont typeface="+mj-lt"/>
              <a:buAutoNum type="arabicPeriod"/>
            </a:pPr>
            <a:r>
              <a:rPr lang="en-US" dirty="0">
                <a:solidFill>
                  <a:schemeClr val="bg1"/>
                </a:solidFill>
              </a:rPr>
              <a:t>What does knowing our “derivative” tell us?</a:t>
            </a:r>
          </a:p>
          <a:p>
            <a:pPr marL="342900" indent="-342900">
              <a:buFont typeface="+mj-lt"/>
              <a:buAutoNum type="arabicPeriod"/>
            </a:pPr>
            <a:r>
              <a:rPr lang="en-US" dirty="0">
                <a:solidFill>
                  <a:schemeClr val="bg1"/>
                </a:solidFill>
              </a:rPr>
              <a:t>What does PID stand for?</a:t>
            </a:r>
          </a:p>
          <a:p>
            <a:pPr marL="342900" indent="-342900">
              <a:buFont typeface="+mj-lt"/>
              <a:buAutoNum type="arabicPeriod"/>
            </a:pPr>
            <a:r>
              <a:rPr lang="en-US" dirty="0">
                <a:solidFill>
                  <a:schemeClr val="bg1"/>
                </a:solidFill>
              </a:rPr>
              <a:t>Why do we need error tolerances?</a:t>
            </a:r>
          </a:p>
          <a:p>
            <a:pPr marL="342900" indent="-342900">
              <a:buFont typeface="+mj-lt"/>
              <a:buAutoNum type="arabicPeriod"/>
            </a:pPr>
            <a:r>
              <a:rPr lang="en-US" dirty="0">
                <a:solidFill>
                  <a:schemeClr val="bg1"/>
                </a:solidFill>
              </a:rPr>
              <a:t>Would this still work if we only had “P”. What about only “I” or “D”?</a:t>
            </a:r>
          </a:p>
        </p:txBody>
      </p:sp>
    </p:spTree>
    <p:extLst>
      <p:ext uri="{BB962C8B-B14F-4D97-AF65-F5344CB8AC3E}">
        <p14:creationId xmlns:p14="http://schemas.microsoft.com/office/powerpoint/2010/main" val="224645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1A3C563-5AED-4C59-F59D-58D044BD9454}"/>
              </a:ext>
            </a:extLst>
          </p:cNvPr>
          <p:cNvSpPr>
            <a:spLocks noGrp="1"/>
          </p:cNvSpPr>
          <p:nvPr>
            <p:ph type="pic" sz="quarter" idx="13"/>
          </p:nvPr>
        </p:nvSpPr>
        <p:spPr>
          <a:xfrm>
            <a:off x="2" y="0"/>
            <a:ext cx="12191998" cy="6858000"/>
          </a:xfrm>
        </p:spPr>
      </p:sp>
      <p:sp>
        <p:nvSpPr>
          <p:cNvPr id="3" name="Title 2">
            <a:extLst>
              <a:ext uri="{FF2B5EF4-FFF2-40B4-BE49-F238E27FC236}">
                <a16:creationId xmlns:a16="http://schemas.microsoft.com/office/drawing/2014/main" id="{DF9204D3-C534-3D7C-BFE4-FC7DF11FF80C}"/>
              </a:ext>
            </a:extLst>
          </p:cNvPr>
          <p:cNvSpPr>
            <a:spLocks noGrp="1"/>
          </p:cNvSpPr>
          <p:nvPr>
            <p:ph type="title"/>
          </p:nvPr>
        </p:nvSpPr>
        <p:spPr>
          <a:xfrm>
            <a:off x="1154523" y="777022"/>
            <a:ext cx="4941477" cy="610863"/>
          </a:xfrm>
        </p:spPr>
        <p:txBody>
          <a:bodyPr>
            <a:noAutofit/>
          </a:bodyPr>
          <a:lstStyle/>
          <a:p>
            <a:r>
              <a:rPr lang="en-US" sz="4800" dirty="0">
                <a:solidFill>
                  <a:schemeClr val="accent5">
                    <a:lumMod val="75000"/>
                  </a:schemeClr>
                </a:solidFill>
              </a:rPr>
              <a:t>BONUS</a:t>
            </a:r>
          </a:p>
        </p:txBody>
      </p:sp>
      <p:sp>
        <p:nvSpPr>
          <p:cNvPr id="4" name="Title 2">
            <a:extLst>
              <a:ext uri="{FF2B5EF4-FFF2-40B4-BE49-F238E27FC236}">
                <a16:creationId xmlns:a16="http://schemas.microsoft.com/office/drawing/2014/main" id="{8501A4E7-DC5B-208A-4B98-3F259F9E796C}"/>
              </a:ext>
            </a:extLst>
          </p:cNvPr>
          <p:cNvSpPr txBox="1">
            <a:spLocks/>
          </p:cNvSpPr>
          <p:nvPr/>
        </p:nvSpPr>
        <p:spPr>
          <a:xfrm>
            <a:off x="1154523" y="1554045"/>
            <a:ext cx="7356431" cy="187495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100" b="1" i="0" kern="1200" spc="1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accent1">
                    <a:lumMod val="50000"/>
                  </a:schemeClr>
                </a:solidFill>
                <a:latin typeface="+mn-lt"/>
              </a:rPr>
              <a:t>We very briefly covered this… can anyone tell me how to find the names of functions available to you?</a:t>
            </a:r>
          </a:p>
          <a:p>
            <a:endParaRPr lang="en-US" sz="2400" dirty="0">
              <a:solidFill>
                <a:schemeClr val="accent1">
                  <a:lumMod val="50000"/>
                </a:schemeClr>
              </a:solidFill>
              <a:latin typeface="+mn-lt"/>
            </a:endParaRPr>
          </a:p>
          <a:p>
            <a:r>
              <a:rPr lang="en-US" sz="2400" dirty="0">
                <a:solidFill>
                  <a:schemeClr val="accent1">
                    <a:lumMod val="50000"/>
                  </a:schemeClr>
                </a:solidFill>
                <a:latin typeface="+mn-lt"/>
              </a:rPr>
              <a:t>Hint: It’s a website, and it’s in the menu bar at the top under one of the categories!</a:t>
            </a:r>
          </a:p>
        </p:txBody>
      </p:sp>
    </p:spTree>
    <p:extLst>
      <p:ext uri="{BB962C8B-B14F-4D97-AF65-F5344CB8AC3E}">
        <p14:creationId xmlns:p14="http://schemas.microsoft.com/office/powerpoint/2010/main" val="144360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4B4E-8BAF-ABCC-BAD9-ADA7D57F87AD}"/>
              </a:ext>
            </a:extLst>
          </p:cNvPr>
          <p:cNvSpPr>
            <a:spLocks noGrp="1"/>
          </p:cNvSpPr>
          <p:nvPr>
            <p:ph type="ctrTitle"/>
          </p:nvPr>
        </p:nvSpPr>
        <p:spPr/>
        <p:txBody>
          <a:bodyPr/>
          <a:lstStyle/>
          <a:p>
            <a:r>
              <a:rPr lang="en-US" dirty="0"/>
              <a:t>Drive Slew</a:t>
            </a:r>
          </a:p>
        </p:txBody>
      </p:sp>
      <p:sp>
        <p:nvSpPr>
          <p:cNvPr id="3" name="Text Placeholder 2">
            <a:extLst>
              <a:ext uri="{FF2B5EF4-FFF2-40B4-BE49-F238E27FC236}">
                <a16:creationId xmlns:a16="http://schemas.microsoft.com/office/drawing/2014/main" id="{569861EE-F450-5801-6844-CD041AAA2730}"/>
              </a:ext>
            </a:extLst>
          </p:cNvPr>
          <p:cNvSpPr>
            <a:spLocks noGrp="1"/>
          </p:cNvSpPr>
          <p:nvPr>
            <p:ph type="body" sz="quarter" idx="11"/>
          </p:nvPr>
        </p:nvSpPr>
        <p:spPr/>
        <p:txBody>
          <a:bodyPr/>
          <a:lstStyle/>
          <a:p>
            <a:r>
              <a:rPr lang="en-US" dirty="0"/>
              <a:t>How To Make a Smoother Drive By Implementing Slew</a:t>
            </a:r>
          </a:p>
        </p:txBody>
      </p:sp>
    </p:spTree>
    <p:extLst>
      <p:ext uri="{BB962C8B-B14F-4D97-AF65-F5344CB8AC3E}">
        <p14:creationId xmlns:p14="http://schemas.microsoft.com/office/powerpoint/2010/main" val="406555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0767-0A1E-2E8E-BCDB-058590DA65FD}"/>
              </a:ext>
            </a:extLst>
          </p:cNvPr>
          <p:cNvSpPr>
            <a:spLocks noGrp="1"/>
          </p:cNvSpPr>
          <p:nvPr>
            <p:ph type="title"/>
          </p:nvPr>
        </p:nvSpPr>
        <p:spPr/>
        <p:txBody>
          <a:bodyPr/>
          <a:lstStyle/>
          <a:p>
            <a:r>
              <a:rPr lang="en-US" dirty="0"/>
              <a:t>Why would we implement slew in our drive code?</a:t>
            </a:r>
          </a:p>
        </p:txBody>
      </p:sp>
    </p:spTree>
    <p:extLst>
      <p:ext uri="{BB962C8B-B14F-4D97-AF65-F5344CB8AC3E}">
        <p14:creationId xmlns:p14="http://schemas.microsoft.com/office/powerpoint/2010/main" val="8231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80D8-A124-F9D6-BD56-13E47C61619D}"/>
              </a:ext>
            </a:extLst>
          </p:cNvPr>
          <p:cNvSpPr>
            <a:spLocks noGrp="1"/>
          </p:cNvSpPr>
          <p:nvPr>
            <p:ph type="title"/>
          </p:nvPr>
        </p:nvSpPr>
        <p:spPr/>
        <p:txBody>
          <a:bodyPr/>
          <a:lstStyle/>
          <a:p>
            <a:r>
              <a:rPr lang="en-US" dirty="0"/>
              <a:t>The Code</a:t>
            </a:r>
          </a:p>
        </p:txBody>
      </p:sp>
      <p:sp>
        <p:nvSpPr>
          <p:cNvPr id="15" name="Slide Number Placeholder 14">
            <a:extLst>
              <a:ext uri="{FF2B5EF4-FFF2-40B4-BE49-F238E27FC236}">
                <a16:creationId xmlns:a16="http://schemas.microsoft.com/office/drawing/2014/main" id="{C80022C1-3044-FF7E-08AF-2F515ECECF7E}"/>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16" name="TextBox 15">
            <a:extLst>
              <a:ext uri="{FF2B5EF4-FFF2-40B4-BE49-F238E27FC236}">
                <a16:creationId xmlns:a16="http://schemas.microsoft.com/office/drawing/2014/main" id="{907E898C-0AA2-3E21-8FCF-E5F62DF19C9B}"/>
              </a:ext>
            </a:extLst>
          </p:cNvPr>
          <p:cNvSpPr txBox="1"/>
          <p:nvPr/>
        </p:nvSpPr>
        <p:spPr>
          <a:xfrm>
            <a:off x="971551" y="2346079"/>
            <a:ext cx="9544050" cy="646331"/>
          </a:xfrm>
          <a:prstGeom prst="rect">
            <a:avLst/>
          </a:prstGeom>
          <a:noFill/>
        </p:spPr>
        <p:txBody>
          <a:bodyPr wrap="square" rtlCol="0">
            <a:spAutoFit/>
          </a:bodyPr>
          <a:lstStyle/>
          <a:p>
            <a:r>
              <a:rPr lang="en-US" dirty="0">
                <a:solidFill>
                  <a:schemeClr val="tx2"/>
                </a:solidFill>
              </a:rPr>
              <a:t>Yesterday, we made a slew function that takes in three parameters: current, target, and slew step. We then put it into our closed-loop controller to prevent it suddenly starting and stopping.</a:t>
            </a:r>
          </a:p>
        </p:txBody>
      </p:sp>
      <p:sp>
        <p:nvSpPr>
          <p:cNvPr id="17" name="TextBox 16">
            <a:extLst>
              <a:ext uri="{FF2B5EF4-FFF2-40B4-BE49-F238E27FC236}">
                <a16:creationId xmlns:a16="http://schemas.microsoft.com/office/drawing/2014/main" id="{A9F96AA2-8DC2-E17A-0CF2-C46FB6EA17DA}"/>
              </a:ext>
            </a:extLst>
          </p:cNvPr>
          <p:cNvSpPr txBox="1"/>
          <p:nvPr/>
        </p:nvSpPr>
        <p:spPr>
          <a:xfrm>
            <a:off x="971551" y="3244334"/>
            <a:ext cx="9544050" cy="369332"/>
          </a:xfrm>
          <a:prstGeom prst="rect">
            <a:avLst/>
          </a:prstGeom>
          <a:noFill/>
        </p:spPr>
        <p:txBody>
          <a:bodyPr wrap="square" rtlCol="0">
            <a:spAutoFit/>
          </a:bodyPr>
          <a:lstStyle/>
          <a:p>
            <a:r>
              <a:rPr lang="en-US" dirty="0">
                <a:solidFill>
                  <a:schemeClr val="tx2"/>
                </a:solidFill>
              </a:rPr>
              <a:t>Today, we’ll continue by implementing slew in our drive code!</a:t>
            </a:r>
          </a:p>
        </p:txBody>
      </p:sp>
      <p:sp>
        <p:nvSpPr>
          <p:cNvPr id="18" name="TextBox 17">
            <a:extLst>
              <a:ext uri="{FF2B5EF4-FFF2-40B4-BE49-F238E27FC236}">
                <a16:creationId xmlns:a16="http://schemas.microsoft.com/office/drawing/2014/main" id="{FD2DE9A8-8879-159D-E1A8-3049E5CA3FE2}"/>
              </a:ext>
            </a:extLst>
          </p:cNvPr>
          <p:cNvSpPr txBox="1"/>
          <p:nvPr/>
        </p:nvSpPr>
        <p:spPr>
          <a:xfrm>
            <a:off x="2545553" y="4478286"/>
            <a:ext cx="6396046" cy="1477328"/>
          </a:xfrm>
          <a:prstGeom prst="rect">
            <a:avLst/>
          </a:prstGeom>
          <a:noFill/>
        </p:spPr>
        <p:txBody>
          <a:bodyPr wrap="none" rtlCol="0">
            <a:spAutoFit/>
          </a:bodyPr>
          <a:lstStyle/>
          <a:p>
            <a:r>
              <a:rPr lang="en-US" dirty="0">
                <a:solidFill>
                  <a:schemeClr val="accent4"/>
                </a:solidFill>
              </a:rPr>
              <a:t>What we need to do:</a:t>
            </a:r>
          </a:p>
          <a:p>
            <a:pPr marL="285750" indent="-285750">
              <a:buFont typeface="Arial" panose="020B0604020202020204" pitchFamily="34" charset="0"/>
              <a:buChar char="•"/>
            </a:pPr>
            <a:r>
              <a:rPr lang="en-US" dirty="0">
                <a:solidFill>
                  <a:schemeClr val="accent4"/>
                </a:solidFill>
              </a:rPr>
              <a:t>Save our current speed since we need it for our slew function</a:t>
            </a:r>
          </a:p>
          <a:p>
            <a:pPr marL="285750" indent="-285750">
              <a:buFont typeface="Arial" panose="020B0604020202020204" pitchFamily="34" charset="0"/>
              <a:buChar char="•"/>
            </a:pPr>
            <a:r>
              <a:rPr lang="en-US" dirty="0">
                <a:solidFill>
                  <a:schemeClr val="accent4"/>
                </a:solidFill>
              </a:rPr>
              <a:t>Find our target speed (the value of our joysticks)</a:t>
            </a:r>
          </a:p>
          <a:p>
            <a:pPr marL="285750" indent="-285750">
              <a:buFont typeface="Arial" panose="020B0604020202020204" pitchFamily="34" charset="0"/>
              <a:buChar char="•"/>
            </a:pPr>
            <a:r>
              <a:rPr lang="en-US" dirty="0">
                <a:solidFill>
                  <a:schemeClr val="accent4"/>
                </a:solidFill>
              </a:rPr>
              <a:t>Pick a slew step</a:t>
            </a:r>
          </a:p>
          <a:p>
            <a:pPr marL="285750" indent="-285750">
              <a:buFont typeface="Arial" panose="020B0604020202020204" pitchFamily="34" charset="0"/>
              <a:buChar char="•"/>
            </a:pPr>
            <a:r>
              <a:rPr lang="en-US" dirty="0">
                <a:solidFill>
                  <a:schemeClr val="accent4"/>
                </a:solidFill>
              </a:rPr>
              <a:t>Apply slew to our output</a:t>
            </a:r>
          </a:p>
        </p:txBody>
      </p:sp>
    </p:spTree>
    <p:extLst>
      <p:ext uri="{BB962C8B-B14F-4D97-AF65-F5344CB8AC3E}">
        <p14:creationId xmlns:p14="http://schemas.microsoft.com/office/powerpoint/2010/main" val="76415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fade">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fade">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fade">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43F4A3-E242-FE8A-C0C6-3560EA19314B}"/>
              </a:ext>
            </a:extLst>
          </p:cNvPr>
          <p:cNvSpPr>
            <a:spLocks noGrp="1"/>
          </p:cNvSpPr>
          <p:nvPr>
            <p:ph type="title"/>
          </p:nvPr>
        </p:nvSpPr>
        <p:spPr/>
        <p:txBody>
          <a:bodyPr>
            <a:normAutofit fontScale="90000"/>
          </a:bodyPr>
          <a:lstStyle/>
          <a:p>
            <a:r>
              <a:rPr lang="en-US" dirty="0"/>
              <a:t>The Code – Saving Our Speed </a:t>
            </a:r>
          </a:p>
        </p:txBody>
      </p:sp>
      <p:sp>
        <p:nvSpPr>
          <p:cNvPr id="4" name="Text Placeholder 3">
            <a:extLst>
              <a:ext uri="{FF2B5EF4-FFF2-40B4-BE49-F238E27FC236}">
                <a16:creationId xmlns:a16="http://schemas.microsoft.com/office/drawing/2014/main" id="{79690EB9-4FB1-3B0E-7959-0715B40AF8BE}"/>
              </a:ext>
            </a:extLst>
          </p:cNvPr>
          <p:cNvSpPr>
            <a:spLocks noGrp="1"/>
          </p:cNvSpPr>
          <p:nvPr>
            <p:ph type="body" sz="quarter" idx="11"/>
          </p:nvPr>
        </p:nvSpPr>
        <p:spPr>
          <a:xfrm>
            <a:off x="958000" y="2289362"/>
            <a:ext cx="4572001" cy="2795232"/>
          </a:xfrm>
        </p:spPr>
        <p:txBody>
          <a:bodyPr/>
          <a:lstStyle/>
          <a:p>
            <a:r>
              <a:rPr lang="en-US" dirty="0"/>
              <a:t>Our slew function takes in a parameter called “current”. Since we’re using our slew on our motor speed, we need a way to know what our current motor speed is.</a:t>
            </a:r>
          </a:p>
          <a:p>
            <a:r>
              <a:rPr lang="en-US" dirty="0">
                <a:solidFill>
                  <a:schemeClr val="tx2"/>
                </a:solidFill>
              </a:rPr>
              <a:t>Challenge: How would I modify this code to keep track of our current speed?</a:t>
            </a:r>
          </a:p>
          <a:p>
            <a:r>
              <a:rPr lang="en-US" dirty="0">
                <a:solidFill>
                  <a:schemeClr val="accent5"/>
                </a:solidFill>
              </a:rPr>
              <a:t>HINT: Speed is just the value of the joysticks that gets sent to the motors!</a:t>
            </a:r>
          </a:p>
        </p:txBody>
      </p:sp>
      <p:sp>
        <p:nvSpPr>
          <p:cNvPr id="7" name="Slide Number Placeholder 6">
            <a:extLst>
              <a:ext uri="{FF2B5EF4-FFF2-40B4-BE49-F238E27FC236}">
                <a16:creationId xmlns:a16="http://schemas.microsoft.com/office/drawing/2014/main" id="{427BF332-D8A1-0DD5-02C9-985A1860EEE0}"/>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pic>
        <p:nvPicPr>
          <p:cNvPr id="9" name="Picture 8" descr="A screen shot of a computer code&#10;&#10;Description automatically generated with low confidence">
            <a:extLst>
              <a:ext uri="{FF2B5EF4-FFF2-40B4-BE49-F238E27FC236}">
                <a16:creationId xmlns:a16="http://schemas.microsoft.com/office/drawing/2014/main" id="{1D57FB7C-46B5-622A-6B7B-044069E9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0" y="1769216"/>
            <a:ext cx="6225035" cy="3835525"/>
          </a:xfrm>
          <a:prstGeom prst="rect">
            <a:avLst/>
          </a:prstGeom>
        </p:spPr>
      </p:pic>
    </p:spTree>
    <p:extLst>
      <p:ext uri="{BB962C8B-B14F-4D97-AF65-F5344CB8AC3E}">
        <p14:creationId xmlns:p14="http://schemas.microsoft.com/office/powerpoint/2010/main" val="7539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43F4A3-E242-FE8A-C0C6-3560EA19314B}"/>
              </a:ext>
            </a:extLst>
          </p:cNvPr>
          <p:cNvSpPr>
            <a:spLocks noGrp="1"/>
          </p:cNvSpPr>
          <p:nvPr>
            <p:ph type="title"/>
          </p:nvPr>
        </p:nvSpPr>
        <p:spPr/>
        <p:txBody>
          <a:bodyPr>
            <a:normAutofit fontScale="90000"/>
          </a:bodyPr>
          <a:lstStyle/>
          <a:p>
            <a:r>
              <a:rPr lang="en-US" dirty="0"/>
              <a:t>The Code – Saving Our Speed </a:t>
            </a:r>
          </a:p>
        </p:txBody>
      </p:sp>
      <p:sp>
        <p:nvSpPr>
          <p:cNvPr id="4" name="Text Placeholder 3">
            <a:extLst>
              <a:ext uri="{FF2B5EF4-FFF2-40B4-BE49-F238E27FC236}">
                <a16:creationId xmlns:a16="http://schemas.microsoft.com/office/drawing/2014/main" id="{79690EB9-4FB1-3B0E-7959-0715B40AF8BE}"/>
              </a:ext>
            </a:extLst>
          </p:cNvPr>
          <p:cNvSpPr>
            <a:spLocks noGrp="1"/>
          </p:cNvSpPr>
          <p:nvPr>
            <p:ph type="body" sz="quarter" idx="11"/>
          </p:nvPr>
        </p:nvSpPr>
        <p:spPr>
          <a:xfrm>
            <a:off x="958000" y="2289362"/>
            <a:ext cx="4572001" cy="610863"/>
          </a:xfrm>
        </p:spPr>
        <p:txBody>
          <a:bodyPr/>
          <a:lstStyle/>
          <a:p>
            <a:r>
              <a:rPr lang="en-US" dirty="0">
                <a:solidFill>
                  <a:schemeClr val="tx2"/>
                </a:solidFill>
              </a:rPr>
              <a:t>With that, we’ve successfully done part one of our slew function. We now have our current speed!</a:t>
            </a:r>
          </a:p>
        </p:txBody>
      </p:sp>
      <p:sp>
        <p:nvSpPr>
          <p:cNvPr id="7" name="Slide Number Placeholder 6">
            <a:extLst>
              <a:ext uri="{FF2B5EF4-FFF2-40B4-BE49-F238E27FC236}">
                <a16:creationId xmlns:a16="http://schemas.microsoft.com/office/drawing/2014/main" id="{427BF332-D8A1-0DD5-02C9-985A1860EEE0}"/>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pic>
        <p:nvPicPr>
          <p:cNvPr id="11" name="Picture 10" descr="A screen shot of a computer program&#10;&#10;Description automatically generated with low confidence">
            <a:extLst>
              <a:ext uri="{FF2B5EF4-FFF2-40B4-BE49-F238E27FC236}">
                <a16:creationId xmlns:a16="http://schemas.microsoft.com/office/drawing/2014/main" id="{E1233450-0863-DADF-3A3B-E36E5CC0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001" y="538310"/>
            <a:ext cx="6498699" cy="5781380"/>
          </a:xfrm>
          <a:prstGeom prst="rect">
            <a:avLst/>
          </a:prstGeom>
        </p:spPr>
      </p:pic>
    </p:spTree>
    <p:extLst>
      <p:ext uri="{BB962C8B-B14F-4D97-AF65-F5344CB8AC3E}">
        <p14:creationId xmlns:p14="http://schemas.microsoft.com/office/powerpoint/2010/main" val="367108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43F4A3-E242-FE8A-C0C6-3560EA19314B}"/>
              </a:ext>
            </a:extLst>
          </p:cNvPr>
          <p:cNvSpPr>
            <a:spLocks noGrp="1"/>
          </p:cNvSpPr>
          <p:nvPr>
            <p:ph type="title"/>
          </p:nvPr>
        </p:nvSpPr>
        <p:spPr/>
        <p:txBody>
          <a:bodyPr>
            <a:normAutofit fontScale="90000"/>
          </a:bodyPr>
          <a:lstStyle/>
          <a:p>
            <a:r>
              <a:rPr lang="en-US" dirty="0"/>
              <a:t>The Code – Getting Target Speed</a:t>
            </a:r>
          </a:p>
        </p:txBody>
      </p:sp>
      <p:sp>
        <p:nvSpPr>
          <p:cNvPr id="4" name="Text Placeholder 3">
            <a:extLst>
              <a:ext uri="{FF2B5EF4-FFF2-40B4-BE49-F238E27FC236}">
                <a16:creationId xmlns:a16="http://schemas.microsoft.com/office/drawing/2014/main" id="{79690EB9-4FB1-3B0E-7959-0715B40AF8BE}"/>
              </a:ext>
            </a:extLst>
          </p:cNvPr>
          <p:cNvSpPr>
            <a:spLocks noGrp="1"/>
          </p:cNvSpPr>
          <p:nvPr>
            <p:ph type="body" sz="quarter" idx="11"/>
          </p:nvPr>
        </p:nvSpPr>
        <p:spPr>
          <a:xfrm>
            <a:off x="958000" y="2289362"/>
            <a:ext cx="4572001" cy="610863"/>
          </a:xfrm>
        </p:spPr>
        <p:txBody>
          <a:bodyPr/>
          <a:lstStyle/>
          <a:p>
            <a:r>
              <a:rPr lang="en-US" dirty="0">
                <a:solidFill>
                  <a:schemeClr val="tx2"/>
                </a:solidFill>
              </a:rPr>
              <a:t>Once we know our current motor speed, we need to get our target speed. What gives us our target speed in this code?</a:t>
            </a:r>
          </a:p>
        </p:txBody>
      </p:sp>
      <p:sp>
        <p:nvSpPr>
          <p:cNvPr id="7" name="Slide Number Placeholder 6">
            <a:extLst>
              <a:ext uri="{FF2B5EF4-FFF2-40B4-BE49-F238E27FC236}">
                <a16:creationId xmlns:a16="http://schemas.microsoft.com/office/drawing/2014/main" id="{427BF332-D8A1-0DD5-02C9-985A1860EEE0}"/>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sp>
        <p:nvSpPr>
          <p:cNvPr id="2" name="Text Placeholder 3">
            <a:extLst>
              <a:ext uri="{FF2B5EF4-FFF2-40B4-BE49-F238E27FC236}">
                <a16:creationId xmlns:a16="http://schemas.microsoft.com/office/drawing/2014/main" id="{4F2D1E07-91D0-763E-7038-7CD078CCE5AD}"/>
              </a:ext>
            </a:extLst>
          </p:cNvPr>
          <p:cNvSpPr txBox="1">
            <a:spLocks/>
          </p:cNvSpPr>
          <p:nvPr/>
        </p:nvSpPr>
        <p:spPr>
          <a:xfrm>
            <a:off x="957999" y="3429000"/>
            <a:ext cx="4572001" cy="61086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5"/>
                </a:solidFill>
              </a:rPr>
              <a:t>Answer: Our joystick values!</a:t>
            </a:r>
          </a:p>
        </p:txBody>
      </p:sp>
      <p:pic>
        <p:nvPicPr>
          <p:cNvPr id="6" name="Picture 5" descr="A screen shot of a computer code&#10;&#10;Description automatically generated with medium confidence">
            <a:extLst>
              <a:ext uri="{FF2B5EF4-FFF2-40B4-BE49-F238E27FC236}">
                <a16:creationId xmlns:a16="http://schemas.microsoft.com/office/drawing/2014/main" id="{469034F1-9560-A4EC-863E-6E0AD8C11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0" y="437528"/>
            <a:ext cx="6103608" cy="5982943"/>
          </a:xfrm>
          <a:prstGeom prst="rect">
            <a:avLst/>
          </a:prstGeom>
        </p:spPr>
      </p:pic>
      <p:sp>
        <p:nvSpPr>
          <p:cNvPr id="9" name="TextBox 8">
            <a:extLst>
              <a:ext uri="{FF2B5EF4-FFF2-40B4-BE49-F238E27FC236}">
                <a16:creationId xmlns:a16="http://schemas.microsoft.com/office/drawing/2014/main" id="{A605542F-D51A-12F5-DB1A-F01C7924F5E4}"/>
              </a:ext>
            </a:extLst>
          </p:cNvPr>
          <p:cNvSpPr txBox="1"/>
          <p:nvPr/>
        </p:nvSpPr>
        <p:spPr>
          <a:xfrm>
            <a:off x="1860160" y="4239134"/>
            <a:ext cx="3669840" cy="1200329"/>
          </a:xfrm>
          <a:prstGeom prst="rect">
            <a:avLst/>
          </a:prstGeom>
          <a:noFill/>
        </p:spPr>
        <p:txBody>
          <a:bodyPr wrap="square" rtlCol="0">
            <a:spAutoFit/>
          </a:bodyPr>
          <a:lstStyle/>
          <a:p>
            <a:r>
              <a:rPr lang="en-US" dirty="0">
                <a:solidFill>
                  <a:schemeClr val="accent5"/>
                </a:solidFill>
              </a:rPr>
              <a:t>Now, let’s make some variables for our left and right target speeds. For now, they’re the same as current speed. Why?</a:t>
            </a:r>
          </a:p>
        </p:txBody>
      </p:sp>
    </p:spTree>
    <p:extLst>
      <p:ext uri="{BB962C8B-B14F-4D97-AF65-F5344CB8AC3E}">
        <p14:creationId xmlns:p14="http://schemas.microsoft.com/office/powerpoint/2010/main" val="180345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173</TotalTime>
  <Words>1529</Words>
  <Application>Microsoft Office PowerPoint</Application>
  <PresentationFormat>Widescreen</PresentationFormat>
  <Paragraphs>119</Paragraphs>
  <Slides>29</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Franklin Gothic Book</vt:lpstr>
      <vt:lpstr>Franklin Gothic Demi</vt:lpstr>
      <vt:lpstr>Wingdings</vt:lpstr>
      <vt:lpstr>Theme1</vt:lpstr>
      <vt:lpstr>Control Theory</vt:lpstr>
      <vt:lpstr>Recap</vt:lpstr>
      <vt:lpstr>BONUS</vt:lpstr>
      <vt:lpstr>Drive Slew</vt:lpstr>
      <vt:lpstr>Why would we implement slew in our drive code?</vt:lpstr>
      <vt:lpstr>The Code</vt:lpstr>
      <vt:lpstr>The Code – Saving Our Speed </vt:lpstr>
      <vt:lpstr>The Code – Saving Our Speed </vt:lpstr>
      <vt:lpstr>The Code – Getting Target Speed</vt:lpstr>
      <vt:lpstr>Picking a Slew Step</vt:lpstr>
      <vt:lpstr>The Code – Slewing The Value</vt:lpstr>
      <vt:lpstr>Testing Slew</vt:lpstr>
      <vt:lpstr>PowerPoint Presentation</vt:lpstr>
      <vt:lpstr>PID Controllers</vt:lpstr>
      <vt:lpstr>Understanding PID</vt:lpstr>
      <vt:lpstr>A Video of a Well-Tuned PID</vt:lpstr>
      <vt:lpstr>The Code Behind PID</vt:lpstr>
      <vt:lpstr>The Code - Setup</vt:lpstr>
      <vt:lpstr>The Code - Setup</vt:lpstr>
      <vt:lpstr>The Code - Setup</vt:lpstr>
      <vt:lpstr>The Code – Angle Wrap</vt:lpstr>
      <vt:lpstr>The Code – Angle Wrap</vt:lpstr>
      <vt:lpstr>The Code – Calculating Error</vt:lpstr>
      <vt:lpstr>The Code – Derivative</vt:lpstr>
      <vt:lpstr>The Code – Getting The Output</vt:lpstr>
      <vt:lpstr>The Code – Moving</vt:lpstr>
      <vt:lpstr>The Code – Moving</vt:lpstr>
      <vt:lpstr>Your Turn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Theory</dc:title>
  <dc:creator>DAVIS SHAPIRO</dc:creator>
  <cp:lastModifiedBy>DAVIS SHAPIRO</cp:lastModifiedBy>
  <cp:revision>15</cp:revision>
  <dcterms:created xsi:type="dcterms:W3CDTF">2023-06-15T05:16:40Z</dcterms:created>
  <dcterms:modified xsi:type="dcterms:W3CDTF">2023-06-15T12:50:53Z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