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59" r:id="rId8"/>
    <p:sldId id="268"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A66E3-DD0F-49DD-918F-1C8AEDBF508E}" v="44" dt="2023-06-16T19:52:45.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06" d="100"/>
          <a:sy n="106" d="100"/>
        </p:scale>
        <p:origin x="126" y="22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S." userId="cc0e14a16040ea79" providerId="Windows Live" clId="Web-{669A66E3-DD0F-49DD-918F-1C8AEDBF508E}"/>
    <pc:docChg chg="delSld modSld">
      <pc:chgData name="Davis S." userId="cc0e14a16040ea79" providerId="Windows Live" clId="Web-{669A66E3-DD0F-49DD-918F-1C8AEDBF508E}" dt="2023-06-16T19:52:45.281" v="26" actId="20577"/>
      <pc:docMkLst>
        <pc:docMk/>
      </pc:docMkLst>
      <pc:sldChg chg="modSp">
        <pc:chgData name="Davis S." userId="cc0e14a16040ea79" providerId="Windows Live" clId="Web-{669A66E3-DD0F-49DD-918F-1C8AEDBF508E}" dt="2023-06-16T19:49:59.806" v="7" actId="20577"/>
        <pc:sldMkLst>
          <pc:docMk/>
          <pc:sldMk cId="3229506302" sldId="259"/>
        </pc:sldMkLst>
        <pc:spChg chg="mod">
          <ac:chgData name="Davis S." userId="cc0e14a16040ea79" providerId="Windows Live" clId="Web-{669A66E3-DD0F-49DD-918F-1C8AEDBF508E}" dt="2023-06-16T19:49:59.806" v="7" actId="20577"/>
          <ac:spMkLst>
            <pc:docMk/>
            <pc:sldMk cId="3229506302" sldId="259"/>
            <ac:spMk id="3" creationId="{F3779330-8F0E-C9FE-F72C-70C41FB05FED}"/>
          </ac:spMkLst>
        </pc:spChg>
      </pc:sldChg>
      <pc:sldChg chg="del">
        <pc:chgData name="Davis S." userId="cc0e14a16040ea79" providerId="Windows Live" clId="Web-{669A66E3-DD0F-49DD-918F-1C8AEDBF508E}" dt="2023-06-16T19:49:42.649" v="3"/>
        <pc:sldMkLst>
          <pc:docMk/>
          <pc:sldMk cId="946938292" sldId="260"/>
        </pc:sldMkLst>
      </pc:sldChg>
      <pc:sldChg chg="del">
        <pc:chgData name="Davis S." userId="cc0e14a16040ea79" providerId="Windows Live" clId="Web-{669A66E3-DD0F-49DD-918F-1C8AEDBF508E}" dt="2023-06-16T19:49:42.649" v="2"/>
        <pc:sldMkLst>
          <pc:docMk/>
          <pc:sldMk cId="173991977" sldId="261"/>
        </pc:sldMkLst>
      </pc:sldChg>
      <pc:sldChg chg="del">
        <pc:chgData name="Davis S." userId="cc0e14a16040ea79" providerId="Windows Live" clId="Web-{669A66E3-DD0F-49DD-918F-1C8AEDBF508E}" dt="2023-06-16T19:49:42.649" v="1"/>
        <pc:sldMkLst>
          <pc:docMk/>
          <pc:sldMk cId="2809707574" sldId="262"/>
        </pc:sldMkLst>
      </pc:sldChg>
      <pc:sldChg chg="del">
        <pc:chgData name="Davis S." userId="cc0e14a16040ea79" providerId="Windows Live" clId="Web-{669A66E3-DD0F-49DD-918F-1C8AEDBF508E}" dt="2023-06-16T19:49:42.649" v="0"/>
        <pc:sldMkLst>
          <pc:docMk/>
          <pc:sldMk cId="708246367" sldId="263"/>
        </pc:sldMkLst>
      </pc:sldChg>
      <pc:sldChg chg="modSp">
        <pc:chgData name="Davis S." userId="cc0e14a16040ea79" providerId="Windows Live" clId="Web-{669A66E3-DD0F-49DD-918F-1C8AEDBF508E}" dt="2023-06-16T19:51:14.699" v="13" actId="20577"/>
        <pc:sldMkLst>
          <pc:docMk/>
          <pc:sldMk cId="1817434636" sldId="275"/>
        </pc:sldMkLst>
        <pc:spChg chg="mod">
          <ac:chgData name="Davis S." userId="cc0e14a16040ea79" providerId="Windows Live" clId="Web-{669A66E3-DD0F-49DD-918F-1C8AEDBF508E}" dt="2023-06-16T19:51:14.699" v="13" actId="20577"/>
          <ac:spMkLst>
            <pc:docMk/>
            <pc:sldMk cId="1817434636" sldId="275"/>
            <ac:spMk id="3" creationId="{6A28A6F1-A36E-25A6-74D9-C409D423AAF6}"/>
          </ac:spMkLst>
        </pc:spChg>
      </pc:sldChg>
      <pc:sldChg chg="modSp">
        <pc:chgData name="Davis S." userId="cc0e14a16040ea79" providerId="Windows Live" clId="Web-{669A66E3-DD0F-49DD-918F-1C8AEDBF508E}" dt="2023-06-16T19:52:45.281" v="26" actId="20577"/>
        <pc:sldMkLst>
          <pc:docMk/>
          <pc:sldMk cId="1145914662" sldId="280"/>
        </pc:sldMkLst>
        <pc:spChg chg="mod">
          <ac:chgData name="Davis S." userId="cc0e14a16040ea79" providerId="Windows Live" clId="Web-{669A66E3-DD0F-49DD-918F-1C8AEDBF508E}" dt="2023-06-16T19:52:45.281" v="26" actId="20577"/>
          <ac:spMkLst>
            <pc:docMk/>
            <pc:sldMk cId="1145914662" sldId="280"/>
            <ac:spMk id="16" creationId="{D50A093D-54C9-8180-5913-12242D204AD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05:38:00.325"/>
    </inkml:context>
    <inkml:brush xml:id="br0">
      <inkml:brushProperty name="width" value="0.05" units="cm"/>
      <inkml:brushProperty name="height" value="0.05" units="cm"/>
      <inkml:brushProperty name="color" value="#E71224"/>
    </inkml:brush>
  </inkml:definitions>
  <inkml:trace contextRef="#ctx0" brushRef="#br0">0 145 24575,'41'2'0,"55"9"0,-55-5 0,58 2 0,1430-9-683,-1365 14 683,-5-1 0,48-14 0,144 4 0,-210 10-502,61 2-356,1569-15 858,-1585-12 0,-13 0 0,-55 12 0,235-12 0,195 0 0,-336 16 0,5525-3-903,-5694 2 903,51 9 0,-51-5 0,47 0 0,498-3 2822,295-5-2687,-88 0-146,-776 1 11,0-1 0,33-7 0,33-4 0,61 15 0,61-4 0,-124-10 0,-52 6 0,56-2 0,-17 9 0,-33 0 0,1-1 0,-1-2 0,67-12 0,-79 10 0,0 0 0,0 2 0,36 2 0,-35 0 0,0-1 0,1-1 0,25-5 0,129-18 0,-86 15 0,82-11 0,49-4 0,-194 21 47,44-2 0,-49 5-533,0-1-1,46-10 1,-55 8-6340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05:38:02.002"/>
    </inkml:context>
    <inkml:brush xml:id="br0">
      <inkml:brushProperty name="width" value="0.05" units="cm"/>
      <inkml:brushProperty name="height" value="0.05" units="cm"/>
      <inkml:brushProperty name="color" value="#E71224"/>
    </inkml:brush>
  </inkml:definitions>
  <inkml:trace contextRef="#ctx0" brushRef="#br0">0 78 24575,'4178'0'-2178,"-3969"-13"2178,-16 0 0,24 0 0,19 0 0,80 1 0,22-1 0,795 14-1915,-863 14 1915,-113-3 0,-15-2 0,93 4 0,4-1 0,16 0 0,92-1 0,24 0 0,981-12 0,-1123-13 0,-5 0 0,1340 14-1107,-1448 4 1107,157 29 0,-23-2 0,181 23 0,-343-46 0,162 7 3,-92-3 9,-5 0-13,1249-13 5016,-632-1-6209,-748 1-5632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Control Theory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Davis Shapiro</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Getting Our Target</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9" name="Picture 8" descr="A picture containing text, screenshot, font&#10;&#10;Description automatically generated">
            <a:extLst>
              <a:ext uri="{FF2B5EF4-FFF2-40B4-BE49-F238E27FC236}">
                <a16:creationId xmlns:a16="http://schemas.microsoft.com/office/drawing/2014/main" id="{88DCF47E-0444-3543-5C3F-4032E4AF0E7D}"/>
              </a:ext>
            </a:extLst>
          </p:cNvPr>
          <p:cNvPicPr>
            <a:picLocks noChangeAspect="1"/>
          </p:cNvPicPr>
          <p:nvPr/>
        </p:nvPicPr>
        <p:blipFill>
          <a:blip r:embed="rId2"/>
          <a:stretch>
            <a:fillRect/>
          </a:stretch>
        </p:blipFill>
        <p:spPr>
          <a:xfrm>
            <a:off x="129712" y="2281458"/>
            <a:ext cx="8109044" cy="3499996"/>
          </a:xfrm>
          <a:prstGeom prst="rect">
            <a:avLst/>
          </a:prstGeom>
        </p:spPr>
      </p:pic>
      <p:sp>
        <p:nvSpPr>
          <p:cNvPr id="10" name="TextBox 9">
            <a:extLst>
              <a:ext uri="{FF2B5EF4-FFF2-40B4-BE49-F238E27FC236}">
                <a16:creationId xmlns:a16="http://schemas.microsoft.com/office/drawing/2014/main" id="{483A1676-78E4-5B5B-3970-D6D22AB28259}"/>
              </a:ext>
            </a:extLst>
          </p:cNvPr>
          <p:cNvSpPr txBox="1"/>
          <p:nvPr/>
        </p:nvSpPr>
        <p:spPr>
          <a:xfrm>
            <a:off x="8238756" y="3246626"/>
            <a:ext cx="2997724" cy="1569660"/>
          </a:xfrm>
          <a:prstGeom prst="rect">
            <a:avLst/>
          </a:prstGeom>
          <a:noFill/>
          <a:ln w="38100">
            <a:solidFill>
              <a:schemeClr val="tx1"/>
            </a:solidFill>
          </a:ln>
        </p:spPr>
        <p:txBody>
          <a:bodyPr wrap="square" rtlCol="0">
            <a:spAutoFit/>
          </a:bodyPr>
          <a:lstStyle/>
          <a:p>
            <a:r>
              <a:rPr lang="en-US" sz="2400" dirty="0"/>
              <a:t>Why are we only getting the position of the left motors? Why does this work?</a:t>
            </a:r>
          </a:p>
        </p:txBody>
      </p:sp>
    </p:spTree>
    <p:extLst>
      <p:ext uri="{BB962C8B-B14F-4D97-AF65-F5344CB8AC3E}">
        <p14:creationId xmlns:p14="http://schemas.microsoft.com/office/powerpoint/2010/main" val="29236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Error</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3" name="TextBox 2">
            <a:extLst>
              <a:ext uri="{FF2B5EF4-FFF2-40B4-BE49-F238E27FC236}">
                <a16:creationId xmlns:a16="http://schemas.microsoft.com/office/drawing/2014/main" id="{04C09C7E-619F-0E2D-138F-96ABC987AD0F}"/>
              </a:ext>
            </a:extLst>
          </p:cNvPr>
          <p:cNvSpPr txBox="1"/>
          <p:nvPr/>
        </p:nvSpPr>
        <p:spPr>
          <a:xfrm>
            <a:off x="1167492" y="2092464"/>
            <a:ext cx="8747972" cy="1938992"/>
          </a:xfrm>
          <a:prstGeom prst="rect">
            <a:avLst/>
          </a:prstGeom>
          <a:noFill/>
        </p:spPr>
        <p:txBody>
          <a:bodyPr wrap="none" rtlCol="0">
            <a:spAutoFit/>
          </a:bodyPr>
          <a:lstStyle/>
          <a:p>
            <a:r>
              <a:rPr lang="en-US" sz="2400" dirty="0"/>
              <a:t>Quiz: What is error?</a:t>
            </a:r>
            <a:br>
              <a:rPr lang="en-US" sz="2400" dirty="0"/>
            </a:br>
            <a:br>
              <a:rPr lang="en-US" sz="2400" dirty="0"/>
            </a:br>
            <a:r>
              <a:rPr lang="en-US" sz="2400" dirty="0"/>
              <a:t>A) A mistake the robot makes when it drives</a:t>
            </a:r>
            <a:br>
              <a:rPr lang="en-US" sz="2400" dirty="0"/>
            </a:br>
            <a:r>
              <a:rPr lang="en-US" sz="2400" dirty="0"/>
              <a:t>B) The difference between our current value and our target value</a:t>
            </a:r>
          </a:p>
          <a:p>
            <a:r>
              <a:rPr lang="en-US" sz="2400" dirty="0"/>
              <a:t>C) The current rotation value of our motor</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1562EF7-3337-1BFF-7D4E-F5733DBFFE49}"/>
                  </a:ext>
                </a:extLst>
              </p14:cNvPr>
              <p14:cNvContentPartPr/>
              <p14:nvPr/>
            </p14:nvContentPartPr>
            <p14:xfrm>
              <a:off x="1167797" y="3043928"/>
              <a:ext cx="6076080" cy="80280"/>
            </p14:xfrm>
          </p:contentPart>
        </mc:Choice>
        <mc:Fallback xmlns="">
          <p:pic>
            <p:nvPicPr>
              <p:cNvPr id="7" name="Ink 6">
                <a:extLst>
                  <a:ext uri="{FF2B5EF4-FFF2-40B4-BE49-F238E27FC236}">
                    <a16:creationId xmlns:a16="http://schemas.microsoft.com/office/drawing/2014/main" id="{F1562EF7-3337-1BFF-7D4E-F5733DBFFE49}"/>
                  </a:ext>
                </a:extLst>
              </p:cNvPr>
              <p:cNvPicPr/>
              <p:nvPr/>
            </p:nvPicPr>
            <p:blipFill>
              <a:blip r:embed="rId3"/>
              <a:stretch>
                <a:fillRect/>
              </a:stretch>
            </p:blipFill>
            <p:spPr>
              <a:xfrm>
                <a:off x="1158797" y="3034928"/>
                <a:ext cx="60937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67AFAE3-8951-943F-485F-C9DB09502D60}"/>
                  </a:ext>
                </a:extLst>
              </p14:cNvPr>
              <p14:cNvContentPartPr/>
              <p14:nvPr/>
            </p14:nvContentPartPr>
            <p14:xfrm>
              <a:off x="1167797" y="3747368"/>
              <a:ext cx="5802480" cy="91800"/>
            </p14:xfrm>
          </p:contentPart>
        </mc:Choice>
        <mc:Fallback xmlns="">
          <p:pic>
            <p:nvPicPr>
              <p:cNvPr id="8" name="Ink 7">
                <a:extLst>
                  <a:ext uri="{FF2B5EF4-FFF2-40B4-BE49-F238E27FC236}">
                    <a16:creationId xmlns:a16="http://schemas.microsoft.com/office/drawing/2014/main" id="{567AFAE3-8951-943F-485F-C9DB09502D60}"/>
                  </a:ext>
                </a:extLst>
              </p:cNvPr>
              <p:cNvPicPr/>
              <p:nvPr/>
            </p:nvPicPr>
            <p:blipFill>
              <a:blip r:embed="rId5"/>
              <a:stretch>
                <a:fillRect/>
              </a:stretch>
            </p:blipFill>
            <p:spPr>
              <a:xfrm>
                <a:off x="1158797" y="3738728"/>
                <a:ext cx="5820120" cy="109440"/>
              </a:xfrm>
              <a:prstGeom prst="rect">
                <a:avLst/>
              </a:prstGeom>
            </p:spPr>
          </p:pic>
        </mc:Fallback>
      </mc:AlternateContent>
    </p:spTree>
    <p:extLst>
      <p:ext uri="{BB962C8B-B14F-4D97-AF65-F5344CB8AC3E}">
        <p14:creationId xmlns:p14="http://schemas.microsoft.com/office/powerpoint/2010/main" val="106320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Measuring Error</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5" name="Picture 4" descr="A picture containing text, screenshot, software, display&#10;&#10;Description automatically generated">
            <a:extLst>
              <a:ext uri="{FF2B5EF4-FFF2-40B4-BE49-F238E27FC236}">
                <a16:creationId xmlns:a16="http://schemas.microsoft.com/office/drawing/2014/main" id="{C5BEFEF0-5451-30C8-2F37-17B78D1C3B7E}"/>
              </a:ext>
            </a:extLst>
          </p:cNvPr>
          <p:cNvPicPr>
            <a:picLocks noChangeAspect="1"/>
          </p:cNvPicPr>
          <p:nvPr/>
        </p:nvPicPr>
        <p:blipFill>
          <a:blip r:embed="rId2"/>
          <a:stretch>
            <a:fillRect/>
          </a:stretch>
        </p:blipFill>
        <p:spPr>
          <a:xfrm>
            <a:off x="615190" y="1706563"/>
            <a:ext cx="6577461" cy="4810048"/>
          </a:xfrm>
          <a:prstGeom prst="rect">
            <a:avLst/>
          </a:prstGeom>
        </p:spPr>
      </p:pic>
      <p:sp>
        <p:nvSpPr>
          <p:cNvPr id="9" name="TextBox 8">
            <a:extLst>
              <a:ext uri="{FF2B5EF4-FFF2-40B4-BE49-F238E27FC236}">
                <a16:creationId xmlns:a16="http://schemas.microsoft.com/office/drawing/2014/main" id="{5D72122F-472F-9667-373B-0B7F0F2946F8}"/>
              </a:ext>
            </a:extLst>
          </p:cNvPr>
          <p:cNvSpPr txBox="1"/>
          <p:nvPr/>
        </p:nvSpPr>
        <p:spPr>
          <a:xfrm>
            <a:off x="7606538" y="2644170"/>
            <a:ext cx="3780149" cy="1569660"/>
          </a:xfrm>
          <a:prstGeom prst="rect">
            <a:avLst/>
          </a:prstGeom>
          <a:noFill/>
        </p:spPr>
        <p:txBody>
          <a:bodyPr wrap="square" rtlCol="0">
            <a:spAutoFit/>
          </a:bodyPr>
          <a:lstStyle/>
          <a:p>
            <a:pPr marL="342900" indent="-342900">
              <a:buAutoNum type="arabicPeriod"/>
            </a:pPr>
            <a:r>
              <a:rPr lang="en-US" sz="2400" dirty="0">
                <a:solidFill>
                  <a:srgbClr val="00B050"/>
                </a:solidFill>
              </a:rPr>
              <a:t>Why do we use a loop?</a:t>
            </a:r>
          </a:p>
          <a:p>
            <a:pPr marL="342900" indent="-342900">
              <a:buAutoNum type="arabicPeriod"/>
            </a:pPr>
            <a:r>
              <a:rPr lang="en-US" sz="2400" dirty="0">
                <a:solidFill>
                  <a:srgbClr val="00B050"/>
                </a:solidFill>
              </a:rPr>
              <a:t>Can you spot any potential problems with this code?</a:t>
            </a:r>
          </a:p>
        </p:txBody>
      </p:sp>
      <p:sp>
        <p:nvSpPr>
          <p:cNvPr id="10" name="TextBox 9">
            <a:extLst>
              <a:ext uri="{FF2B5EF4-FFF2-40B4-BE49-F238E27FC236}">
                <a16:creationId xmlns:a16="http://schemas.microsoft.com/office/drawing/2014/main" id="{26E5BE47-A57B-F9DF-A1D6-870373E41C8B}"/>
              </a:ext>
            </a:extLst>
          </p:cNvPr>
          <p:cNvSpPr txBox="1"/>
          <p:nvPr/>
        </p:nvSpPr>
        <p:spPr>
          <a:xfrm>
            <a:off x="7606538" y="4592592"/>
            <a:ext cx="833562" cy="461665"/>
          </a:xfrm>
          <a:prstGeom prst="rect">
            <a:avLst/>
          </a:prstGeom>
          <a:noFill/>
        </p:spPr>
        <p:txBody>
          <a:bodyPr wrap="none" rtlCol="0">
            <a:spAutoFit/>
          </a:bodyPr>
          <a:lstStyle/>
          <a:p>
            <a:r>
              <a:rPr lang="en-US" sz="2400" dirty="0">
                <a:solidFill>
                  <a:srgbClr val="FF0000"/>
                </a:solidFill>
              </a:rPr>
              <a:t>Hint:</a:t>
            </a:r>
          </a:p>
        </p:txBody>
      </p:sp>
      <p:pic>
        <p:nvPicPr>
          <p:cNvPr id="12" name="Picture 11" descr="A screen shot of a computer error&#10;&#10;Description automatically generated with low confidence">
            <a:extLst>
              <a:ext uri="{FF2B5EF4-FFF2-40B4-BE49-F238E27FC236}">
                <a16:creationId xmlns:a16="http://schemas.microsoft.com/office/drawing/2014/main" id="{00C305E1-3011-E7B8-9292-9AAB9D57B1A3}"/>
              </a:ext>
            </a:extLst>
          </p:cNvPr>
          <p:cNvPicPr>
            <a:picLocks noChangeAspect="1"/>
          </p:cNvPicPr>
          <p:nvPr/>
        </p:nvPicPr>
        <p:blipFill>
          <a:blip r:embed="rId3"/>
          <a:stretch>
            <a:fillRect/>
          </a:stretch>
        </p:blipFill>
        <p:spPr>
          <a:xfrm>
            <a:off x="7192651" y="4592592"/>
            <a:ext cx="4656173" cy="2407341"/>
          </a:xfrm>
          <a:prstGeom prst="rect">
            <a:avLst/>
          </a:prstGeom>
        </p:spPr>
      </p:pic>
    </p:spTree>
    <p:extLst>
      <p:ext uri="{BB962C8B-B14F-4D97-AF65-F5344CB8AC3E}">
        <p14:creationId xmlns:p14="http://schemas.microsoft.com/office/powerpoint/2010/main" val="30162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Error</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3" name="TextBox 2">
            <a:extLst>
              <a:ext uri="{FF2B5EF4-FFF2-40B4-BE49-F238E27FC236}">
                <a16:creationId xmlns:a16="http://schemas.microsoft.com/office/drawing/2014/main" id="{04C09C7E-619F-0E2D-138F-96ABC987AD0F}"/>
              </a:ext>
            </a:extLst>
          </p:cNvPr>
          <p:cNvSpPr txBox="1"/>
          <p:nvPr/>
        </p:nvSpPr>
        <p:spPr>
          <a:xfrm>
            <a:off x="1167492" y="2092464"/>
            <a:ext cx="8531053" cy="1200329"/>
          </a:xfrm>
          <a:prstGeom prst="rect">
            <a:avLst/>
          </a:prstGeom>
          <a:noFill/>
        </p:spPr>
        <p:txBody>
          <a:bodyPr wrap="square" rtlCol="0">
            <a:spAutoFit/>
          </a:bodyPr>
          <a:lstStyle/>
          <a:p>
            <a:r>
              <a:rPr lang="en-US" sz="2400" dirty="0"/>
              <a:t>In the real world, our error will </a:t>
            </a:r>
            <a:r>
              <a:rPr lang="en-US" sz="2400" dirty="0">
                <a:solidFill>
                  <a:srgbClr val="FF0000"/>
                </a:solidFill>
              </a:rPr>
              <a:t>never be exactly zero</a:t>
            </a:r>
            <a:r>
              <a:rPr lang="en-US" sz="2400" dirty="0"/>
              <a:t>! To fix this, we can use something called “tolerance”. Tolerance is simple, and it’s basically just a certain amount of error we’re ok with.</a:t>
            </a:r>
          </a:p>
        </p:txBody>
      </p:sp>
      <p:pic>
        <p:nvPicPr>
          <p:cNvPr id="5" name="Picture 4" descr="A screen shot of a computer code&#10;&#10;Description automatically generated with low confidence">
            <a:extLst>
              <a:ext uri="{FF2B5EF4-FFF2-40B4-BE49-F238E27FC236}">
                <a16:creationId xmlns:a16="http://schemas.microsoft.com/office/drawing/2014/main" id="{2E179767-9E35-67DD-C378-DE1C2E31306D}"/>
              </a:ext>
            </a:extLst>
          </p:cNvPr>
          <p:cNvPicPr>
            <a:picLocks noChangeAspect="1"/>
          </p:cNvPicPr>
          <p:nvPr/>
        </p:nvPicPr>
        <p:blipFill>
          <a:blip r:embed="rId2"/>
          <a:stretch>
            <a:fillRect/>
          </a:stretch>
        </p:blipFill>
        <p:spPr>
          <a:xfrm>
            <a:off x="551980" y="3299226"/>
            <a:ext cx="6410136" cy="3422249"/>
          </a:xfrm>
          <a:prstGeom prst="rect">
            <a:avLst/>
          </a:prstGeom>
        </p:spPr>
      </p:pic>
    </p:spTree>
    <p:extLst>
      <p:ext uri="{BB962C8B-B14F-4D97-AF65-F5344CB8AC3E}">
        <p14:creationId xmlns:p14="http://schemas.microsoft.com/office/powerpoint/2010/main" val="20170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a:xfrm>
            <a:off x="1167493" y="277291"/>
            <a:ext cx="9779183" cy="1325563"/>
          </a:xfrm>
        </p:spPr>
        <p:txBody>
          <a:bodyPr/>
          <a:lstStyle/>
          <a:p>
            <a:r>
              <a:rPr lang="en-US" dirty="0"/>
              <a:t>The Code – Moving Motors</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3" name="TextBox 2">
            <a:extLst>
              <a:ext uri="{FF2B5EF4-FFF2-40B4-BE49-F238E27FC236}">
                <a16:creationId xmlns:a16="http://schemas.microsoft.com/office/drawing/2014/main" id="{04C09C7E-619F-0E2D-138F-96ABC987AD0F}"/>
              </a:ext>
            </a:extLst>
          </p:cNvPr>
          <p:cNvSpPr txBox="1"/>
          <p:nvPr/>
        </p:nvSpPr>
        <p:spPr>
          <a:xfrm>
            <a:off x="1167493" y="1947608"/>
            <a:ext cx="4518084" cy="830997"/>
          </a:xfrm>
          <a:prstGeom prst="rect">
            <a:avLst/>
          </a:prstGeom>
          <a:noFill/>
        </p:spPr>
        <p:txBody>
          <a:bodyPr wrap="square" rtlCol="0">
            <a:spAutoFit/>
          </a:bodyPr>
          <a:lstStyle/>
          <a:p>
            <a:r>
              <a:rPr lang="en-US" sz="2400" dirty="0"/>
              <a:t>We’re now ready to finish up our function! Let’s move our motors.</a:t>
            </a:r>
          </a:p>
        </p:txBody>
      </p:sp>
      <p:pic>
        <p:nvPicPr>
          <p:cNvPr id="11" name="Picture 10" descr="A screen shot of a computer program&#10;&#10;Description automatically generated with low confidence">
            <a:extLst>
              <a:ext uri="{FF2B5EF4-FFF2-40B4-BE49-F238E27FC236}">
                <a16:creationId xmlns:a16="http://schemas.microsoft.com/office/drawing/2014/main" id="{4C4CF2D2-BE33-8318-721C-387CDF0B5E06}"/>
              </a:ext>
            </a:extLst>
          </p:cNvPr>
          <p:cNvPicPr>
            <a:picLocks noChangeAspect="1"/>
          </p:cNvPicPr>
          <p:nvPr/>
        </p:nvPicPr>
        <p:blipFill>
          <a:blip r:embed="rId2"/>
          <a:stretch>
            <a:fillRect/>
          </a:stretch>
        </p:blipFill>
        <p:spPr>
          <a:xfrm>
            <a:off x="5685577" y="1406359"/>
            <a:ext cx="5754994" cy="5659870"/>
          </a:xfrm>
          <a:prstGeom prst="rect">
            <a:avLst/>
          </a:prstGeom>
        </p:spPr>
      </p:pic>
      <p:sp>
        <p:nvSpPr>
          <p:cNvPr id="12" name="TextBox 11">
            <a:extLst>
              <a:ext uri="{FF2B5EF4-FFF2-40B4-BE49-F238E27FC236}">
                <a16:creationId xmlns:a16="http://schemas.microsoft.com/office/drawing/2014/main" id="{EFC3AD62-928F-7A6A-59AB-C85C34BAEBA8}"/>
              </a:ext>
            </a:extLst>
          </p:cNvPr>
          <p:cNvSpPr txBox="1"/>
          <p:nvPr/>
        </p:nvSpPr>
        <p:spPr>
          <a:xfrm>
            <a:off x="1167493" y="3543796"/>
            <a:ext cx="4399985" cy="1384995"/>
          </a:xfrm>
          <a:prstGeom prst="rect">
            <a:avLst/>
          </a:prstGeom>
          <a:noFill/>
        </p:spPr>
        <p:txBody>
          <a:bodyPr wrap="square" rtlCol="0">
            <a:spAutoFit/>
          </a:bodyPr>
          <a:lstStyle/>
          <a:p>
            <a:r>
              <a:rPr lang="en-US" sz="2800" dirty="0">
                <a:solidFill>
                  <a:srgbClr val="FF0000"/>
                </a:solidFill>
              </a:rPr>
              <a:t>CHALLENGE: Modify the function so it also takes in a parameter for speed.</a:t>
            </a:r>
          </a:p>
        </p:txBody>
      </p:sp>
    </p:spTree>
    <p:extLst>
      <p:ext uri="{BB962C8B-B14F-4D97-AF65-F5344CB8AC3E}">
        <p14:creationId xmlns:p14="http://schemas.microsoft.com/office/powerpoint/2010/main" val="14959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F48F-B63C-8CD3-F142-4EC0941E8D17}"/>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F69F629A-4D1A-E9CD-7C83-0F8C185C0533}"/>
              </a:ext>
            </a:extLst>
          </p:cNvPr>
          <p:cNvSpPr>
            <a:spLocks noGrp="1"/>
          </p:cNvSpPr>
          <p:nvPr>
            <p:ph type="body" idx="1"/>
          </p:nvPr>
        </p:nvSpPr>
        <p:spPr/>
        <p:txBody>
          <a:bodyPr/>
          <a:lstStyle/>
          <a:p>
            <a:pPr marL="457200" indent="-457200">
              <a:buAutoNum type="arabicPeriod"/>
            </a:pPr>
            <a:r>
              <a:rPr lang="en-US" dirty="0"/>
              <a:t>What is error?</a:t>
            </a:r>
          </a:p>
          <a:p>
            <a:pPr marL="457200" indent="-457200">
              <a:buAutoNum type="arabicPeriod"/>
            </a:pPr>
            <a:r>
              <a:rPr lang="en-US" dirty="0"/>
              <a:t>What’s the difference between open-loop and closed loop?</a:t>
            </a:r>
          </a:p>
          <a:p>
            <a:pPr marL="457200" indent="-457200">
              <a:buAutoNum type="arabicPeriod"/>
            </a:pPr>
            <a:r>
              <a:rPr lang="en-US" dirty="0"/>
              <a:t>Did we just make an open-loop or closed-loop controller?</a:t>
            </a:r>
          </a:p>
          <a:p>
            <a:pPr marL="457200" indent="-457200">
              <a:buAutoNum type="arabicPeriod"/>
            </a:pPr>
            <a:r>
              <a:rPr lang="en-US" dirty="0"/>
              <a:t>Why is that controller better than making the robot drive for a certain amount of time?</a:t>
            </a:r>
          </a:p>
          <a:p>
            <a:pPr marL="457200" indent="-457200">
              <a:buAutoNum type="arabicPeriod"/>
            </a:pPr>
            <a:r>
              <a:rPr lang="en-US" dirty="0"/>
              <a:t>What are some problems with the controller we just made?</a:t>
            </a:r>
          </a:p>
        </p:txBody>
      </p:sp>
      <p:sp>
        <p:nvSpPr>
          <p:cNvPr id="6" name="Slide Number Placeholder 5">
            <a:extLst>
              <a:ext uri="{FF2B5EF4-FFF2-40B4-BE49-F238E27FC236}">
                <a16:creationId xmlns:a16="http://schemas.microsoft.com/office/drawing/2014/main" id="{314F8809-4007-856F-525C-D80BD2E68B37}"/>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1900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5697-916D-F5D1-CDC2-A2D3C9EBA13F}"/>
              </a:ext>
            </a:extLst>
          </p:cNvPr>
          <p:cNvSpPr>
            <a:spLocks noGrp="1"/>
          </p:cNvSpPr>
          <p:nvPr>
            <p:ph type="ctrTitle"/>
          </p:nvPr>
        </p:nvSpPr>
        <p:spPr/>
        <p:txBody>
          <a:bodyPr/>
          <a:lstStyle/>
          <a:p>
            <a:r>
              <a:rPr lang="en-US" dirty="0"/>
              <a:t>Slew</a:t>
            </a:r>
          </a:p>
        </p:txBody>
      </p:sp>
      <p:sp>
        <p:nvSpPr>
          <p:cNvPr id="3" name="Subtitle 2">
            <a:extLst>
              <a:ext uri="{FF2B5EF4-FFF2-40B4-BE49-F238E27FC236}">
                <a16:creationId xmlns:a16="http://schemas.microsoft.com/office/drawing/2014/main" id="{6A28A6F1-A36E-25A6-74D9-C409D423AAF6}"/>
              </a:ext>
            </a:extLst>
          </p:cNvPr>
          <p:cNvSpPr>
            <a:spLocks noGrp="1"/>
          </p:cNvSpPr>
          <p:nvPr>
            <p:ph type="subTitle" idx="1"/>
          </p:nvPr>
        </p:nvSpPr>
        <p:spPr/>
        <p:txBody>
          <a:bodyPr vert="horz" lIns="91440" tIns="45720" rIns="91440" bIns="45720" rtlCol="0" anchor="t">
            <a:noAutofit/>
          </a:bodyPr>
          <a:lstStyle/>
          <a:p>
            <a:r>
              <a:rPr lang="en-US" dirty="0"/>
              <a:t>Making your robot’s movement </a:t>
            </a:r>
            <a:r>
              <a:rPr lang="en-US" i="1" dirty="0"/>
              <a:t>smoother</a:t>
            </a:r>
          </a:p>
        </p:txBody>
      </p:sp>
    </p:spTree>
    <p:extLst>
      <p:ext uri="{BB962C8B-B14F-4D97-AF65-F5344CB8AC3E}">
        <p14:creationId xmlns:p14="http://schemas.microsoft.com/office/powerpoint/2010/main" val="181743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F3C1-2B4D-541F-A11C-A1291EBAD05C}"/>
              </a:ext>
            </a:extLst>
          </p:cNvPr>
          <p:cNvSpPr>
            <a:spLocks noGrp="1"/>
          </p:cNvSpPr>
          <p:nvPr>
            <p:ph type="title"/>
          </p:nvPr>
        </p:nvSpPr>
        <p:spPr/>
        <p:txBody>
          <a:bodyPr/>
          <a:lstStyle/>
          <a:p>
            <a:r>
              <a:rPr lang="en-US" dirty="0"/>
              <a:t>Rate Limiting</a:t>
            </a:r>
          </a:p>
        </p:txBody>
      </p:sp>
      <p:sp>
        <p:nvSpPr>
          <p:cNvPr id="3" name="Content Placeholder 2">
            <a:extLst>
              <a:ext uri="{FF2B5EF4-FFF2-40B4-BE49-F238E27FC236}">
                <a16:creationId xmlns:a16="http://schemas.microsoft.com/office/drawing/2014/main" id="{C610E11D-987F-BD40-11AC-668B5F2D4DD3}"/>
              </a:ext>
            </a:extLst>
          </p:cNvPr>
          <p:cNvSpPr>
            <a:spLocks noGrp="1"/>
          </p:cNvSpPr>
          <p:nvPr>
            <p:ph idx="1"/>
          </p:nvPr>
        </p:nvSpPr>
        <p:spPr>
          <a:xfrm>
            <a:off x="1167493" y="2087562"/>
            <a:ext cx="9779182" cy="528890"/>
          </a:xfrm>
        </p:spPr>
        <p:txBody>
          <a:bodyPr/>
          <a:lstStyle/>
          <a:p>
            <a:r>
              <a:rPr lang="en-US" dirty="0"/>
              <a:t>Does anyone know what it means to “rate limit” something?</a:t>
            </a:r>
          </a:p>
        </p:txBody>
      </p:sp>
      <p:sp>
        <p:nvSpPr>
          <p:cNvPr id="6" name="Slide Number Placeholder 5">
            <a:extLst>
              <a:ext uri="{FF2B5EF4-FFF2-40B4-BE49-F238E27FC236}">
                <a16:creationId xmlns:a16="http://schemas.microsoft.com/office/drawing/2014/main" id="{5BE96B36-4C06-1BDC-2947-21336622265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7" name="TextBox 6">
            <a:extLst>
              <a:ext uri="{FF2B5EF4-FFF2-40B4-BE49-F238E27FC236}">
                <a16:creationId xmlns:a16="http://schemas.microsoft.com/office/drawing/2014/main" id="{49D63380-4019-6D8C-A177-D22BF4769AE5}"/>
              </a:ext>
            </a:extLst>
          </p:cNvPr>
          <p:cNvSpPr txBox="1"/>
          <p:nvPr/>
        </p:nvSpPr>
        <p:spPr>
          <a:xfrm>
            <a:off x="1167492" y="2997451"/>
            <a:ext cx="8447288" cy="830997"/>
          </a:xfrm>
          <a:prstGeom prst="rect">
            <a:avLst/>
          </a:prstGeom>
          <a:noFill/>
        </p:spPr>
        <p:txBody>
          <a:bodyPr wrap="square" rtlCol="0">
            <a:spAutoFit/>
          </a:bodyPr>
          <a:lstStyle/>
          <a:p>
            <a:r>
              <a:rPr lang="en-US" sz="2400" dirty="0"/>
              <a:t>In robotics, rate limiting is the process of limiting how fast something can change. </a:t>
            </a:r>
            <a:r>
              <a:rPr lang="en-US" sz="2400" dirty="0">
                <a:solidFill>
                  <a:srgbClr val="FF0000"/>
                </a:solidFill>
              </a:rPr>
              <a:t>Why would we ever want to do this?</a:t>
            </a:r>
          </a:p>
        </p:txBody>
      </p:sp>
      <p:sp>
        <p:nvSpPr>
          <p:cNvPr id="8" name="TextBox 7">
            <a:extLst>
              <a:ext uri="{FF2B5EF4-FFF2-40B4-BE49-F238E27FC236}">
                <a16:creationId xmlns:a16="http://schemas.microsoft.com/office/drawing/2014/main" id="{7F11073E-4668-429D-4AFB-758258186EC3}"/>
              </a:ext>
            </a:extLst>
          </p:cNvPr>
          <p:cNvSpPr txBox="1"/>
          <p:nvPr/>
        </p:nvSpPr>
        <p:spPr>
          <a:xfrm>
            <a:off x="2907198" y="4241549"/>
            <a:ext cx="8039477" cy="1938992"/>
          </a:xfrm>
          <a:prstGeom prst="rect">
            <a:avLst/>
          </a:prstGeom>
          <a:noFill/>
        </p:spPr>
        <p:txBody>
          <a:bodyPr wrap="square" rtlCol="0">
            <a:spAutoFit/>
          </a:bodyPr>
          <a:lstStyle/>
          <a:p>
            <a:r>
              <a:rPr lang="en-US" sz="2000" dirty="0"/>
              <a:t>Answer: </a:t>
            </a:r>
            <a:r>
              <a:rPr lang="en-US" sz="2000" dirty="0">
                <a:solidFill>
                  <a:srgbClr val="00B050"/>
                </a:solidFill>
              </a:rPr>
              <a:t>Physics</a:t>
            </a:r>
            <a:r>
              <a:rPr lang="en-US" sz="2000" dirty="0"/>
              <a:t>! Imagine you’re in a car and the driver slams on the brakes. You’ll be pushed forwards hard, and you won’t even stop instantly (although you’ll still stop fast). Just like you’d be a bit startled or injured, your robot could be too. The faster you try to get it to stop, the more “jerk” the robot experiences, and the less accurate the stop will be. </a:t>
            </a:r>
          </a:p>
        </p:txBody>
      </p:sp>
    </p:spTree>
    <p:extLst>
      <p:ext uri="{BB962C8B-B14F-4D97-AF65-F5344CB8AC3E}">
        <p14:creationId xmlns:p14="http://schemas.microsoft.com/office/powerpoint/2010/main" val="294577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F665-F4CE-897E-A668-AEC16B313B22}"/>
              </a:ext>
            </a:extLst>
          </p:cNvPr>
          <p:cNvSpPr>
            <a:spLocks noGrp="1"/>
          </p:cNvSpPr>
          <p:nvPr>
            <p:ph type="title"/>
          </p:nvPr>
        </p:nvSpPr>
        <p:spPr/>
        <p:txBody>
          <a:bodyPr/>
          <a:lstStyle/>
          <a:p>
            <a:r>
              <a:rPr lang="en-US" dirty="0"/>
              <a:t>Slew</a:t>
            </a:r>
          </a:p>
        </p:txBody>
      </p:sp>
      <p:sp>
        <p:nvSpPr>
          <p:cNvPr id="3" name="Content Placeholder 2">
            <a:extLst>
              <a:ext uri="{FF2B5EF4-FFF2-40B4-BE49-F238E27FC236}">
                <a16:creationId xmlns:a16="http://schemas.microsoft.com/office/drawing/2014/main" id="{0F8C3461-51CC-F49B-7BF2-68499828B851}"/>
              </a:ext>
            </a:extLst>
          </p:cNvPr>
          <p:cNvSpPr>
            <a:spLocks noGrp="1"/>
          </p:cNvSpPr>
          <p:nvPr>
            <p:ph idx="1"/>
          </p:nvPr>
        </p:nvSpPr>
        <p:spPr/>
        <p:txBody>
          <a:bodyPr/>
          <a:lstStyle/>
          <a:p>
            <a:r>
              <a:rPr lang="en-US" dirty="0"/>
              <a:t>Slew is a type of rate limiter. It has many practical uses, and my team used it last year to make our drive code smoother.</a:t>
            </a:r>
          </a:p>
        </p:txBody>
      </p:sp>
      <p:sp>
        <p:nvSpPr>
          <p:cNvPr id="6" name="Slide Number Placeholder 5">
            <a:extLst>
              <a:ext uri="{FF2B5EF4-FFF2-40B4-BE49-F238E27FC236}">
                <a16:creationId xmlns:a16="http://schemas.microsoft.com/office/drawing/2014/main" id="{CA18639E-FFE4-B23F-29EB-692D6DCFF674}"/>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8" name="Picture 7">
            <a:extLst>
              <a:ext uri="{FF2B5EF4-FFF2-40B4-BE49-F238E27FC236}">
                <a16:creationId xmlns:a16="http://schemas.microsoft.com/office/drawing/2014/main" id="{B88ABE27-04CA-0300-88B2-1DA6A4AD84F5}"/>
              </a:ext>
            </a:extLst>
          </p:cNvPr>
          <p:cNvPicPr>
            <a:picLocks noChangeAspect="1"/>
          </p:cNvPicPr>
          <p:nvPr/>
        </p:nvPicPr>
        <p:blipFill>
          <a:blip r:embed="rId2"/>
          <a:stretch>
            <a:fillRect/>
          </a:stretch>
        </p:blipFill>
        <p:spPr>
          <a:xfrm>
            <a:off x="969003" y="2991902"/>
            <a:ext cx="5947843" cy="3866098"/>
          </a:xfrm>
          <a:prstGeom prst="rect">
            <a:avLst/>
          </a:prstGeom>
        </p:spPr>
      </p:pic>
    </p:spTree>
    <p:extLst>
      <p:ext uri="{BB962C8B-B14F-4D97-AF65-F5344CB8AC3E}">
        <p14:creationId xmlns:p14="http://schemas.microsoft.com/office/powerpoint/2010/main" val="424027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174-D67C-D134-9B2E-7D9F45348554}"/>
              </a:ext>
            </a:extLst>
          </p:cNvPr>
          <p:cNvSpPr>
            <a:spLocks noGrp="1"/>
          </p:cNvSpPr>
          <p:nvPr>
            <p:ph type="title"/>
          </p:nvPr>
        </p:nvSpPr>
        <p:spPr/>
        <p:txBody>
          <a:bodyPr/>
          <a:lstStyle/>
          <a:p>
            <a:r>
              <a:rPr lang="en-US" dirty="0"/>
              <a:t>Making a Slew Function</a:t>
            </a:r>
          </a:p>
        </p:txBody>
      </p:sp>
      <p:sp>
        <p:nvSpPr>
          <p:cNvPr id="3" name="Content Placeholder 2">
            <a:extLst>
              <a:ext uri="{FF2B5EF4-FFF2-40B4-BE49-F238E27FC236}">
                <a16:creationId xmlns:a16="http://schemas.microsoft.com/office/drawing/2014/main" id="{3D23E540-30B3-5CEA-49FD-BB182689856D}"/>
              </a:ext>
            </a:extLst>
          </p:cNvPr>
          <p:cNvSpPr>
            <a:spLocks noGrp="1"/>
          </p:cNvSpPr>
          <p:nvPr>
            <p:ph idx="1"/>
          </p:nvPr>
        </p:nvSpPr>
        <p:spPr/>
        <p:txBody>
          <a:bodyPr/>
          <a:lstStyle/>
          <a:p>
            <a:r>
              <a:rPr lang="en-US" dirty="0"/>
              <a:t>How does slew work?</a:t>
            </a:r>
          </a:p>
          <a:p>
            <a:endParaRPr lang="en-US" dirty="0"/>
          </a:p>
          <a:p>
            <a:pPr marL="514350" indent="-514350">
              <a:buAutoNum type="arabicPeriod"/>
            </a:pPr>
            <a:r>
              <a:rPr lang="en-US" sz="2400" dirty="0"/>
              <a:t>We need to set our “limit”. This is known as the slew step</a:t>
            </a:r>
          </a:p>
          <a:p>
            <a:pPr marL="514350" indent="-514350">
              <a:buAutoNum type="arabicPeriod"/>
            </a:pPr>
            <a:r>
              <a:rPr lang="en-US" sz="2400" dirty="0"/>
              <a:t>We need to check how much the value we’re limiting has changed</a:t>
            </a:r>
          </a:p>
          <a:p>
            <a:pPr marL="514350" indent="-514350">
              <a:buAutoNum type="arabicPeriod"/>
            </a:pPr>
            <a:r>
              <a:rPr lang="en-US" sz="2400" dirty="0"/>
              <a:t>We need to limit the change and return the correct value</a:t>
            </a:r>
          </a:p>
        </p:txBody>
      </p:sp>
      <p:sp>
        <p:nvSpPr>
          <p:cNvPr id="4" name="Date Placeholder 3">
            <a:extLst>
              <a:ext uri="{FF2B5EF4-FFF2-40B4-BE49-F238E27FC236}">
                <a16:creationId xmlns:a16="http://schemas.microsoft.com/office/drawing/2014/main" id="{16327C5B-C05B-00B4-62C0-00361D1932BB}"/>
              </a:ext>
            </a:extLst>
          </p:cNvPr>
          <p:cNvSpPr>
            <a:spLocks noGrp="1"/>
          </p:cNvSpPr>
          <p:nvPr>
            <p:ph type="dt" sz="half" idx="2"/>
          </p:nvPr>
        </p:nvSpPr>
        <p:spPr/>
        <p:txBody>
          <a:bodyPr/>
          <a:lstStyle/>
          <a:p>
            <a:fld id="{DD9C8446-696E-6942-B6C8-CC9CAD0B34E0}" type="datetime1">
              <a:rPr lang="en-US" smtClean="0"/>
              <a:pPr/>
              <a:t>6/16/2023</a:t>
            </a:fld>
            <a:endParaRPr lang="en-US" dirty="0"/>
          </a:p>
        </p:txBody>
      </p:sp>
      <p:sp>
        <p:nvSpPr>
          <p:cNvPr id="6" name="Slide Number Placeholder 5">
            <a:extLst>
              <a:ext uri="{FF2B5EF4-FFF2-40B4-BE49-F238E27FC236}">
                <a16:creationId xmlns:a16="http://schemas.microsoft.com/office/drawing/2014/main" id="{90FCCD9D-B6AB-84C2-44B5-06DEB51F88A0}"/>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7" name="TextBox 6">
            <a:extLst>
              <a:ext uri="{FF2B5EF4-FFF2-40B4-BE49-F238E27FC236}">
                <a16:creationId xmlns:a16="http://schemas.microsoft.com/office/drawing/2014/main" id="{B004D72F-A085-4B8A-0038-48FDA67E9867}"/>
              </a:ext>
            </a:extLst>
          </p:cNvPr>
          <p:cNvSpPr txBox="1"/>
          <p:nvPr/>
        </p:nvSpPr>
        <p:spPr>
          <a:xfrm>
            <a:off x="1245325" y="5014950"/>
            <a:ext cx="8507585" cy="369332"/>
          </a:xfrm>
          <a:prstGeom prst="rect">
            <a:avLst/>
          </a:prstGeom>
          <a:noFill/>
        </p:spPr>
        <p:txBody>
          <a:bodyPr wrap="none" rtlCol="0">
            <a:spAutoFit/>
          </a:bodyPr>
          <a:lstStyle/>
          <a:p>
            <a:r>
              <a:rPr lang="en-US" dirty="0">
                <a:solidFill>
                  <a:srgbClr val="FF0000"/>
                </a:solidFill>
              </a:rPr>
              <a:t>Sound confusing? Slew is actually quite simple, and I’ll explain more while we code.</a:t>
            </a:r>
          </a:p>
        </p:txBody>
      </p:sp>
    </p:spTree>
    <p:extLst>
      <p:ext uri="{BB962C8B-B14F-4D97-AF65-F5344CB8AC3E}">
        <p14:creationId xmlns:p14="http://schemas.microsoft.com/office/powerpoint/2010/main" val="27305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What is Control Theory?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 simple terms, Control Theory is the field of robotics that uses mathematics, physics, and other areas to manipulate the </a:t>
            </a:r>
            <a:r>
              <a:rPr lang="en-US" dirty="0">
                <a:solidFill>
                  <a:srgbClr val="FF0000"/>
                </a:solidFill>
              </a:rPr>
              <a:t>pose</a:t>
            </a:r>
            <a:r>
              <a:rPr lang="en-US" dirty="0"/>
              <a:t> of a robot.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TextBox 6">
            <a:extLst>
              <a:ext uri="{FF2B5EF4-FFF2-40B4-BE49-F238E27FC236}">
                <a16:creationId xmlns:a16="http://schemas.microsoft.com/office/drawing/2014/main" id="{596A789E-E644-6187-7EAD-0D4E2CCDD6B2}"/>
              </a:ext>
            </a:extLst>
          </p:cNvPr>
          <p:cNvSpPr txBox="1"/>
          <p:nvPr/>
        </p:nvSpPr>
        <p:spPr>
          <a:xfrm>
            <a:off x="1167492" y="3700874"/>
            <a:ext cx="7048020" cy="954107"/>
          </a:xfrm>
          <a:prstGeom prst="rect">
            <a:avLst/>
          </a:prstGeom>
          <a:noFill/>
        </p:spPr>
        <p:txBody>
          <a:bodyPr wrap="none" rtlCol="0">
            <a:spAutoFit/>
          </a:bodyPr>
          <a:lstStyle/>
          <a:p>
            <a:r>
              <a:rPr lang="en-US" sz="2800" dirty="0">
                <a:solidFill>
                  <a:srgbClr val="FF0000"/>
                </a:solidFill>
              </a:rPr>
              <a:t>Pose </a:t>
            </a:r>
            <a:r>
              <a:rPr lang="en-US" sz="2800" dirty="0">
                <a:solidFill>
                  <a:schemeClr val="bg2">
                    <a:lumMod val="25000"/>
                  </a:schemeClr>
                </a:solidFill>
              </a:rPr>
              <a:t>= the position and rotation of an object</a:t>
            </a:r>
          </a:p>
          <a:p>
            <a:endParaRPr lang="en-US" sz="2800" dirty="0"/>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174-D67C-D134-9B2E-7D9F45348554}"/>
              </a:ext>
            </a:extLst>
          </p:cNvPr>
          <p:cNvSpPr>
            <a:spLocks noGrp="1"/>
          </p:cNvSpPr>
          <p:nvPr>
            <p:ph type="title"/>
          </p:nvPr>
        </p:nvSpPr>
        <p:spPr/>
        <p:txBody>
          <a:bodyPr/>
          <a:lstStyle/>
          <a:p>
            <a:r>
              <a:rPr lang="en-US" dirty="0"/>
              <a:t>Making a Slew Function</a:t>
            </a:r>
          </a:p>
        </p:txBody>
      </p:sp>
      <p:sp>
        <p:nvSpPr>
          <p:cNvPr id="4" name="Date Placeholder 3">
            <a:extLst>
              <a:ext uri="{FF2B5EF4-FFF2-40B4-BE49-F238E27FC236}">
                <a16:creationId xmlns:a16="http://schemas.microsoft.com/office/drawing/2014/main" id="{16327C5B-C05B-00B4-62C0-00361D1932BB}"/>
              </a:ext>
            </a:extLst>
          </p:cNvPr>
          <p:cNvSpPr>
            <a:spLocks noGrp="1"/>
          </p:cNvSpPr>
          <p:nvPr>
            <p:ph type="dt" sz="half" idx="2"/>
          </p:nvPr>
        </p:nvSpPr>
        <p:spPr/>
        <p:txBody>
          <a:bodyPr/>
          <a:lstStyle/>
          <a:p>
            <a:fld id="{DD9C8446-696E-6942-B6C8-CC9CAD0B34E0}" type="datetime1">
              <a:rPr lang="en-US" smtClean="0"/>
              <a:pPr/>
              <a:t>6/16/2023</a:t>
            </a:fld>
            <a:endParaRPr lang="en-US" dirty="0"/>
          </a:p>
        </p:txBody>
      </p:sp>
      <p:sp>
        <p:nvSpPr>
          <p:cNvPr id="6" name="Slide Number Placeholder 5">
            <a:extLst>
              <a:ext uri="{FF2B5EF4-FFF2-40B4-BE49-F238E27FC236}">
                <a16:creationId xmlns:a16="http://schemas.microsoft.com/office/drawing/2014/main" id="{90FCCD9D-B6AB-84C2-44B5-06DEB51F88A0}"/>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TextBox 8">
            <a:extLst>
              <a:ext uri="{FF2B5EF4-FFF2-40B4-BE49-F238E27FC236}">
                <a16:creationId xmlns:a16="http://schemas.microsoft.com/office/drawing/2014/main" id="{696B0B18-9617-58A0-6D0D-8BDB8368870C}"/>
              </a:ext>
            </a:extLst>
          </p:cNvPr>
          <p:cNvSpPr txBox="1"/>
          <p:nvPr/>
        </p:nvSpPr>
        <p:spPr>
          <a:xfrm>
            <a:off x="7654565" y="2439855"/>
            <a:ext cx="4156434" cy="1477328"/>
          </a:xfrm>
          <a:prstGeom prst="rect">
            <a:avLst/>
          </a:prstGeom>
          <a:noFill/>
        </p:spPr>
        <p:txBody>
          <a:bodyPr wrap="square" rtlCol="0">
            <a:spAutoFit/>
          </a:bodyPr>
          <a:lstStyle/>
          <a:p>
            <a:r>
              <a:rPr lang="en-US" dirty="0"/>
              <a:t>Our slew function will take in our target value, our current value, and our “slew step”. The slew step is just the maximum amount we want to allow our value to change by. </a:t>
            </a:r>
          </a:p>
        </p:txBody>
      </p:sp>
      <p:pic>
        <p:nvPicPr>
          <p:cNvPr id="13" name="Content Placeholder 12" descr="A picture containing screenshot, text, multimedia software&#10;&#10;Description automatically generated">
            <a:extLst>
              <a:ext uri="{FF2B5EF4-FFF2-40B4-BE49-F238E27FC236}">
                <a16:creationId xmlns:a16="http://schemas.microsoft.com/office/drawing/2014/main" id="{7584AB79-542F-D815-F732-D276C2175D41}"/>
              </a:ext>
            </a:extLst>
          </p:cNvPr>
          <p:cNvPicPr>
            <a:picLocks noGrp="1" noChangeAspect="1"/>
          </p:cNvPicPr>
          <p:nvPr>
            <p:ph idx="1"/>
          </p:nvPr>
        </p:nvPicPr>
        <p:blipFill>
          <a:blip r:embed="rId2"/>
          <a:stretch>
            <a:fillRect/>
          </a:stretch>
        </p:blipFill>
        <p:spPr>
          <a:xfrm>
            <a:off x="0" y="1494976"/>
            <a:ext cx="7958569" cy="3367087"/>
          </a:xfrm>
        </p:spPr>
      </p:pic>
    </p:spTree>
    <p:extLst>
      <p:ext uri="{BB962C8B-B14F-4D97-AF65-F5344CB8AC3E}">
        <p14:creationId xmlns:p14="http://schemas.microsoft.com/office/powerpoint/2010/main" val="3684744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174-D67C-D134-9B2E-7D9F45348554}"/>
              </a:ext>
            </a:extLst>
          </p:cNvPr>
          <p:cNvSpPr>
            <a:spLocks noGrp="1"/>
          </p:cNvSpPr>
          <p:nvPr>
            <p:ph type="title"/>
          </p:nvPr>
        </p:nvSpPr>
        <p:spPr/>
        <p:txBody>
          <a:bodyPr/>
          <a:lstStyle/>
          <a:p>
            <a:r>
              <a:rPr lang="en-US" dirty="0"/>
              <a:t>Making a Slew Function</a:t>
            </a:r>
          </a:p>
        </p:txBody>
      </p:sp>
      <p:sp>
        <p:nvSpPr>
          <p:cNvPr id="4" name="Date Placeholder 3">
            <a:extLst>
              <a:ext uri="{FF2B5EF4-FFF2-40B4-BE49-F238E27FC236}">
                <a16:creationId xmlns:a16="http://schemas.microsoft.com/office/drawing/2014/main" id="{16327C5B-C05B-00B4-62C0-00361D1932BB}"/>
              </a:ext>
            </a:extLst>
          </p:cNvPr>
          <p:cNvSpPr>
            <a:spLocks noGrp="1"/>
          </p:cNvSpPr>
          <p:nvPr>
            <p:ph type="dt" sz="half" idx="2"/>
          </p:nvPr>
        </p:nvSpPr>
        <p:spPr/>
        <p:txBody>
          <a:bodyPr/>
          <a:lstStyle/>
          <a:p>
            <a:fld id="{DD9C8446-696E-6942-B6C8-CC9CAD0B34E0}" type="datetime1">
              <a:rPr lang="en-US" smtClean="0"/>
              <a:pPr/>
              <a:t>6/16/2023</a:t>
            </a:fld>
            <a:endParaRPr lang="en-US" dirty="0"/>
          </a:p>
        </p:txBody>
      </p:sp>
      <p:sp>
        <p:nvSpPr>
          <p:cNvPr id="6" name="Slide Number Placeholder 5">
            <a:extLst>
              <a:ext uri="{FF2B5EF4-FFF2-40B4-BE49-F238E27FC236}">
                <a16:creationId xmlns:a16="http://schemas.microsoft.com/office/drawing/2014/main" id="{90FCCD9D-B6AB-84C2-44B5-06DEB51F88A0}"/>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10" name="TextBox 9">
            <a:extLst>
              <a:ext uri="{FF2B5EF4-FFF2-40B4-BE49-F238E27FC236}">
                <a16:creationId xmlns:a16="http://schemas.microsoft.com/office/drawing/2014/main" id="{976B0A0F-8B9C-722F-53AE-40FE0018F116}"/>
              </a:ext>
            </a:extLst>
          </p:cNvPr>
          <p:cNvSpPr txBox="1"/>
          <p:nvPr/>
        </p:nvSpPr>
        <p:spPr>
          <a:xfrm>
            <a:off x="6563211" y="1883289"/>
            <a:ext cx="4383464" cy="1754326"/>
          </a:xfrm>
          <a:prstGeom prst="rect">
            <a:avLst/>
          </a:prstGeom>
          <a:noFill/>
        </p:spPr>
        <p:txBody>
          <a:bodyPr wrap="square" rtlCol="0">
            <a:spAutoFit/>
          </a:bodyPr>
          <a:lstStyle/>
          <a:p>
            <a:r>
              <a:rPr lang="en-US" dirty="0"/>
              <a:t>The first if statement checks if our target value is </a:t>
            </a:r>
            <a:r>
              <a:rPr lang="en-US" dirty="0">
                <a:solidFill>
                  <a:srgbClr val="FF0000"/>
                </a:solidFill>
              </a:rPr>
              <a:t>MORE</a:t>
            </a:r>
            <a:r>
              <a:rPr lang="en-US" dirty="0"/>
              <a:t> than our current value </a:t>
            </a:r>
            <a:r>
              <a:rPr lang="en-US" dirty="0">
                <a:solidFill>
                  <a:srgbClr val="FF0000"/>
                </a:solidFill>
              </a:rPr>
              <a:t>PLUS</a:t>
            </a:r>
            <a:r>
              <a:rPr lang="en-US" dirty="0"/>
              <a:t> our slew step (our slew step is the max our value can increase). If it’s over the max we can increase by, we simply return our current value plus our step.</a:t>
            </a:r>
          </a:p>
        </p:txBody>
      </p:sp>
      <p:pic>
        <p:nvPicPr>
          <p:cNvPr id="15" name="Content Placeholder 14" descr="A picture containing text, screenshot, software, display&#10;&#10;Description automatically generated">
            <a:extLst>
              <a:ext uri="{FF2B5EF4-FFF2-40B4-BE49-F238E27FC236}">
                <a16:creationId xmlns:a16="http://schemas.microsoft.com/office/drawing/2014/main" id="{3B8A27EA-09C4-0522-8A01-84FADCC46D1B}"/>
              </a:ext>
            </a:extLst>
          </p:cNvPr>
          <p:cNvPicPr>
            <a:picLocks noGrp="1" noChangeAspect="1"/>
          </p:cNvPicPr>
          <p:nvPr>
            <p:ph idx="1"/>
          </p:nvPr>
        </p:nvPicPr>
        <p:blipFill>
          <a:blip r:embed="rId2"/>
          <a:stretch>
            <a:fillRect/>
          </a:stretch>
        </p:blipFill>
        <p:spPr>
          <a:xfrm>
            <a:off x="570782" y="2105324"/>
            <a:ext cx="5635539" cy="3852265"/>
          </a:xfrm>
        </p:spPr>
      </p:pic>
      <p:sp>
        <p:nvSpPr>
          <p:cNvPr id="16" name="TextBox 15">
            <a:extLst>
              <a:ext uri="{FF2B5EF4-FFF2-40B4-BE49-F238E27FC236}">
                <a16:creationId xmlns:a16="http://schemas.microsoft.com/office/drawing/2014/main" id="{D50A093D-54C9-8180-5913-12242D204AD4}"/>
              </a:ext>
            </a:extLst>
          </p:cNvPr>
          <p:cNvSpPr txBox="1"/>
          <p:nvPr/>
        </p:nvSpPr>
        <p:spPr>
          <a:xfrm>
            <a:off x="6563211" y="3790684"/>
            <a:ext cx="4383464" cy="646331"/>
          </a:xfrm>
          <a:prstGeom prst="rect">
            <a:avLst/>
          </a:prstGeom>
          <a:noFill/>
        </p:spPr>
        <p:txBody>
          <a:bodyPr wrap="square" lIns="91440" tIns="45720" rIns="91440" bIns="45720" rtlCol="0" anchor="t">
            <a:spAutoFit/>
          </a:bodyPr>
          <a:lstStyle/>
          <a:p>
            <a:r>
              <a:rPr lang="en-US" dirty="0"/>
              <a:t>The second if statement does the same, but it works for </a:t>
            </a:r>
            <a:r>
              <a:rPr lang="en-US" dirty="0">
                <a:solidFill>
                  <a:srgbClr val="00B0F0"/>
                </a:solidFill>
              </a:rPr>
              <a:t>decreasing values</a:t>
            </a:r>
            <a:r>
              <a:rPr lang="en-US" dirty="0"/>
              <a:t>.</a:t>
            </a:r>
          </a:p>
        </p:txBody>
      </p:sp>
      <p:sp>
        <p:nvSpPr>
          <p:cNvPr id="17" name="TextBox 16">
            <a:extLst>
              <a:ext uri="{FF2B5EF4-FFF2-40B4-BE49-F238E27FC236}">
                <a16:creationId xmlns:a16="http://schemas.microsoft.com/office/drawing/2014/main" id="{BA9012BD-E863-AE5C-45AB-4B01D91C16C3}"/>
              </a:ext>
            </a:extLst>
          </p:cNvPr>
          <p:cNvSpPr txBox="1"/>
          <p:nvPr/>
        </p:nvSpPr>
        <p:spPr>
          <a:xfrm>
            <a:off x="6563211" y="4590084"/>
            <a:ext cx="4383464" cy="1200329"/>
          </a:xfrm>
          <a:prstGeom prst="rect">
            <a:avLst/>
          </a:prstGeom>
          <a:noFill/>
        </p:spPr>
        <p:txBody>
          <a:bodyPr wrap="square" rtlCol="0">
            <a:spAutoFit/>
          </a:bodyPr>
          <a:lstStyle/>
          <a:p>
            <a:r>
              <a:rPr lang="en-US" dirty="0"/>
              <a:t>If </a:t>
            </a:r>
            <a:r>
              <a:rPr lang="en-US" dirty="0">
                <a:solidFill>
                  <a:srgbClr val="FFC000"/>
                </a:solidFill>
              </a:rPr>
              <a:t>neither condition is true</a:t>
            </a:r>
            <a:r>
              <a:rPr lang="en-US" dirty="0"/>
              <a:t>, it means we are changing by less than our maximum rate of change and we can </a:t>
            </a:r>
            <a:r>
              <a:rPr lang="en-US" dirty="0">
                <a:solidFill>
                  <a:srgbClr val="00B050"/>
                </a:solidFill>
              </a:rPr>
              <a:t>directly go to our target</a:t>
            </a:r>
            <a:r>
              <a:rPr lang="en-US" dirty="0"/>
              <a:t>.</a:t>
            </a:r>
          </a:p>
        </p:txBody>
      </p:sp>
    </p:spTree>
    <p:extLst>
      <p:ext uri="{BB962C8B-B14F-4D97-AF65-F5344CB8AC3E}">
        <p14:creationId xmlns:p14="http://schemas.microsoft.com/office/powerpoint/2010/main" val="114591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091D-24C2-F2EA-0C00-A76FA985ABE5}"/>
              </a:ext>
            </a:extLst>
          </p:cNvPr>
          <p:cNvSpPr>
            <a:spLocks noGrp="1"/>
          </p:cNvSpPr>
          <p:nvPr>
            <p:ph type="title"/>
          </p:nvPr>
        </p:nvSpPr>
        <p:spPr/>
        <p:txBody>
          <a:bodyPr/>
          <a:lstStyle/>
          <a:p>
            <a:r>
              <a:rPr lang="en-US" dirty="0"/>
              <a:t>Using Our Slew Function</a:t>
            </a:r>
          </a:p>
        </p:txBody>
      </p:sp>
      <p:sp>
        <p:nvSpPr>
          <p:cNvPr id="3" name="Text Placeholder 2">
            <a:extLst>
              <a:ext uri="{FF2B5EF4-FFF2-40B4-BE49-F238E27FC236}">
                <a16:creationId xmlns:a16="http://schemas.microsoft.com/office/drawing/2014/main" id="{444E33A2-C8E4-F187-4283-1F51103AF0BC}"/>
              </a:ext>
            </a:extLst>
          </p:cNvPr>
          <p:cNvSpPr>
            <a:spLocks noGrp="1"/>
          </p:cNvSpPr>
          <p:nvPr>
            <p:ph type="body" idx="1"/>
          </p:nvPr>
        </p:nvSpPr>
        <p:spPr>
          <a:xfrm>
            <a:off x="1167491" y="2788969"/>
            <a:ext cx="9779183" cy="3436483"/>
          </a:xfrm>
        </p:spPr>
        <p:txBody>
          <a:bodyPr/>
          <a:lstStyle/>
          <a:p>
            <a:r>
              <a:rPr lang="en-US" sz="2000" dirty="0"/>
              <a:t>Let’s test our function by using slew in the controller we made earlier. The controller we made is called a “bang-bang” controller, since it only has two states, </a:t>
            </a:r>
            <a:r>
              <a:rPr lang="en-US" sz="2000" dirty="0">
                <a:solidFill>
                  <a:srgbClr val="92D050"/>
                </a:solidFill>
              </a:rPr>
              <a:t>ON</a:t>
            </a:r>
            <a:r>
              <a:rPr lang="en-US" sz="2000" dirty="0"/>
              <a:t> and </a:t>
            </a:r>
            <a:r>
              <a:rPr lang="en-US" sz="2000" dirty="0">
                <a:solidFill>
                  <a:srgbClr val="FF0000"/>
                </a:solidFill>
              </a:rPr>
              <a:t>OFF</a:t>
            </a:r>
            <a:r>
              <a:rPr lang="en-US" sz="2000" dirty="0"/>
              <a:t>.</a:t>
            </a:r>
          </a:p>
          <a:p>
            <a:endParaRPr lang="en-US" sz="2000" dirty="0"/>
          </a:p>
          <a:p>
            <a:r>
              <a:rPr lang="en-US" sz="2000" dirty="0"/>
              <a:t>Challenge: use the function to slow down how fast our controller starts and stops. You will need to keep track of the current percent the motors are at, and you’ll also probably need to change the lines that tell the motors to stop. Good luck! </a:t>
            </a:r>
          </a:p>
        </p:txBody>
      </p:sp>
      <p:sp>
        <p:nvSpPr>
          <p:cNvPr id="4" name="Date Placeholder 3">
            <a:extLst>
              <a:ext uri="{FF2B5EF4-FFF2-40B4-BE49-F238E27FC236}">
                <a16:creationId xmlns:a16="http://schemas.microsoft.com/office/drawing/2014/main" id="{08D7AAFD-F34A-1456-75F4-E0BF72D6336E}"/>
              </a:ext>
            </a:extLst>
          </p:cNvPr>
          <p:cNvSpPr>
            <a:spLocks noGrp="1"/>
          </p:cNvSpPr>
          <p:nvPr>
            <p:ph type="dt" sz="half" idx="10"/>
          </p:nvPr>
        </p:nvSpPr>
        <p:spPr/>
        <p:txBody>
          <a:bodyPr/>
          <a:lstStyle/>
          <a:p>
            <a:fld id="{F5592931-05C6-8543-8B6E-A8BD29BD5C2B}" type="datetime1">
              <a:rPr lang="en-US" smtClean="0"/>
              <a:pPr/>
              <a:t>6/16/2023</a:t>
            </a:fld>
            <a:endParaRPr lang="en-US" dirty="0"/>
          </a:p>
        </p:txBody>
      </p:sp>
      <p:sp>
        <p:nvSpPr>
          <p:cNvPr id="6" name="Slide Number Placeholder 5">
            <a:extLst>
              <a:ext uri="{FF2B5EF4-FFF2-40B4-BE49-F238E27FC236}">
                <a16:creationId xmlns:a16="http://schemas.microsoft.com/office/drawing/2014/main" id="{DF3F31D5-26EA-0955-8EE6-82EFD85872D9}"/>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7606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25AE-6EB8-11B9-A4DD-EBFDC35E445F}"/>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F1BE7F5C-F411-1C43-8152-CD847F881028}"/>
              </a:ext>
            </a:extLst>
          </p:cNvPr>
          <p:cNvSpPr>
            <a:spLocks noGrp="1"/>
          </p:cNvSpPr>
          <p:nvPr>
            <p:ph type="body" idx="1"/>
          </p:nvPr>
        </p:nvSpPr>
        <p:spPr/>
        <p:txBody>
          <a:bodyPr/>
          <a:lstStyle/>
          <a:p>
            <a:pPr marL="457200" indent="-457200">
              <a:buAutoNum type="arabicPeriod"/>
            </a:pPr>
            <a:r>
              <a:rPr lang="en-US" dirty="0"/>
              <a:t>What is slew?</a:t>
            </a:r>
          </a:p>
          <a:p>
            <a:pPr marL="457200" indent="-457200">
              <a:buAutoNum type="arabicPeriod"/>
            </a:pPr>
            <a:r>
              <a:rPr lang="en-US" dirty="0"/>
              <a:t>Why would we use it?</a:t>
            </a:r>
          </a:p>
        </p:txBody>
      </p:sp>
      <p:sp>
        <p:nvSpPr>
          <p:cNvPr id="4" name="Date Placeholder 3">
            <a:extLst>
              <a:ext uri="{FF2B5EF4-FFF2-40B4-BE49-F238E27FC236}">
                <a16:creationId xmlns:a16="http://schemas.microsoft.com/office/drawing/2014/main" id="{26432740-9E20-3634-2B7B-AFCDE4A76E3C}"/>
              </a:ext>
            </a:extLst>
          </p:cNvPr>
          <p:cNvSpPr>
            <a:spLocks noGrp="1"/>
          </p:cNvSpPr>
          <p:nvPr>
            <p:ph type="dt" sz="half" idx="10"/>
          </p:nvPr>
        </p:nvSpPr>
        <p:spPr/>
        <p:txBody>
          <a:bodyPr/>
          <a:lstStyle/>
          <a:p>
            <a:fld id="{F5592931-05C6-8543-8B6E-A8BD29BD5C2B}" type="datetime1">
              <a:rPr lang="en-US" smtClean="0"/>
              <a:pPr/>
              <a:t>6/16/2023</a:t>
            </a:fld>
            <a:endParaRPr lang="en-US" dirty="0"/>
          </a:p>
        </p:txBody>
      </p:sp>
      <p:sp>
        <p:nvSpPr>
          <p:cNvPr id="6" name="Slide Number Placeholder 5">
            <a:extLst>
              <a:ext uri="{FF2B5EF4-FFF2-40B4-BE49-F238E27FC236}">
                <a16:creationId xmlns:a16="http://schemas.microsoft.com/office/drawing/2014/main" id="{C537246E-BD9E-EB09-973D-457AD2A06F6F}"/>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13499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27B1-FE31-78E9-2E15-6A3B5ECB4FE5}"/>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0DB350C0-B9C3-02DF-FE2A-1D25FB5B42F9}"/>
              </a:ext>
            </a:extLst>
          </p:cNvPr>
          <p:cNvSpPr>
            <a:spLocks noGrp="1"/>
          </p:cNvSpPr>
          <p:nvPr>
            <p:ph idx="1"/>
          </p:nvPr>
        </p:nvSpPr>
        <p:spPr/>
        <p:txBody>
          <a:bodyPr/>
          <a:lstStyle/>
          <a:p>
            <a:pPr marL="457200" indent="-457200">
              <a:buFont typeface="Arial" panose="020B0604020202020204" pitchFamily="34" charset="0"/>
              <a:buChar char="•"/>
            </a:pPr>
            <a:r>
              <a:rPr lang="en-US" sz="2400" dirty="0"/>
              <a:t>Pose – the position and rotation of an object</a:t>
            </a:r>
          </a:p>
          <a:p>
            <a:pPr marL="457200" indent="-457200">
              <a:buFont typeface="Arial" panose="020B0604020202020204" pitchFamily="34" charset="0"/>
              <a:buChar char="•"/>
            </a:pPr>
            <a:r>
              <a:rPr lang="en-US" sz="2400" dirty="0"/>
              <a:t>Controller – code that moves our robot in a specific way</a:t>
            </a:r>
          </a:p>
          <a:p>
            <a:pPr marL="457200" indent="-457200">
              <a:buFont typeface="Arial" panose="020B0604020202020204" pitchFamily="34" charset="0"/>
              <a:buChar char="•"/>
            </a:pPr>
            <a:r>
              <a:rPr lang="en-US" sz="2400" dirty="0"/>
              <a:t>Sensor – something that gets data for the robot to use</a:t>
            </a:r>
          </a:p>
          <a:p>
            <a:pPr marL="457200" indent="-457200">
              <a:buFont typeface="Arial" panose="020B0604020202020204" pitchFamily="34" charset="0"/>
              <a:buChar char="•"/>
            </a:pPr>
            <a:r>
              <a:rPr lang="en-US" sz="2400" dirty="0"/>
              <a:t>Error – the difference between where you want to be and where you are currently.</a:t>
            </a:r>
          </a:p>
          <a:p>
            <a:pPr marL="457200" indent="-457200">
              <a:buFont typeface="Arial" panose="020B0604020202020204" pitchFamily="34" charset="0"/>
              <a:buChar char="•"/>
            </a:pPr>
            <a:r>
              <a:rPr lang="en-US" sz="2400" dirty="0"/>
              <a:t>Closed-loop controller – a type of controller that uses sensors to correct the robot’s position/pose</a:t>
            </a:r>
          </a:p>
          <a:p>
            <a:pPr marL="457200" indent="-457200">
              <a:buFont typeface="Arial" panose="020B0604020202020204" pitchFamily="34" charset="0"/>
              <a:buChar char="•"/>
            </a:pPr>
            <a:r>
              <a:rPr lang="en-US" sz="2400" dirty="0"/>
              <a:t>Open-loop controller – a type of controller that does </a:t>
            </a:r>
            <a:r>
              <a:rPr lang="en-US" sz="2400" b="1" i="1" dirty="0"/>
              <a:t>not </a:t>
            </a:r>
            <a:r>
              <a:rPr lang="en-US" sz="2400" dirty="0"/>
              <a:t>use sensors to correct the robot’s position/pose</a:t>
            </a:r>
          </a:p>
          <a:p>
            <a:endParaRPr lang="en-US" sz="2400" dirty="0"/>
          </a:p>
        </p:txBody>
      </p:sp>
      <p:sp>
        <p:nvSpPr>
          <p:cNvPr id="6" name="Slide Number Placeholder 5">
            <a:extLst>
              <a:ext uri="{FF2B5EF4-FFF2-40B4-BE49-F238E27FC236}">
                <a16:creationId xmlns:a16="http://schemas.microsoft.com/office/drawing/2014/main" id="{BC99CF10-D236-6D95-C9CE-7CBF7DD460B6}"/>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0250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FEF5-B00C-B3E5-0B47-5C74F9520D54}"/>
              </a:ext>
            </a:extLst>
          </p:cNvPr>
          <p:cNvSpPr>
            <a:spLocks noGrp="1"/>
          </p:cNvSpPr>
          <p:nvPr>
            <p:ph type="title"/>
          </p:nvPr>
        </p:nvSpPr>
        <p:spPr/>
        <p:txBody>
          <a:bodyPr/>
          <a:lstStyle/>
          <a:p>
            <a:r>
              <a:rPr lang="en-US" dirty="0"/>
              <a:t>Open-Loop Controllers</a:t>
            </a:r>
          </a:p>
        </p:txBody>
      </p:sp>
      <p:sp>
        <p:nvSpPr>
          <p:cNvPr id="3" name="Content Placeholder 2">
            <a:extLst>
              <a:ext uri="{FF2B5EF4-FFF2-40B4-BE49-F238E27FC236}">
                <a16:creationId xmlns:a16="http://schemas.microsoft.com/office/drawing/2014/main" id="{F3779330-8F0E-C9FE-F72C-70C41FB05FED}"/>
              </a:ext>
            </a:extLst>
          </p:cNvPr>
          <p:cNvSpPr>
            <a:spLocks noGrp="1"/>
          </p:cNvSpPr>
          <p:nvPr>
            <p:ph idx="1"/>
          </p:nvPr>
        </p:nvSpPr>
        <p:spPr/>
        <p:txBody>
          <a:bodyPr vert="horz" lIns="91440" tIns="45720" rIns="91440" bIns="45720" rtlCol="0" anchor="t">
            <a:noAutofit/>
          </a:bodyPr>
          <a:lstStyle/>
          <a:p>
            <a:r>
              <a:rPr lang="en-US" sz="2000" dirty="0"/>
              <a:t>Open-loop controllers are simple in concept, and you may have worked with them before without realizing it. They’re useful in </a:t>
            </a:r>
            <a:r>
              <a:rPr lang="en-US" sz="2000" dirty="0">
                <a:solidFill>
                  <a:srgbClr val="FF0000"/>
                </a:solidFill>
              </a:rPr>
              <a:t>predictable environments</a:t>
            </a:r>
            <a:r>
              <a:rPr lang="en-US" sz="2000" dirty="0"/>
              <a:t> where you don’t have to worry about your robot “slipping” or encountering obstacles. Open-loop controllers can be </a:t>
            </a:r>
            <a:r>
              <a:rPr lang="en-US" sz="2000" dirty="0">
                <a:solidFill>
                  <a:schemeClr val="accent1">
                    <a:lumMod val="60000"/>
                    <a:lumOff val="40000"/>
                  </a:schemeClr>
                </a:solidFill>
              </a:rPr>
              <a:t>faster</a:t>
            </a:r>
            <a:r>
              <a:rPr lang="en-US" sz="2000" dirty="0"/>
              <a:t> than other types of controllers, but they usually </a:t>
            </a:r>
            <a:r>
              <a:rPr lang="en-US" sz="2000" dirty="0">
                <a:solidFill>
                  <a:srgbClr val="FF0000"/>
                </a:solidFill>
              </a:rPr>
              <a:t>aren’t great in VEX</a:t>
            </a:r>
            <a:r>
              <a:rPr lang="en-US" sz="2000" dirty="0"/>
              <a:t> due to the nature of the game (there are other unpredictable robots).</a:t>
            </a:r>
          </a:p>
        </p:txBody>
      </p:sp>
      <p:sp>
        <p:nvSpPr>
          <p:cNvPr id="6" name="Slide Number Placeholder 5">
            <a:extLst>
              <a:ext uri="{FF2B5EF4-FFF2-40B4-BE49-F238E27FC236}">
                <a16:creationId xmlns:a16="http://schemas.microsoft.com/office/drawing/2014/main" id="{45B60ED2-9C66-5E99-A4EA-AC9D39ADDE9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Content Placeholder 2">
            <a:extLst>
              <a:ext uri="{FF2B5EF4-FFF2-40B4-BE49-F238E27FC236}">
                <a16:creationId xmlns:a16="http://schemas.microsoft.com/office/drawing/2014/main" id="{DD9C9E99-4D5A-F392-9AC2-88043AE3BF02}"/>
              </a:ext>
            </a:extLst>
          </p:cNvPr>
          <p:cNvSpPr txBox="1">
            <a:spLocks/>
          </p:cNvSpPr>
          <p:nvPr/>
        </p:nvSpPr>
        <p:spPr>
          <a:xfrm>
            <a:off x="1167492" y="3717981"/>
            <a:ext cx="9779182" cy="33668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pPr>
            <a:r>
              <a:rPr lang="en-US" sz="2000" kern="1200" dirty="0">
                <a:solidFill>
                  <a:srgbClr val="000000"/>
                </a:solidFill>
                <a:effectLst/>
                <a:latin typeface="Tenorite" panose="00000500000000000000" pitchFamily="2" charset="0"/>
                <a:ea typeface="+mn-ea"/>
                <a:cs typeface="+mn-cs"/>
              </a:rPr>
              <a:t>For example, telling your robot to “</a:t>
            </a:r>
            <a:r>
              <a:rPr lang="en-US" sz="2000" kern="1200" dirty="0">
                <a:solidFill>
                  <a:srgbClr val="00B050"/>
                </a:solidFill>
                <a:effectLst/>
                <a:latin typeface="Tenorite" panose="00000500000000000000" pitchFamily="2" charset="0"/>
                <a:ea typeface="+mn-ea"/>
                <a:cs typeface="+mn-cs"/>
              </a:rPr>
              <a:t>drive forward for 5 seconds</a:t>
            </a:r>
            <a:r>
              <a:rPr lang="en-US" sz="2000" kern="1200" dirty="0">
                <a:solidFill>
                  <a:srgbClr val="000000"/>
                </a:solidFill>
                <a:effectLst/>
                <a:latin typeface="Tenorite" panose="00000500000000000000" pitchFamily="2" charset="0"/>
                <a:ea typeface="+mn-ea"/>
                <a:cs typeface="+mn-cs"/>
              </a:rPr>
              <a:t>” is an example of an open-loop controller, since the robot isn’t using any sensors to help it move.</a:t>
            </a:r>
            <a:endParaRPr lang="en-US" sz="2000" dirty="0">
              <a:effectLst/>
            </a:endParaRPr>
          </a:p>
        </p:txBody>
      </p:sp>
      <p:pic>
        <p:nvPicPr>
          <p:cNvPr id="1028" name="Picture 4" descr="Timer - Free interface icons">
            <a:extLst>
              <a:ext uri="{FF2B5EF4-FFF2-40B4-BE49-F238E27FC236}">
                <a16:creationId xmlns:a16="http://schemas.microsoft.com/office/drawing/2014/main" id="{AEB68C02-3636-A058-35F0-E3013D091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6304">
            <a:off x="100838" y="4806829"/>
            <a:ext cx="1912879" cy="191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1521-F81C-1FA7-D3CC-0F288D049CAF}"/>
              </a:ext>
            </a:extLst>
          </p:cNvPr>
          <p:cNvSpPr>
            <a:spLocks noGrp="1"/>
          </p:cNvSpPr>
          <p:nvPr>
            <p:ph type="title"/>
          </p:nvPr>
        </p:nvSpPr>
        <p:spPr/>
        <p:txBody>
          <a:bodyPr/>
          <a:lstStyle/>
          <a:p>
            <a:r>
              <a:rPr lang="en-US" dirty="0"/>
              <a:t>A simple Open-Loop Controller</a:t>
            </a:r>
          </a:p>
        </p:txBody>
      </p:sp>
      <p:sp>
        <p:nvSpPr>
          <p:cNvPr id="3" name="Content Placeholder 2">
            <a:extLst>
              <a:ext uri="{FF2B5EF4-FFF2-40B4-BE49-F238E27FC236}">
                <a16:creationId xmlns:a16="http://schemas.microsoft.com/office/drawing/2014/main" id="{DE03B4B4-BC6D-A513-AEBE-36FCDF3F4D3D}"/>
              </a:ext>
            </a:extLst>
          </p:cNvPr>
          <p:cNvSpPr>
            <a:spLocks noGrp="1"/>
          </p:cNvSpPr>
          <p:nvPr>
            <p:ph idx="1"/>
          </p:nvPr>
        </p:nvSpPr>
        <p:spPr/>
        <p:txBody>
          <a:bodyPr/>
          <a:lstStyle/>
          <a:p>
            <a:r>
              <a:rPr lang="en-US" sz="2400" dirty="0"/>
              <a:t>Challenge: make a simple open-loop controller that drives the robot forward for a certain number of seconds, then stops. Use a function! </a:t>
            </a:r>
          </a:p>
          <a:p>
            <a:endParaRPr lang="en-US" sz="2400" dirty="0"/>
          </a:p>
          <a:p>
            <a:r>
              <a:rPr lang="en-US" sz="2400" dirty="0"/>
              <a:t>When you finish, you should be able to type “&lt;your function name&gt;(&lt;any number of seconds here&gt;);” and the robot should drive forward for that number of seconds. For example, “</a:t>
            </a:r>
            <a:r>
              <a:rPr lang="en-US" sz="2400" dirty="0" err="1">
                <a:latin typeface="Consolas" panose="020B0609020204030204" pitchFamily="49" charset="0"/>
              </a:rPr>
              <a:t>move_forward</a:t>
            </a:r>
            <a:r>
              <a:rPr lang="en-US" sz="2400" dirty="0">
                <a:latin typeface="Consolas" panose="020B0609020204030204" pitchFamily="49" charset="0"/>
              </a:rPr>
              <a:t>(5);</a:t>
            </a:r>
            <a:r>
              <a:rPr lang="en-US" sz="2400" dirty="0"/>
              <a:t>” should drive forward for 5 seconds.</a:t>
            </a:r>
          </a:p>
          <a:p>
            <a:endParaRPr lang="en-US" sz="2400" dirty="0"/>
          </a:p>
          <a:p>
            <a:r>
              <a:rPr lang="en-US" sz="2400" dirty="0">
                <a:solidFill>
                  <a:srgbClr val="00B050"/>
                </a:solidFill>
              </a:rPr>
              <a:t>To spin the motors: &lt;motor name&gt;.spin(</a:t>
            </a:r>
            <a:r>
              <a:rPr lang="en-US" sz="2400" dirty="0" err="1">
                <a:solidFill>
                  <a:srgbClr val="00B050"/>
                </a:solidFill>
              </a:rPr>
              <a:t>fwd</a:t>
            </a:r>
            <a:r>
              <a:rPr lang="en-US" sz="2400" dirty="0">
                <a:solidFill>
                  <a:srgbClr val="00B050"/>
                </a:solidFill>
              </a:rPr>
              <a:t>);</a:t>
            </a:r>
          </a:p>
          <a:p>
            <a:r>
              <a:rPr lang="en-US" sz="2400" dirty="0">
                <a:solidFill>
                  <a:srgbClr val="00B050"/>
                </a:solidFill>
              </a:rPr>
              <a:t>To stop the motors: &lt;motor name&gt;.stop();</a:t>
            </a:r>
          </a:p>
          <a:p>
            <a:r>
              <a:rPr lang="en-US" sz="2400" dirty="0">
                <a:solidFill>
                  <a:srgbClr val="00B050"/>
                </a:solidFill>
              </a:rPr>
              <a:t>To delay: wait(x, sec);</a:t>
            </a:r>
          </a:p>
        </p:txBody>
      </p:sp>
      <p:sp>
        <p:nvSpPr>
          <p:cNvPr id="6" name="Slide Number Placeholder 5">
            <a:extLst>
              <a:ext uri="{FF2B5EF4-FFF2-40B4-BE49-F238E27FC236}">
                <a16:creationId xmlns:a16="http://schemas.microsoft.com/office/drawing/2014/main" id="{F6A5BEA8-3CB7-49A0-B7B6-E059EAFDF0F9}"/>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3273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A93F-A375-4ABC-A681-FDF781195927}"/>
              </a:ext>
            </a:extLst>
          </p:cNvPr>
          <p:cNvSpPr>
            <a:spLocks noGrp="1"/>
          </p:cNvSpPr>
          <p:nvPr>
            <p:ph type="title"/>
          </p:nvPr>
        </p:nvSpPr>
        <p:spPr/>
        <p:txBody>
          <a:bodyPr/>
          <a:lstStyle/>
          <a:p>
            <a:r>
              <a:rPr lang="en-US" dirty="0"/>
              <a:t>A Simple Closed-Loop Controller</a:t>
            </a:r>
          </a:p>
        </p:txBody>
      </p:sp>
      <p:sp>
        <p:nvSpPr>
          <p:cNvPr id="3" name="Content Placeholder 2">
            <a:extLst>
              <a:ext uri="{FF2B5EF4-FFF2-40B4-BE49-F238E27FC236}">
                <a16:creationId xmlns:a16="http://schemas.microsoft.com/office/drawing/2014/main" id="{82D79582-9BF0-BBD2-8687-E40E7AE47528}"/>
              </a:ext>
            </a:extLst>
          </p:cNvPr>
          <p:cNvSpPr>
            <a:spLocks noGrp="1"/>
          </p:cNvSpPr>
          <p:nvPr>
            <p:ph idx="1"/>
          </p:nvPr>
        </p:nvSpPr>
        <p:spPr/>
        <p:txBody>
          <a:bodyPr/>
          <a:lstStyle/>
          <a:p>
            <a:r>
              <a:rPr lang="en-US" dirty="0"/>
              <a:t>In VEX, an effective autonomous program requires precise movement. We’ll write a simple controller that moves the robot to a target and stops when it gets there.</a:t>
            </a:r>
          </a:p>
        </p:txBody>
      </p:sp>
      <p:sp>
        <p:nvSpPr>
          <p:cNvPr id="6" name="Slide Number Placeholder 5">
            <a:extLst>
              <a:ext uri="{FF2B5EF4-FFF2-40B4-BE49-F238E27FC236}">
                <a16:creationId xmlns:a16="http://schemas.microsoft.com/office/drawing/2014/main" id="{F694FB14-D1BF-7CDA-F69F-756CF193A52F}"/>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80426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9429-1467-3F7C-D4F3-1C396241C1CB}"/>
              </a:ext>
            </a:extLst>
          </p:cNvPr>
          <p:cNvSpPr>
            <a:spLocks noGrp="1"/>
          </p:cNvSpPr>
          <p:nvPr>
            <p:ph type="title"/>
          </p:nvPr>
        </p:nvSpPr>
        <p:spPr/>
        <p:txBody>
          <a:bodyPr/>
          <a:lstStyle/>
          <a:p>
            <a:r>
              <a:rPr lang="en-US" dirty="0"/>
              <a:t>How?</a:t>
            </a:r>
          </a:p>
        </p:txBody>
      </p:sp>
      <p:sp>
        <p:nvSpPr>
          <p:cNvPr id="3" name="Text Placeholder 2">
            <a:extLst>
              <a:ext uri="{FF2B5EF4-FFF2-40B4-BE49-F238E27FC236}">
                <a16:creationId xmlns:a16="http://schemas.microsoft.com/office/drawing/2014/main" id="{CD7B72D4-ED6D-D644-9A4E-9387E53E5B81}"/>
              </a:ext>
            </a:extLst>
          </p:cNvPr>
          <p:cNvSpPr>
            <a:spLocks noGrp="1"/>
          </p:cNvSpPr>
          <p:nvPr>
            <p:ph type="body" idx="1"/>
          </p:nvPr>
        </p:nvSpPr>
        <p:spPr/>
        <p:txBody>
          <a:bodyPr/>
          <a:lstStyle/>
          <a:p>
            <a:r>
              <a:rPr lang="en-US" dirty="0"/>
              <a:t>VEX Motors come with rotation sensors in them called “encoders”. These encoders return the current rotation of the motor, and we can use them to tell how close we are to our goal.</a:t>
            </a:r>
          </a:p>
        </p:txBody>
      </p:sp>
      <p:sp>
        <p:nvSpPr>
          <p:cNvPr id="6" name="Slide Number Placeholder 5">
            <a:extLst>
              <a:ext uri="{FF2B5EF4-FFF2-40B4-BE49-F238E27FC236}">
                <a16:creationId xmlns:a16="http://schemas.microsoft.com/office/drawing/2014/main" id="{F6C8E320-12B6-2002-792B-878A4F67A9F4}"/>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49759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827D-02A2-943F-DA12-649F1361C1EE}"/>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EE3469FE-63D1-AD66-8883-282C4C2B8783}"/>
              </a:ext>
            </a:extLst>
          </p:cNvPr>
          <p:cNvSpPr>
            <a:spLocks noGrp="1"/>
          </p:cNvSpPr>
          <p:nvPr>
            <p:ph idx="1"/>
          </p:nvPr>
        </p:nvSpPr>
        <p:spPr/>
        <p:txBody>
          <a:bodyPr/>
          <a:lstStyle/>
          <a:p>
            <a:r>
              <a:rPr lang="en-US" dirty="0"/>
              <a:t>Let’s develop a plan for building this controller.</a:t>
            </a:r>
          </a:p>
          <a:p>
            <a:endParaRPr lang="en-US" dirty="0"/>
          </a:p>
          <a:p>
            <a:pPr marL="514350" indent="-514350">
              <a:buFont typeface="+mj-lt"/>
              <a:buAutoNum type="arabicPeriod"/>
            </a:pPr>
            <a:r>
              <a:rPr lang="en-US" dirty="0"/>
              <a:t>Get the current position of our motor</a:t>
            </a:r>
          </a:p>
          <a:p>
            <a:pPr marL="514350" indent="-514350">
              <a:buFont typeface="+mj-lt"/>
              <a:buAutoNum type="arabicPeriod"/>
            </a:pPr>
            <a:r>
              <a:rPr lang="en-US" dirty="0"/>
              <a:t>Get the “error” by subtracting the goal from the current position</a:t>
            </a:r>
          </a:p>
          <a:p>
            <a:pPr marL="514350" indent="-514350">
              <a:buFont typeface="+mj-lt"/>
              <a:buAutoNum type="arabicPeriod"/>
            </a:pPr>
            <a:r>
              <a:rPr lang="en-US" dirty="0"/>
              <a:t>Move the robot forward until we reach the target, then exit</a:t>
            </a:r>
          </a:p>
          <a:p>
            <a:pPr marL="514350" indent="-514350">
              <a:buFont typeface="+mj-lt"/>
              <a:buAutoNum type="arabicPeriod"/>
            </a:pPr>
            <a:endParaRPr lang="en-US" dirty="0"/>
          </a:p>
          <a:p>
            <a:r>
              <a:rPr lang="en-US" dirty="0"/>
              <a:t>Wait… what happens if the target is behind our robot?</a:t>
            </a:r>
          </a:p>
          <a:p>
            <a:pPr marL="514350" indent="-514350">
              <a:buFont typeface="+mj-lt"/>
              <a:buAutoNum type="arabicPeriod"/>
            </a:pPr>
            <a:endParaRPr lang="en-US" dirty="0"/>
          </a:p>
        </p:txBody>
      </p:sp>
    </p:spTree>
    <p:extLst>
      <p:ext uri="{BB962C8B-B14F-4D97-AF65-F5344CB8AC3E}">
        <p14:creationId xmlns:p14="http://schemas.microsoft.com/office/powerpoint/2010/main" val="9689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Creating Our Function</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2" name="Picture 11" descr="A picture containing text, screenshot, font, design&#10;&#10;Description automatically generated">
            <a:extLst>
              <a:ext uri="{FF2B5EF4-FFF2-40B4-BE49-F238E27FC236}">
                <a16:creationId xmlns:a16="http://schemas.microsoft.com/office/drawing/2014/main" id="{13CBEE13-50E2-144A-70FE-8F7D86FDE90B}"/>
              </a:ext>
            </a:extLst>
          </p:cNvPr>
          <p:cNvPicPr>
            <a:picLocks noChangeAspect="1"/>
          </p:cNvPicPr>
          <p:nvPr/>
        </p:nvPicPr>
        <p:blipFill>
          <a:blip r:embed="rId2"/>
          <a:stretch>
            <a:fillRect/>
          </a:stretch>
        </p:blipFill>
        <p:spPr>
          <a:xfrm>
            <a:off x="630714" y="1972092"/>
            <a:ext cx="4346640" cy="2913814"/>
          </a:xfrm>
          <a:prstGeom prst="rect">
            <a:avLst/>
          </a:prstGeom>
        </p:spPr>
      </p:pic>
      <p:pic>
        <p:nvPicPr>
          <p:cNvPr id="14" name="Picture 13" descr="A picture containing text, screenshot, font, graphics&#10;&#10;Description automatically generated">
            <a:extLst>
              <a:ext uri="{FF2B5EF4-FFF2-40B4-BE49-F238E27FC236}">
                <a16:creationId xmlns:a16="http://schemas.microsoft.com/office/drawing/2014/main" id="{839D5016-6767-AFD2-5B18-D82FD029F336}"/>
              </a:ext>
            </a:extLst>
          </p:cNvPr>
          <p:cNvPicPr>
            <a:picLocks noChangeAspect="1"/>
          </p:cNvPicPr>
          <p:nvPr/>
        </p:nvPicPr>
        <p:blipFill>
          <a:blip r:embed="rId3"/>
          <a:stretch>
            <a:fillRect/>
          </a:stretch>
        </p:blipFill>
        <p:spPr>
          <a:xfrm>
            <a:off x="4837762" y="1972092"/>
            <a:ext cx="3226869" cy="2913815"/>
          </a:xfrm>
          <a:prstGeom prst="rect">
            <a:avLst/>
          </a:prstGeom>
        </p:spPr>
      </p:pic>
      <p:pic>
        <p:nvPicPr>
          <p:cNvPr id="16" name="Picture 15" descr="A picture containing text, screenshot, font&#10;&#10;Description automatically generated">
            <a:extLst>
              <a:ext uri="{FF2B5EF4-FFF2-40B4-BE49-F238E27FC236}">
                <a16:creationId xmlns:a16="http://schemas.microsoft.com/office/drawing/2014/main" id="{0A832E8D-7509-1D61-01A7-F515AC309109}"/>
              </a:ext>
            </a:extLst>
          </p:cNvPr>
          <p:cNvPicPr>
            <a:picLocks noChangeAspect="1"/>
          </p:cNvPicPr>
          <p:nvPr/>
        </p:nvPicPr>
        <p:blipFill>
          <a:blip r:embed="rId4"/>
          <a:stretch>
            <a:fillRect/>
          </a:stretch>
        </p:blipFill>
        <p:spPr>
          <a:xfrm>
            <a:off x="7925039" y="1972092"/>
            <a:ext cx="3636247" cy="2913814"/>
          </a:xfrm>
          <a:prstGeom prst="rect">
            <a:avLst/>
          </a:prstGeom>
        </p:spPr>
      </p:pic>
      <p:sp>
        <p:nvSpPr>
          <p:cNvPr id="17" name="TextBox 16">
            <a:extLst>
              <a:ext uri="{FF2B5EF4-FFF2-40B4-BE49-F238E27FC236}">
                <a16:creationId xmlns:a16="http://schemas.microsoft.com/office/drawing/2014/main" id="{7C52ACD9-7EBE-378E-C22C-28A14A9A271C}"/>
              </a:ext>
            </a:extLst>
          </p:cNvPr>
          <p:cNvSpPr txBox="1"/>
          <p:nvPr/>
        </p:nvSpPr>
        <p:spPr>
          <a:xfrm>
            <a:off x="1241886" y="5956240"/>
            <a:ext cx="9630393" cy="400110"/>
          </a:xfrm>
          <a:prstGeom prst="rect">
            <a:avLst/>
          </a:prstGeom>
          <a:noFill/>
        </p:spPr>
        <p:txBody>
          <a:bodyPr wrap="none" rtlCol="0">
            <a:spAutoFit/>
          </a:bodyPr>
          <a:lstStyle/>
          <a:p>
            <a:r>
              <a:rPr lang="en-US" sz="2000" dirty="0"/>
              <a:t>Both #1 and #3 would technically work, but </a:t>
            </a:r>
            <a:r>
              <a:rPr lang="en-US" sz="2000" dirty="0">
                <a:solidFill>
                  <a:srgbClr val="FF0000"/>
                </a:solidFill>
              </a:rPr>
              <a:t>#1 is preferred </a:t>
            </a:r>
            <a:r>
              <a:rPr lang="en-US" sz="2000" dirty="0"/>
              <a:t>since it’s more descriptive</a:t>
            </a:r>
          </a:p>
        </p:txBody>
      </p:sp>
    </p:spTree>
    <p:extLst>
      <p:ext uri="{BB962C8B-B14F-4D97-AF65-F5344CB8AC3E}">
        <p14:creationId xmlns:p14="http://schemas.microsoft.com/office/powerpoint/2010/main" val="133032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{0F7BC918-8BC0-4A9F-BEFA-32B0F2F18BC0}tf45331398_win32</Template>
  <TotalTime>156</TotalTime>
  <Words>1268</Words>
  <Application>Microsoft Office PowerPoint</Application>
  <PresentationFormat>Widescreen</PresentationFormat>
  <Paragraphs>127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Control Theory</vt:lpstr>
      <vt:lpstr>What is Control Theory?</vt:lpstr>
      <vt:lpstr>Terms</vt:lpstr>
      <vt:lpstr>Open-Loop Controllers</vt:lpstr>
      <vt:lpstr>A simple Open-Loop Controller</vt:lpstr>
      <vt:lpstr>A Simple Closed-Loop Controller</vt:lpstr>
      <vt:lpstr>How?</vt:lpstr>
      <vt:lpstr>Steps</vt:lpstr>
      <vt:lpstr>The Code – Creating Our Function</vt:lpstr>
      <vt:lpstr>The Code – Getting Our Target</vt:lpstr>
      <vt:lpstr>The Code – Error</vt:lpstr>
      <vt:lpstr>The Code – Measuring Error</vt:lpstr>
      <vt:lpstr>The Code – Error</vt:lpstr>
      <vt:lpstr>The Code – Moving Motors</vt:lpstr>
      <vt:lpstr>Recap!</vt:lpstr>
      <vt:lpstr>Slew</vt:lpstr>
      <vt:lpstr>Rate Limiting</vt:lpstr>
      <vt:lpstr>Slew</vt:lpstr>
      <vt:lpstr>Making a Slew Function</vt:lpstr>
      <vt:lpstr>Making a Slew Function</vt:lpstr>
      <vt:lpstr>Making a Slew Function</vt:lpstr>
      <vt:lpstr>Using Our Slew Function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Theory</dc:title>
  <dc:creator>DAVIS SHAPIRO</dc:creator>
  <cp:lastModifiedBy>DAVIS SHAPIRO</cp:lastModifiedBy>
  <cp:revision>17</cp:revision>
  <dcterms:created xsi:type="dcterms:W3CDTF">2023-06-13T04:16:20Z</dcterms:created>
  <dcterms:modified xsi:type="dcterms:W3CDTF">2023-06-16T19:52:48Z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