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258" r:id="rId3"/>
    <p:sldId id="267" r:id="rId4"/>
    <p:sldId id="260" r:id="rId5"/>
    <p:sldId id="261" r:id="rId6"/>
    <p:sldId id="263" r:id="rId7"/>
    <p:sldId id="264" r:id="rId8"/>
    <p:sldId id="265" r:id="rId9"/>
    <p:sldId id="268" r:id="rId10"/>
    <p:sldId id="272" r:id="rId11"/>
    <p:sldId id="270" r:id="rId12"/>
    <p:sldId id="271" r:id="rId13"/>
    <p:sldId id="269" r:id="rId14"/>
    <p:sldId id="273" r:id="rId15"/>
    <p:sldId id="266" r:id="rId16"/>
  </p:sldIdLst>
  <p:sldSz cx="9272588" cy="695007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6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319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69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639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2998" algn="l" defTabSz="91319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39595" algn="l" defTabSz="91319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196198" algn="l" defTabSz="91319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2797" algn="l" defTabSz="91319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052"/>
    <a:srgbClr val="26489E"/>
    <a:srgbClr val="FF0000"/>
    <a:srgbClr val="FFFF00"/>
    <a:srgbClr val="FF00FF"/>
    <a:srgbClr val="00FFFF"/>
    <a:srgbClr val="0000FF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9" autoAdjust="0"/>
    <p:restoredTop sz="94658" autoAdjust="0"/>
  </p:normalViewPr>
  <p:slideViewPr>
    <p:cSldViewPr snapToGrid="0">
      <p:cViewPr>
        <p:scale>
          <a:sx n="76" d="100"/>
          <a:sy n="76" d="100"/>
        </p:scale>
        <p:origin x="-1344" y="24"/>
      </p:cViewPr>
      <p:guideLst>
        <p:guide orient="horz" pos="2189"/>
        <p:guide pos="292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872" y="-78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753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8925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21" tIns="46970" rIns="95621" bIns="469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727075"/>
            <a:ext cx="4843463" cy="363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25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6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31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69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63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2998" algn="l" defTabSz="913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595" algn="l" defTabSz="913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198" algn="l" defTabSz="913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797" algn="l" defTabSz="913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97269" y="2606282"/>
            <a:ext cx="7881700" cy="1489761"/>
          </a:xfrm>
          <a:prstGeom prst="rect">
            <a:avLst/>
          </a:prstGeom>
        </p:spPr>
        <p:txBody>
          <a:bodyPr lIns="91389" tIns="45696" rIns="91389" bIns="45696"/>
          <a:lstStyle>
            <a:lvl1pPr algn="ctr">
              <a:defRPr>
                <a:solidFill>
                  <a:srgbClr val="062052"/>
                </a:solidFill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48819" y="4416200"/>
            <a:ext cx="6490812" cy="1776130"/>
          </a:xfrm>
          <a:prstGeom prst="rect">
            <a:avLst/>
          </a:prstGeom>
        </p:spPr>
        <p:txBody>
          <a:bodyPr lIns="91389" tIns="45696" rIns="91389" bIns="45696">
            <a:normAutofit/>
          </a:bodyPr>
          <a:lstStyle>
            <a:lvl1pPr marL="0" indent="0" algn="ctr" defTabSz="925362" rtl="0" eaLnBrk="1" latinLnBrk="0" hangingPunct="1">
              <a:spcBef>
                <a:spcPct val="0"/>
              </a:spcBef>
              <a:buNone/>
              <a:defRPr lang="en-GB" sz="2800" b="0" i="0" kern="1200" dirty="0">
                <a:solidFill>
                  <a:srgbClr val="062052"/>
                </a:solidFill>
                <a:latin typeface="+mj-lt"/>
                <a:ea typeface="+mj-ea"/>
                <a:cs typeface="Arial" pitchFamily="34" charset="0"/>
              </a:defRPr>
            </a:lvl1pPr>
            <a:lvl2pPr marL="46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6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23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19" y="5576814"/>
            <a:ext cx="2555438" cy="574347"/>
          </a:xfrm>
        </p:spPr>
        <p:txBody>
          <a:bodyPr anchor="ctr">
            <a:normAutofit/>
          </a:bodyPr>
          <a:lstStyle>
            <a:lvl1pPr algn="ctr">
              <a:defRPr lang="en-GB" sz="1400" kern="1200" dirty="0">
                <a:solidFill>
                  <a:srgbClr val="06205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925362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4119" y="1576080"/>
            <a:ext cx="2555438" cy="3942251"/>
          </a:xfrm>
        </p:spPr>
        <p:txBody>
          <a:bodyPr/>
          <a:lstStyle>
            <a:lvl1pPr marL="0" indent="0">
              <a:buNone/>
              <a:defRPr sz="3200">
                <a:solidFill>
                  <a:srgbClr val="062052"/>
                </a:solidFill>
              </a:defRPr>
            </a:lvl1pPr>
            <a:lvl2pPr marL="462682" indent="0">
              <a:buNone/>
              <a:defRPr sz="2800"/>
            </a:lvl2pPr>
            <a:lvl3pPr marL="925362" indent="0">
              <a:buNone/>
              <a:defRPr sz="2400"/>
            </a:lvl3pPr>
            <a:lvl4pPr marL="1388044" indent="0">
              <a:buNone/>
              <a:defRPr sz="2000"/>
            </a:lvl4pPr>
            <a:lvl5pPr marL="1850725" indent="0">
              <a:buNone/>
              <a:defRPr sz="2000"/>
            </a:lvl5pPr>
            <a:lvl6pPr marL="2313406" indent="0">
              <a:buNone/>
              <a:defRPr sz="2000"/>
            </a:lvl6pPr>
            <a:lvl7pPr marL="2776089" indent="0">
              <a:buNone/>
              <a:defRPr sz="2000"/>
            </a:lvl7pPr>
            <a:lvl8pPr marL="3238770" indent="0">
              <a:buNone/>
              <a:defRPr sz="2000"/>
            </a:lvl8pPr>
            <a:lvl9pPr marL="3701451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6315768" y="1576080"/>
            <a:ext cx="2555438" cy="3942251"/>
          </a:xfrm>
        </p:spPr>
        <p:txBody>
          <a:bodyPr/>
          <a:lstStyle>
            <a:lvl1pPr marL="0" indent="0">
              <a:buNone/>
              <a:defRPr sz="3200">
                <a:solidFill>
                  <a:srgbClr val="062052"/>
                </a:solidFill>
              </a:defRPr>
            </a:lvl1pPr>
            <a:lvl2pPr marL="462682" indent="0">
              <a:buNone/>
              <a:defRPr sz="2800"/>
            </a:lvl2pPr>
            <a:lvl3pPr marL="925362" indent="0">
              <a:buNone/>
              <a:defRPr sz="2400"/>
            </a:lvl3pPr>
            <a:lvl4pPr marL="1388044" indent="0">
              <a:buNone/>
              <a:defRPr sz="2000"/>
            </a:lvl4pPr>
            <a:lvl5pPr marL="1850725" indent="0">
              <a:buNone/>
              <a:defRPr sz="2000"/>
            </a:lvl5pPr>
            <a:lvl6pPr marL="2313406" indent="0">
              <a:buNone/>
              <a:defRPr sz="2000"/>
            </a:lvl6pPr>
            <a:lvl7pPr marL="2776089" indent="0">
              <a:buNone/>
              <a:defRPr sz="2000"/>
            </a:lvl7pPr>
            <a:lvl8pPr marL="3238770" indent="0">
              <a:buNone/>
              <a:defRPr sz="2000"/>
            </a:lvl8pPr>
            <a:lvl9pPr marL="3701451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74128" y="337122"/>
            <a:ext cx="6462069" cy="591030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67A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315768" y="5591311"/>
            <a:ext cx="2555438" cy="574347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defPPr>
              <a:defRPr lang="en-US"/>
            </a:defPPr>
            <a:lvl1pPr lvl="0" indent="0">
              <a:spcBef>
                <a:spcPct val="20000"/>
              </a:spcBef>
              <a:buFont typeface="Arial" pitchFamily="34" charset="0"/>
              <a:buNone/>
              <a:defRPr sz="140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321923" y="5560508"/>
            <a:ext cx="2555438" cy="574347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lvl1pPr lvl="0" indent="0">
              <a:spcBef>
                <a:spcPct val="20000"/>
              </a:spcBef>
              <a:buFont typeface="Arial" pitchFamily="34" charset="0"/>
              <a:buNone/>
              <a:defRPr sz="140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2"/>
          </p:nvPr>
        </p:nvSpPr>
        <p:spPr>
          <a:xfrm>
            <a:off x="3321923" y="1576080"/>
            <a:ext cx="2555438" cy="3942251"/>
          </a:xfrm>
        </p:spPr>
        <p:txBody>
          <a:bodyPr/>
          <a:lstStyle>
            <a:lvl1pPr marL="0" indent="0">
              <a:buNone/>
              <a:defRPr sz="3200">
                <a:solidFill>
                  <a:srgbClr val="062052"/>
                </a:solidFill>
              </a:defRPr>
            </a:lvl1pPr>
            <a:lvl2pPr marL="462682" indent="0">
              <a:buNone/>
              <a:defRPr sz="2800"/>
            </a:lvl2pPr>
            <a:lvl3pPr marL="925362" indent="0">
              <a:buNone/>
              <a:defRPr sz="2400"/>
            </a:lvl3pPr>
            <a:lvl4pPr marL="1388044" indent="0">
              <a:buNone/>
              <a:defRPr sz="2000"/>
            </a:lvl4pPr>
            <a:lvl5pPr marL="1850725" indent="0">
              <a:buNone/>
              <a:defRPr sz="2000"/>
            </a:lvl5pPr>
            <a:lvl6pPr marL="2313406" indent="0">
              <a:buNone/>
              <a:defRPr sz="2000"/>
            </a:lvl6pPr>
            <a:lvl7pPr marL="2776089" indent="0">
              <a:buNone/>
              <a:defRPr sz="2000"/>
            </a:lvl7pPr>
            <a:lvl8pPr marL="3238770" indent="0">
              <a:buNone/>
              <a:defRPr sz="2000"/>
            </a:lvl8pPr>
            <a:lvl9pPr marL="3701451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2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0" y="4466067"/>
            <a:ext cx="7881700" cy="1380362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470" y="2945739"/>
            <a:ext cx="7881700" cy="15203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26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5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8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0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134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760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38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01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72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639" y="1576080"/>
            <a:ext cx="4097003" cy="64835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62052"/>
                </a:solidFill>
              </a:defRPr>
            </a:lvl1pPr>
            <a:lvl2pPr marL="462682" indent="0">
              <a:buNone/>
              <a:defRPr sz="2000" b="1"/>
            </a:lvl2pPr>
            <a:lvl3pPr marL="925362" indent="0">
              <a:buNone/>
              <a:defRPr sz="1800" b="1"/>
            </a:lvl3pPr>
            <a:lvl4pPr marL="1388044" indent="0">
              <a:buNone/>
              <a:defRPr sz="1600" b="1"/>
            </a:lvl4pPr>
            <a:lvl5pPr marL="1850725" indent="0">
              <a:buNone/>
              <a:defRPr sz="1600" b="1"/>
            </a:lvl5pPr>
            <a:lvl6pPr marL="2313406" indent="0">
              <a:buNone/>
              <a:defRPr sz="1600" b="1"/>
            </a:lvl6pPr>
            <a:lvl7pPr marL="2776089" indent="0">
              <a:buNone/>
              <a:defRPr sz="1600" b="1"/>
            </a:lvl7pPr>
            <a:lvl8pPr marL="3238770" indent="0">
              <a:buNone/>
              <a:defRPr sz="1600" b="1"/>
            </a:lvl8pPr>
            <a:lvl9pPr marL="3701451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39" y="2204075"/>
            <a:ext cx="4097003" cy="4004338"/>
          </a:xfrm>
        </p:spPr>
        <p:txBody>
          <a:bodyPr/>
          <a:lstStyle>
            <a:lvl1pPr>
              <a:defRPr sz="2400">
                <a:solidFill>
                  <a:srgbClr val="062052"/>
                </a:solidFill>
              </a:defRPr>
            </a:lvl1pPr>
            <a:lvl2pPr>
              <a:defRPr sz="2000">
                <a:solidFill>
                  <a:srgbClr val="062052"/>
                </a:solidFill>
              </a:defRPr>
            </a:lvl2pPr>
            <a:lvl3pPr>
              <a:defRPr sz="1800">
                <a:solidFill>
                  <a:srgbClr val="062052"/>
                </a:solidFill>
              </a:defRPr>
            </a:lvl3pPr>
            <a:lvl4pPr>
              <a:defRPr sz="1600">
                <a:solidFill>
                  <a:srgbClr val="062052"/>
                </a:solidFill>
              </a:defRPr>
            </a:lvl4pPr>
            <a:lvl5pPr>
              <a:defRPr sz="1600">
                <a:solidFill>
                  <a:srgbClr val="06205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355" y="1576080"/>
            <a:ext cx="4098613" cy="64835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62052"/>
                </a:solidFill>
              </a:defRPr>
            </a:lvl1pPr>
            <a:lvl2pPr marL="462682" indent="0">
              <a:buNone/>
              <a:defRPr sz="2000" b="1"/>
            </a:lvl2pPr>
            <a:lvl3pPr marL="925362" indent="0">
              <a:buNone/>
              <a:defRPr sz="1800" b="1"/>
            </a:lvl3pPr>
            <a:lvl4pPr marL="1388044" indent="0">
              <a:buNone/>
              <a:defRPr sz="1600" b="1"/>
            </a:lvl4pPr>
            <a:lvl5pPr marL="1850725" indent="0">
              <a:buNone/>
              <a:defRPr sz="1600" b="1"/>
            </a:lvl5pPr>
            <a:lvl6pPr marL="2313406" indent="0">
              <a:buNone/>
              <a:defRPr sz="1600" b="1"/>
            </a:lvl6pPr>
            <a:lvl7pPr marL="2776089" indent="0">
              <a:buNone/>
              <a:defRPr sz="1600" b="1"/>
            </a:lvl7pPr>
            <a:lvl8pPr marL="3238770" indent="0">
              <a:buNone/>
              <a:defRPr sz="1600" b="1"/>
            </a:lvl8pPr>
            <a:lvl9pPr marL="3701451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0355" y="2204075"/>
            <a:ext cx="4098613" cy="4004338"/>
          </a:xfrm>
        </p:spPr>
        <p:txBody>
          <a:bodyPr/>
          <a:lstStyle>
            <a:lvl1pPr>
              <a:defRPr sz="2400">
                <a:solidFill>
                  <a:srgbClr val="062052"/>
                </a:solidFill>
              </a:defRPr>
            </a:lvl1pPr>
            <a:lvl2pPr>
              <a:defRPr sz="2000">
                <a:solidFill>
                  <a:srgbClr val="062052"/>
                </a:solidFill>
              </a:defRPr>
            </a:lvl2pPr>
            <a:lvl3pPr>
              <a:defRPr sz="1800">
                <a:solidFill>
                  <a:srgbClr val="062052"/>
                </a:solidFill>
              </a:defRPr>
            </a:lvl3pPr>
            <a:lvl4pPr>
              <a:defRPr sz="1600">
                <a:solidFill>
                  <a:srgbClr val="062052"/>
                </a:solidFill>
              </a:defRPr>
            </a:lvl4pPr>
            <a:lvl5pPr>
              <a:defRPr sz="1600">
                <a:solidFill>
                  <a:srgbClr val="06205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7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324" y="1576090"/>
            <a:ext cx="5183634" cy="5931696"/>
          </a:xfrm>
        </p:spPr>
        <p:txBody>
          <a:bodyPr/>
          <a:lstStyle>
            <a:lvl1pPr>
              <a:defRPr sz="3200">
                <a:solidFill>
                  <a:srgbClr val="062052"/>
                </a:solidFill>
              </a:defRPr>
            </a:lvl1pPr>
            <a:lvl2pPr>
              <a:defRPr sz="2800">
                <a:solidFill>
                  <a:srgbClr val="062052"/>
                </a:solidFill>
              </a:defRPr>
            </a:lvl2pPr>
            <a:lvl3pPr>
              <a:defRPr sz="2400">
                <a:solidFill>
                  <a:srgbClr val="062052"/>
                </a:solidFill>
              </a:defRPr>
            </a:lvl3pPr>
            <a:lvl4pPr>
              <a:defRPr sz="2000">
                <a:solidFill>
                  <a:srgbClr val="062052"/>
                </a:solidFill>
              </a:defRPr>
            </a:lvl4pPr>
            <a:lvl5pPr>
              <a:defRPr sz="2000">
                <a:solidFill>
                  <a:srgbClr val="06205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639" y="1576090"/>
            <a:ext cx="3050618" cy="4754045"/>
          </a:xfrm>
        </p:spPr>
        <p:txBody>
          <a:bodyPr/>
          <a:lstStyle>
            <a:lvl1pPr marL="0" indent="0">
              <a:buNone/>
              <a:defRPr sz="1400">
                <a:solidFill>
                  <a:srgbClr val="062052"/>
                </a:solidFill>
              </a:defRPr>
            </a:lvl1pPr>
            <a:lvl2pPr marL="462682" indent="0">
              <a:buNone/>
              <a:defRPr sz="1200"/>
            </a:lvl2pPr>
            <a:lvl3pPr marL="925362" indent="0">
              <a:buNone/>
              <a:defRPr sz="1000"/>
            </a:lvl3pPr>
            <a:lvl4pPr marL="1388044" indent="0">
              <a:buNone/>
              <a:defRPr sz="900"/>
            </a:lvl4pPr>
            <a:lvl5pPr marL="1850725" indent="0">
              <a:buNone/>
              <a:defRPr sz="900"/>
            </a:lvl5pPr>
            <a:lvl6pPr marL="2313406" indent="0">
              <a:buNone/>
              <a:defRPr sz="900"/>
            </a:lvl6pPr>
            <a:lvl7pPr marL="2776089" indent="0">
              <a:buNone/>
              <a:defRPr sz="900"/>
            </a:lvl7pPr>
            <a:lvl8pPr marL="3238770" indent="0">
              <a:buNone/>
              <a:defRPr sz="900"/>
            </a:lvl8pPr>
            <a:lvl9pPr marL="3701451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74128" y="337122"/>
            <a:ext cx="6462069" cy="591030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67A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2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531" y="5587821"/>
            <a:ext cx="5563553" cy="574347"/>
          </a:xfrm>
        </p:spPr>
        <p:txBody>
          <a:bodyPr anchor="ctr"/>
          <a:lstStyle>
            <a:lvl1pPr algn="ctr">
              <a:defRPr sz="2000" b="1">
                <a:solidFill>
                  <a:srgbClr val="06205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4531" y="1576080"/>
            <a:ext cx="5563553" cy="3942251"/>
          </a:xfrm>
        </p:spPr>
        <p:txBody>
          <a:bodyPr/>
          <a:lstStyle>
            <a:lvl1pPr marL="0" indent="0">
              <a:buNone/>
              <a:defRPr sz="3200">
                <a:solidFill>
                  <a:srgbClr val="062052"/>
                </a:solidFill>
              </a:defRPr>
            </a:lvl1pPr>
            <a:lvl2pPr marL="462682" indent="0">
              <a:buNone/>
              <a:defRPr sz="2800"/>
            </a:lvl2pPr>
            <a:lvl3pPr marL="925362" indent="0">
              <a:buNone/>
              <a:defRPr sz="2400"/>
            </a:lvl3pPr>
            <a:lvl4pPr marL="1388044" indent="0">
              <a:buNone/>
              <a:defRPr sz="2000"/>
            </a:lvl4pPr>
            <a:lvl5pPr marL="1850725" indent="0">
              <a:buNone/>
              <a:defRPr sz="2000"/>
            </a:lvl5pPr>
            <a:lvl6pPr marL="2313406" indent="0">
              <a:buNone/>
              <a:defRPr sz="2000"/>
            </a:lvl6pPr>
            <a:lvl7pPr marL="2776089" indent="0">
              <a:buNone/>
              <a:defRPr sz="2000"/>
            </a:lvl7pPr>
            <a:lvl8pPr marL="3238770" indent="0">
              <a:buNone/>
              <a:defRPr sz="2000"/>
            </a:lvl8pPr>
            <a:lvl9pPr marL="3701451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531" y="6162159"/>
            <a:ext cx="5563553" cy="815668"/>
          </a:xfrm>
        </p:spPr>
        <p:txBody>
          <a:bodyPr/>
          <a:lstStyle>
            <a:lvl1pPr marL="0" indent="0">
              <a:buNone/>
              <a:defRPr sz="1400">
                <a:solidFill>
                  <a:srgbClr val="062052"/>
                </a:solidFill>
              </a:defRPr>
            </a:lvl1pPr>
            <a:lvl2pPr marL="462682" indent="0">
              <a:buNone/>
              <a:defRPr sz="1200"/>
            </a:lvl2pPr>
            <a:lvl3pPr marL="925362" indent="0">
              <a:buNone/>
              <a:defRPr sz="1000"/>
            </a:lvl3pPr>
            <a:lvl4pPr marL="1388044" indent="0">
              <a:buNone/>
              <a:defRPr sz="900"/>
            </a:lvl4pPr>
            <a:lvl5pPr marL="1850725" indent="0">
              <a:buNone/>
              <a:defRPr sz="900"/>
            </a:lvl5pPr>
            <a:lvl6pPr marL="2313406" indent="0">
              <a:buNone/>
              <a:defRPr sz="900"/>
            </a:lvl6pPr>
            <a:lvl7pPr marL="2776089" indent="0">
              <a:buNone/>
              <a:defRPr sz="900"/>
            </a:lvl7pPr>
            <a:lvl8pPr marL="3238770" indent="0">
              <a:buNone/>
              <a:defRPr sz="900"/>
            </a:lvl8pPr>
            <a:lvl9pPr marL="3701451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74128" y="337122"/>
            <a:ext cx="6462069" cy="591030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67A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19" y="5576814"/>
            <a:ext cx="3943113" cy="574347"/>
          </a:xfrm>
        </p:spPr>
        <p:txBody>
          <a:bodyPr anchor="ctr"/>
          <a:lstStyle>
            <a:lvl1pPr algn="ctr">
              <a:defRPr sz="2000" b="0">
                <a:solidFill>
                  <a:srgbClr val="06205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4119" y="1565073"/>
            <a:ext cx="3943113" cy="3942251"/>
          </a:xfrm>
        </p:spPr>
        <p:txBody>
          <a:bodyPr/>
          <a:lstStyle>
            <a:lvl1pPr marL="0" indent="0">
              <a:buNone/>
              <a:defRPr sz="3200">
                <a:solidFill>
                  <a:srgbClr val="062052"/>
                </a:solidFill>
              </a:defRPr>
            </a:lvl1pPr>
            <a:lvl2pPr marL="462682" indent="0">
              <a:buNone/>
              <a:defRPr sz="2800"/>
            </a:lvl2pPr>
            <a:lvl3pPr marL="925362" indent="0">
              <a:buNone/>
              <a:defRPr sz="2400"/>
            </a:lvl3pPr>
            <a:lvl4pPr marL="1388044" indent="0">
              <a:buNone/>
              <a:defRPr sz="2000"/>
            </a:lvl4pPr>
            <a:lvl5pPr marL="1850725" indent="0">
              <a:buNone/>
              <a:defRPr sz="2000"/>
            </a:lvl5pPr>
            <a:lvl6pPr marL="2313406" indent="0">
              <a:buNone/>
              <a:defRPr sz="2000"/>
            </a:lvl6pPr>
            <a:lvl7pPr marL="2776089" indent="0">
              <a:buNone/>
              <a:defRPr sz="2000"/>
            </a:lvl7pPr>
            <a:lvl8pPr marL="3238770" indent="0">
              <a:buNone/>
              <a:defRPr sz="2000"/>
            </a:lvl8pPr>
            <a:lvl9pPr marL="3701451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4709324" y="1577693"/>
            <a:ext cx="4176161" cy="3942251"/>
          </a:xfrm>
        </p:spPr>
        <p:txBody>
          <a:bodyPr/>
          <a:lstStyle>
            <a:lvl1pPr marL="0" indent="0">
              <a:buNone/>
              <a:defRPr sz="3200">
                <a:solidFill>
                  <a:srgbClr val="062052"/>
                </a:solidFill>
              </a:defRPr>
            </a:lvl1pPr>
            <a:lvl2pPr marL="462682" indent="0">
              <a:buNone/>
              <a:defRPr sz="2800"/>
            </a:lvl2pPr>
            <a:lvl3pPr marL="925362" indent="0">
              <a:buNone/>
              <a:defRPr sz="2400"/>
            </a:lvl3pPr>
            <a:lvl4pPr marL="1388044" indent="0">
              <a:buNone/>
              <a:defRPr sz="2000"/>
            </a:lvl4pPr>
            <a:lvl5pPr marL="1850725" indent="0">
              <a:buNone/>
              <a:defRPr sz="2000"/>
            </a:lvl5pPr>
            <a:lvl6pPr marL="2313406" indent="0">
              <a:buNone/>
              <a:defRPr sz="2000"/>
            </a:lvl6pPr>
            <a:lvl7pPr marL="2776089" indent="0">
              <a:buNone/>
              <a:defRPr sz="2000"/>
            </a:lvl7pPr>
            <a:lvl8pPr marL="3238770" indent="0">
              <a:buNone/>
              <a:defRPr sz="2000"/>
            </a:lvl8pPr>
            <a:lvl9pPr marL="3701451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74128" y="337122"/>
            <a:ext cx="6462069" cy="591030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67A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709324" y="5591311"/>
            <a:ext cx="4162175" cy="574347"/>
          </a:xfrm>
          <a:prstGeom prst="rect">
            <a:avLst/>
          </a:prstGeom>
        </p:spPr>
        <p:txBody>
          <a:bodyPr vert="horz" lIns="92537" tIns="46268" rIns="92537" bIns="46268" rtlCol="0" anchor="ctr">
            <a:normAutofit/>
          </a:bodyPr>
          <a:lstStyle>
            <a:lvl1pPr algn="ctr">
              <a:spcBef>
                <a:spcPct val="0"/>
              </a:spcBef>
              <a:buNone/>
              <a:defRPr sz="2000" b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dirty="0" smtClean="0">
                <a:solidFill>
                  <a:srgbClr val="062052"/>
                </a:solidFill>
              </a:rPr>
              <a:t>Click to edit Master title style</a:t>
            </a:r>
            <a:endParaRPr lang="en-GB" dirty="0">
              <a:solidFill>
                <a:srgbClr val="062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1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205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62052"/>
                </a:solidFill>
              </a:defRPr>
            </a:lvl1pPr>
            <a:lvl2pPr>
              <a:defRPr>
                <a:solidFill>
                  <a:srgbClr val="062052"/>
                </a:solidFill>
              </a:defRPr>
            </a:lvl2pPr>
            <a:lvl3pPr>
              <a:defRPr>
                <a:solidFill>
                  <a:srgbClr val="062052"/>
                </a:solidFill>
              </a:defRPr>
            </a:lvl3pPr>
            <a:lvl4pPr>
              <a:defRPr>
                <a:solidFill>
                  <a:srgbClr val="062052"/>
                </a:solidFill>
              </a:defRPr>
            </a:lvl4pPr>
            <a:lvl5pPr>
              <a:defRPr>
                <a:solidFill>
                  <a:srgbClr val="06205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54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269" y="2606282"/>
            <a:ext cx="7881700" cy="1489761"/>
          </a:xfrm>
        </p:spPr>
        <p:txBody>
          <a:bodyPr/>
          <a:lstStyle>
            <a:lvl1pPr algn="ctr">
              <a:defRPr>
                <a:solidFill>
                  <a:srgbClr val="062052"/>
                </a:solidFill>
                <a:latin typeface="Calibri (Headings)"/>
                <a:cs typeface="Calibri (Headings)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819" y="4416200"/>
            <a:ext cx="6490812" cy="1776130"/>
          </a:xfrm>
        </p:spPr>
        <p:txBody>
          <a:bodyPr>
            <a:normAutofit/>
          </a:bodyPr>
          <a:lstStyle>
            <a:lvl1pPr marL="0" indent="0" algn="ctr" defTabSz="925362" rtl="0" eaLnBrk="1" latinLnBrk="0" hangingPunct="1">
              <a:spcBef>
                <a:spcPct val="0"/>
              </a:spcBef>
              <a:buNone/>
              <a:defRPr lang="en-GB" sz="2800" b="0" i="0" kern="1200" dirty="0">
                <a:solidFill>
                  <a:srgbClr val="062052"/>
                </a:solidFill>
                <a:latin typeface="Calibri (Headings)"/>
                <a:ea typeface="+mj-ea"/>
                <a:cs typeface="Calibri (Headings)"/>
              </a:defRPr>
            </a:lvl1pPr>
            <a:lvl2pPr marL="46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6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31492" cy="86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537" tIns="46268" rIns="92537" bIns="46268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5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7"/>
            <a:ext cx="7556500" cy="833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182688"/>
            <a:ext cx="4095750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1826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773495"/>
            <a:ext cx="4097338" cy="25039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2588" cy="74327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629" y="926681"/>
            <a:ext cx="4095393" cy="562923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570" y="926681"/>
            <a:ext cx="4095393" cy="562923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29" y="926682"/>
            <a:ext cx="4095393" cy="5629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4790837" y="926677"/>
            <a:ext cx="4097338" cy="273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4"/>
          </p:nvPr>
        </p:nvSpPr>
        <p:spPr>
          <a:xfrm>
            <a:off x="4790837" y="3845343"/>
            <a:ext cx="4097338" cy="273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269" y="2606282"/>
            <a:ext cx="7881700" cy="1489761"/>
          </a:xfrm>
        </p:spPr>
        <p:txBody>
          <a:bodyPr/>
          <a:lstStyle>
            <a:lvl1pPr algn="l">
              <a:defRPr>
                <a:solidFill>
                  <a:srgbClr val="06205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31492" cy="86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537" tIns="46268" rIns="92537" bIns="46268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40" y="1576080"/>
            <a:ext cx="8462149" cy="467931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40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0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600" y="1576080"/>
            <a:ext cx="4095750" cy="5026025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576080"/>
            <a:ext cx="409733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600" y="1576080"/>
            <a:ext cx="4095750" cy="4680000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576087"/>
            <a:ext cx="4097338" cy="2250000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4001004"/>
            <a:ext cx="4097338" cy="2250000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600" y="1576083"/>
            <a:ext cx="4095750" cy="3600000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576090"/>
            <a:ext cx="4097338" cy="3600000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101449" y="5347499"/>
            <a:ext cx="5694895" cy="903507"/>
          </a:xfrm>
        </p:spPr>
        <p:txBody>
          <a:bodyPr/>
          <a:lstStyle>
            <a:lvl1pPr>
              <a:defRPr sz="2800">
                <a:solidFill>
                  <a:srgbClr val="062052"/>
                </a:solidFill>
              </a:defRPr>
            </a:lvl1pPr>
            <a:lvl2pPr>
              <a:defRPr sz="2400">
                <a:solidFill>
                  <a:srgbClr val="062052"/>
                </a:solidFill>
              </a:defRPr>
            </a:lvl2pPr>
            <a:lvl3pPr>
              <a:defRPr sz="2000">
                <a:solidFill>
                  <a:srgbClr val="062052"/>
                </a:solidFill>
              </a:defRPr>
            </a:lvl3pPr>
            <a:lvl4pPr>
              <a:defRPr sz="1800">
                <a:solidFill>
                  <a:srgbClr val="062052"/>
                </a:solidFill>
              </a:defRPr>
            </a:lvl4pPr>
            <a:lvl5pPr>
              <a:defRPr sz="1800">
                <a:solidFill>
                  <a:srgbClr val="06205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6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576089"/>
            <a:ext cx="4097338" cy="24808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712400" y="3986558"/>
            <a:ext cx="4097338" cy="24808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4400" y="1576089"/>
            <a:ext cx="4097338" cy="24808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400" y="3985870"/>
            <a:ext cx="4097338" cy="24808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P logo &amp; strapline - RGB (X)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9329" y="1073471"/>
            <a:ext cx="4053432" cy="16200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540500"/>
            <a:ext cx="92725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501" tIns="46250" rIns="92501" bIns="46250" anchor="ctr"/>
          <a:lstStyle/>
          <a:p>
            <a:pPr algn="ctr" defTabSz="925535"/>
            <a:r>
              <a:rPr lang="en-US" sz="1400" dirty="0">
                <a:solidFill>
                  <a:srgbClr val="062052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62052"/>
                </a:solidFill>
                <a:latin typeface="Arial" charset="0"/>
                <a:cs typeface="Arial" charset="0"/>
              </a:rPr>
              <a:t>© </a:t>
            </a:r>
            <a:r>
              <a:rPr lang="en-US" sz="1400" dirty="0" smtClean="0">
                <a:solidFill>
                  <a:srgbClr val="062052"/>
                </a:solidFill>
                <a:latin typeface="Arial" charset="0"/>
                <a:cs typeface="Arial" charset="0"/>
              </a:rPr>
              <a:t>Artificial</a:t>
            </a:r>
            <a:r>
              <a:rPr lang="en-US" sz="1400" baseline="0" dirty="0" smtClean="0">
                <a:solidFill>
                  <a:srgbClr val="062052"/>
                </a:solidFill>
                <a:latin typeface="Arial" charset="0"/>
                <a:cs typeface="Arial" charset="0"/>
              </a:rPr>
              <a:t> Lift Performance</a:t>
            </a:r>
            <a:r>
              <a:rPr lang="en-US" sz="1400" dirty="0" smtClean="0">
                <a:solidFill>
                  <a:srgbClr val="062052"/>
                </a:solidFill>
                <a:latin typeface="Arial" charset="0"/>
                <a:cs typeface="Arial" charset="0"/>
              </a:rPr>
              <a:t> 2013	</a:t>
            </a:r>
            <a:r>
              <a:rPr lang="en-US" sz="1400" dirty="0">
                <a:solidFill>
                  <a:srgbClr val="062052"/>
                </a:solidFill>
                <a:latin typeface="Arial" charset="0"/>
              </a:rPr>
              <a:t>						</a:t>
            </a:r>
            <a:fld id="{06CCEC40-7133-4E7E-BE19-BDF1F2D7AF0B}" type="slidenum">
              <a:rPr lang="en-US" sz="1400">
                <a:solidFill>
                  <a:srgbClr val="FFFFFF"/>
                </a:solidFill>
                <a:latin typeface="Arial" charset="0"/>
              </a:rPr>
              <a:pPr algn="ctr" defTabSz="925535"/>
              <a:t>‹#›</a:t>
            </a:fld>
            <a:endParaRPr lang="en-US" sz="14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defTabSz="462856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141" indent="-347141" algn="l" defTabSz="4628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2140" indent="-289285" algn="l" defTabSz="46285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133" indent="-231427" algn="l" defTabSz="46285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3" indent="-231427" algn="l" defTabSz="46285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848" indent="-231427" algn="l" defTabSz="46285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704" indent="-231427" algn="l" defTabSz="4628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558" indent="-231427" algn="l" defTabSz="4628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413" indent="-231427" algn="l" defTabSz="4628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68" indent="-231427" algn="l" defTabSz="4628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56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710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565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420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276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133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986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840" algn="l" defTabSz="4628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223" y="1577693"/>
            <a:ext cx="8462149" cy="4889310"/>
          </a:xfrm>
          <a:prstGeom prst="rect">
            <a:avLst/>
          </a:prstGeom>
        </p:spPr>
        <p:txBody>
          <a:bodyPr vert="horz" lIns="92554" tIns="46277" rIns="92554" bIns="4627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540500"/>
            <a:ext cx="92725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501" tIns="46250" rIns="92501" bIns="46250" anchor="ctr"/>
          <a:lstStyle/>
          <a:p>
            <a:pPr algn="ctr" defTabSz="925535"/>
            <a:r>
              <a:rPr lang="en-US" sz="1400" dirty="0">
                <a:solidFill>
                  <a:srgbClr val="062052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62052"/>
                </a:solidFill>
                <a:latin typeface="Arial" charset="0"/>
                <a:cs typeface="Arial" charset="0"/>
              </a:rPr>
              <a:t>© </a:t>
            </a:r>
            <a:r>
              <a:rPr lang="en-US" sz="1400" dirty="0" smtClean="0">
                <a:solidFill>
                  <a:srgbClr val="062052"/>
                </a:solidFill>
                <a:latin typeface="Arial" charset="0"/>
                <a:cs typeface="Arial" charset="0"/>
              </a:rPr>
              <a:t>Artificial</a:t>
            </a:r>
            <a:r>
              <a:rPr lang="en-US" sz="1400" baseline="0" dirty="0" smtClean="0">
                <a:solidFill>
                  <a:srgbClr val="062052"/>
                </a:solidFill>
                <a:latin typeface="Arial" charset="0"/>
                <a:cs typeface="Arial" charset="0"/>
              </a:rPr>
              <a:t> Lift Performance</a:t>
            </a:r>
            <a:r>
              <a:rPr lang="en-US" sz="1400" dirty="0" smtClean="0">
                <a:solidFill>
                  <a:srgbClr val="062052"/>
                </a:solidFill>
                <a:latin typeface="Arial" charset="0"/>
                <a:cs typeface="Arial" charset="0"/>
              </a:rPr>
              <a:t> 2013	</a:t>
            </a:r>
            <a:r>
              <a:rPr lang="en-US" sz="1400" dirty="0">
                <a:solidFill>
                  <a:srgbClr val="062052"/>
                </a:solidFill>
                <a:latin typeface="Arial" charset="0"/>
              </a:rPr>
              <a:t>						</a:t>
            </a:r>
            <a:fld id="{06CCEC40-7133-4E7E-BE19-BDF1F2D7AF0B}" type="slidenum">
              <a:rPr lang="en-US" sz="1400">
                <a:solidFill>
                  <a:srgbClr val="062052"/>
                </a:solidFill>
                <a:latin typeface="Arial" charset="0"/>
              </a:rPr>
              <a:pPr algn="ctr" defTabSz="925535"/>
              <a:t>‹#›</a:t>
            </a:fld>
            <a:endParaRPr lang="en-US" sz="1400" dirty="0">
              <a:solidFill>
                <a:srgbClr val="062052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03" y="337122"/>
            <a:ext cx="7203046" cy="591030"/>
          </a:xfrm>
          <a:prstGeom prst="rect">
            <a:avLst/>
          </a:prstGeom>
        </p:spPr>
        <p:txBody>
          <a:bodyPr vert="horz" lIns="92554" tIns="46277" rIns="92554" bIns="46277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7040" y="1193005"/>
            <a:ext cx="8538508" cy="102964"/>
          </a:xfrm>
          <a:prstGeom prst="rect">
            <a:avLst/>
          </a:prstGeom>
        </p:spPr>
      </p:pic>
      <p:pic>
        <p:nvPicPr>
          <p:cNvPr id="6" name="Picture 5" descr="ALP logo - RGB (X).jpe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4591" y="270556"/>
            <a:ext cx="18015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1" r:id="rId2"/>
    <p:sldLayoutId id="2147483675" r:id="rId3"/>
    <p:sldLayoutId id="2147483676" r:id="rId4"/>
    <p:sldLayoutId id="2147483677" r:id="rId5"/>
    <p:sldLayoutId id="2147483678" r:id="rId6"/>
    <p:sldLayoutId id="2147483711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91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7" r:id="rId23"/>
    <p:sldLayoutId id="2147483709" r:id="rId24"/>
  </p:sldLayoutIdLst>
  <p:hf sldNum="0" hdr="0" ftr="0" dt="0"/>
  <p:txStyles>
    <p:titleStyle>
      <a:lvl1pPr algn="l" defTabSz="925536" rtl="0" eaLnBrk="1" latinLnBrk="0" hangingPunct="1">
        <a:spcBef>
          <a:spcPct val="0"/>
        </a:spcBef>
        <a:buNone/>
        <a:defRPr sz="3200" b="0" i="0" kern="1200">
          <a:solidFill>
            <a:srgbClr val="062052"/>
          </a:solidFill>
          <a:latin typeface="Calibri (Headings)"/>
          <a:ea typeface="+mj-ea"/>
          <a:cs typeface="Calibri (Headings)"/>
        </a:defRPr>
      </a:lvl1pPr>
    </p:titleStyle>
    <p:bodyStyle>
      <a:lvl1pPr marL="456600" indent="-456600" algn="l" defTabSz="925883" rtl="0" eaLnBrk="0" fontAlgn="base" latinLnBrk="0" hangingPunct="0">
        <a:spcBef>
          <a:spcPct val="20000"/>
        </a:spcBef>
        <a:spcAft>
          <a:spcPct val="0"/>
        </a:spcAft>
        <a:buFont typeface="Arial"/>
        <a:buChar char="•"/>
        <a:defRPr lang="en-US" sz="3200" kern="1200" dirty="0" smtClean="0">
          <a:solidFill>
            <a:srgbClr val="062052"/>
          </a:solidFill>
          <a:latin typeface="Calibri (Themes)"/>
          <a:ea typeface="+mn-ea"/>
          <a:cs typeface="Calibri (Themes)"/>
        </a:defRPr>
      </a:lvl1pPr>
      <a:lvl2pPr marL="914288" indent="-451521" algn="l" defTabSz="925883" rtl="0" eaLnBrk="0" fontAlgn="base" latinLnBrk="0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3200" kern="1200" dirty="0" smtClean="0">
          <a:solidFill>
            <a:srgbClr val="062052"/>
          </a:solidFill>
          <a:latin typeface="Calibri (Themes)"/>
          <a:ea typeface="+mn-ea"/>
          <a:cs typeface="Calibri (Themes)"/>
        </a:defRPr>
      </a:lvl2pPr>
      <a:lvl3pPr marL="1351349" indent="-425811" algn="l" defTabSz="925883" rtl="0" eaLnBrk="0" fontAlgn="base" latinLnBrk="0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3200" kern="1200" dirty="0" smtClean="0">
          <a:solidFill>
            <a:srgbClr val="062052"/>
          </a:solidFill>
          <a:latin typeface="Calibri (Themes)"/>
          <a:ea typeface="+mn-ea"/>
          <a:cs typeface="Calibri (Themes)"/>
        </a:defRPr>
      </a:lvl3pPr>
      <a:lvl4pPr marL="1720920" indent="-332614" algn="l" defTabSz="925883" rtl="0" eaLnBrk="0" fontAlgn="base" latinLnBrk="0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3200" kern="1200" dirty="0" smtClean="0">
          <a:solidFill>
            <a:srgbClr val="062052"/>
          </a:solidFill>
          <a:latin typeface="Calibri (Themes)"/>
          <a:ea typeface="+mn-ea"/>
          <a:cs typeface="Calibri (Themes)"/>
        </a:defRPr>
      </a:lvl4pPr>
      <a:lvl5pPr marL="2082457" indent="-231383" algn="l" defTabSz="925883" rtl="0" eaLnBrk="0" fontAlgn="base" latinLnBrk="0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3200" kern="1200" dirty="0" smtClean="0">
          <a:solidFill>
            <a:srgbClr val="062052"/>
          </a:solidFill>
          <a:latin typeface="Calibri (Themes)"/>
          <a:ea typeface="+mn-ea"/>
          <a:cs typeface="Calibri (Themes)"/>
        </a:defRPr>
      </a:lvl5pPr>
      <a:lvl6pPr marL="2545226" indent="-231383" algn="l" defTabSz="9255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994" indent="-231383" algn="l" defTabSz="9255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0762" indent="-231383" algn="l" defTabSz="9255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3530" indent="-231383" algn="l" defTabSz="9255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769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536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305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073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3841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6611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378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145" algn="l" defTabSz="9255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217" y="2009311"/>
            <a:ext cx="7881700" cy="1489761"/>
          </a:xfrm>
        </p:spPr>
        <p:txBody>
          <a:bodyPr/>
          <a:lstStyle/>
          <a:p>
            <a:r>
              <a:rPr lang="ru-RU" dirty="0" smtClean="0"/>
              <a:t>С</a:t>
            </a:r>
            <a:r>
              <a:rPr lang="en-US" dirty="0" err="1" smtClean="0"/>
              <a:t>ase</a:t>
            </a:r>
            <a:r>
              <a:rPr lang="en-US" dirty="0" smtClean="0"/>
              <a:t> #1</a:t>
            </a:r>
            <a:br>
              <a:rPr lang="en-US" dirty="0" smtClean="0"/>
            </a:br>
            <a:r>
              <a:rPr lang="en-GB" dirty="0" smtClean="0"/>
              <a:t>Well Pump </a:t>
            </a:r>
            <a:r>
              <a:rPr lang="en-GB" dirty="0" smtClean="0"/>
              <a:t>Review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40" y="401659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795" y="5311036"/>
            <a:ext cx="7881700" cy="1231860"/>
          </a:xfrm>
          <a:prstGeom prst="rect">
            <a:avLst/>
          </a:prstGeom>
        </p:spPr>
        <p:txBody>
          <a:bodyPr lIns="91389" tIns="45696" rIns="91389" bIns="45696"/>
          <a:lstStyle>
            <a:lvl1pPr algn="ctr" defTabSz="462856" rtl="0" eaLnBrk="1" latinLnBrk="0" hangingPunct="1">
              <a:spcBef>
                <a:spcPct val="0"/>
              </a:spcBef>
              <a:buNone/>
              <a:defRPr sz="4500" kern="1200">
                <a:solidFill>
                  <a:srgbClr val="06205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GB" sz="2400" dirty="0" smtClean="0"/>
              <a:t>Almaty 2018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469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Lift Requirements</a:t>
            </a:r>
          </a:p>
          <a:p>
            <a:pPr lvl="1"/>
            <a:r>
              <a:rPr lang="en-GB" sz="2000" dirty="0" smtClean="0"/>
              <a:t>2015 m3/day (12700 BPD)</a:t>
            </a:r>
          </a:p>
          <a:p>
            <a:pPr lvl="1"/>
            <a:r>
              <a:rPr lang="en-GB" sz="2000" dirty="0" smtClean="0"/>
              <a:t>Pump at 2000 m (6561 ft)</a:t>
            </a:r>
          </a:p>
          <a:p>
            <a:pPr lvl="1"/>
            <a:r>
              <a:rPr lang="en-GB" sz="2000" dirty="0" smtClean="0"/>
              <a:t>Requires pump </a:t>
            </a:r>
            <a:r>
              <a:rPr lang="en-GB" sz="2000" dirty="0"/>
              <a:t>d</a:t>
            </a:r>
            <a:r>
              <a:rPr lang="en-GB" sz="2000" dirty="0" smtClean="0"/>
              <a:t>ifferential pressure rating of 907 m (2975ft)</a:t>
            </a:r>
          </a:p>
          <a:p>
            <a:pPr lvl="1"/>
            <a:r>
              <a:rPr lang="en-GB" sz="2000" dirty="0" smtClean="0"/>
              <a:t>Approximately 350HP motor required 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422523"/>
              </p:ext>
            </p:extLst>
          </p:nvPr>
        </p:nvGraphicFramePr>
        <p:xfrm>
          <a:off x="4809994" y="2070935"/>
          <a:ext cx="3999042" cy="1260392"/>
        </p:xfrm>
        <a:graphic>
          <a:graphicData uri="http://schemas.openxmlformats.org/drawingml/2006/table">
            <a:tbl>
              <a:tblPr/>
              <a:tblGrid>
                <a:gridCol w="2384940"/>
                <a:gridCol w="807051"/>
                <a:gridCol w="807051"/>
              </a:tblGrid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 Head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Bottomhole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1440.39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Cut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(percent)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Pump Intake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1235.38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Pump Intake Rate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11450.9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(RB/day)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Pump Discharge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2352.75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 Required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907.531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26" y="326503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5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Well </a:t>
            </a:r>
            <a:r>
              <a:rPr lang="en-GB" sz="2000" dirty="0" smtClean="0"/>
              <a:t>Test Date </a:t>
            </a:r>
            <a:r>
              <a:rPr lang="en-GB" sz="2000" dirty="0" smtClean="0"/>
              <a:t>2018</a:t>
            </a:r>
            <a:endParaRPr lang="en-GB" sz="2000" dirty="0" smtClean="0"/>
          </a:p>
          <a:p>
            <a:r>
              <a:rPr lang="en-GB" sz="2000" dirty="0" smtClean="0"/>
              <a:t>Calculated </a:t>
            </a:r>
            <a:r>
              <a:rPr lang="en-GB" sz="2000" dirty="0" err="1" smtClean="0"/>
              <a:t>Pwf</a:t>
            </a:r>
            <a:endParaRPr lang="en-GB" sz="2000" dirty="0" smtClean="0"/>
          </a:p>
          <a:p>
            <a:r>
              <a:rPr lang="en-GB" sz="2000" dirty="0" err="1" smtClean="0"/>
              <a:t>Pwf</a:t>
            </a:r>
            <a:r>
              <a:rPr lang="en-GB" sz="2000" dirty="0" smtClean="0"/>
              <a:t>  = 2797.9 psig</a:t>
            </a:r>
          </a:p>
          <a:p>
            <a:endParaRPr lang="en-GB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950407931"/>
              </p:ext>
            </p:extLst>
          </p:nvPr>
        </p:nvGraphicFramePr>
        <p:xfrm>
          <a:off x="4711700" y="4697485"/>
          <a:ext cx="3817178" cy="1262380"/>
        </p:xfrm>
        <a:graphic>
          <a:graphicData uri="http://schemas.openxmlformats.org/drawingml/2006/table">
            <a:tbl>
              <a:tblPr/>
              <a:tblGrid>
                <a:gridCol w="1776782"/>
                <a:gridCol w="955643"/>
                <a:gridCol w="1084753"/>
              </a:tblGrid>
              <a:tr h="12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Date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Head Pressure 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psig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Head Temperature 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ºC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Cut 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 Rate 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sm3/d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Calculated m3/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dayRPM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m3/day/RPM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14306" r="-214306"/>
          <a:stretch>
            <a:fillRect/>
          </a:stretch>
        </p:blipFill>
        <p:spPr>
          <a:xfrm>
            <a:off x="4459266" y="1402915"/>
            <a:ext cx="4349772" cy="2718147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21" y="288924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8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01</a:t>
            </a:r>
            <a:endParaRPr lang="en-GB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8397" r="-8397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Very little drawdown</a:t>
            </a:r>
          </a:p>
          <a:p>
            <a:r>
              <a:rPr lang="en-GB" sz="2000" dirty="0" smtClean="0"/>
              <a:t>Provided no concerns about </a:t>
            </a:r>
            <a:r>
              <a:rPr lang="en-GB" sz="2000" dirty="0" smtClean="0"/>
              <a:t>channelling </a:t>
            </a:r>
            <a:r>
              <a:rPr lang="en-GB" sz="2000" dirty="0" smtClean="0"/>
              <a:t>/ coning water, can increase offtake.</a:t>
            </a:r>
          </a:p>
          <a:p>
            <a:r>
              <a:rPr lang="en-GB" sz="2000" dirty="0" smtClean="0"/>
              <a:t>Suggest target </a:t>
            </a:r>
            <a:r>
              <a:rPr lang="en-GB" sz="2000" dirty="0" err="1" smtClean="0"/>
              <a:t>pwf</a:t>
            </a:r>
            <a:r>
              <a:rPr lang="en-GB" sz="2000" dirty="0" smtClean="0"/>
              <a:t> of 70 bar (1015psi) -maintains above bubble point</a:t>
            </a:r>
          </a:p>
          <a:p>
            <a:r>
              <a:rPr lang="en-GB" sz="2000" dirty="0" smtClean="0"/>
              <a:t>Target rate of 2015 m3 /day (12700 blpd)</a:t>
            </a:r>
          </a:p>
          <a:p>
            <a:r>
              <a:rPr lang="en-GB" sz="2000" dirty="0" smtClean="0"/>
              <a:t>ESP going to be similar to </a:t>
            </a:r>
            <a:r>
              <a:rPr lang="en-GB" sz="2000" dirty="0" smtClean="0"/>
              <a:t>Well #2</a:t>
            </a:r>
            <a:r>
              <a:rPr lang="en-GB" sz="2000" dirty="0" smtClean="0"/>
              <a:t>06 </a:t>
            </a:r>
            <a:r>
              <a:rPr lang="en-GB" sz="2000" dirty="0" smtClean="0"/>
              <a:t>design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7121729" y="2963363"/>
            <a:ext cx="81938" cy="7510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37807" y="2826802"/>
            <a:ext cx="114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libri"/>
                <a:cs typeface="Calibri"/>
              </a:rPr>
              <a:t>Target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0"/>
          </p:nvPr>
        </p:nvPicPr>
        <p:blipFill>
          <a:blip r:embed="rId3"/>
          <a:srcRect t="-89246" b="-89246"/>
          <a:stretch>
            <a:fillRect/>
          </a:stretch>
        </p:blipFill>
        <p:spPr/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00" y="276398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Lift Requirements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Two wells produce 2015 m3/day</a:t>
            </a:r>
          </a:p>
          <a:p>
            <a:r>
              <a:rPr lang="en-GB" sz="2000" dirty="0" smtClean="0"/>
              <a:t>One well produce 210 m3/day</a:t>
            </a:r>
          </a:p>
          <a:p>
            <a:r>
              <a:rPr lang="en-GB" sz="2000" dirty="0" smtClean="0"/>
              <a:t>Prefer use same lift method for all three wells</a:t>
            </a:r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39" y="276399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6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642" y="1791222"/>
            <a:ext cx="8305723" cy="1116043"/>
          </a:xfrm>
        </p:spPr>
        <p:txBody>
          <a:bodyPr>
            <a:noAutofit/>
          </a:bodyPr>
          <a:lstStyle/>
          <a:p>
            <a:r>
              <a:rPr lang="en-GB" sz="2000" dirty="0" smtClean="0"/>
              <a:t>TASK</a:t>
            </a:r>
            <a:r>
              <a:rPr lang="ru-RU" sz="2000" dirty="0" smtClean="0"/>
              <a:t>: </a:t>
            </a:r>
            <a:r>
              <a:rPr lang="en-GB" sz="2000" dirty="0" smtClean="0"/>
              <a:t>The </a:t>
            </a:r>
            <a:r>
              <a:rPr lang="en-GB" sz="2000" dirty="0"/>
              <a:t>rates on all three wells can be significantly </a:t>
            </a:r>
            <a:r>
              <a:rPr lang="en-GB" sz="2000" dirty="0" smtClean="0"/>
              <a:t>increased. Please</a:t>
            </a:r>
            <a:r>
              <a:rPr lang="ru-RU" sz="2000" dirty="0" smtClean="0"/>
              <a:t>, </a:t>
            </a:r>
            <a:r>
              <a:rPr lang="en-US" sz="2000" dirty="0" smtClean="0"/>
              <a:t>based on provided tech data,</a:t>
            </a:r>
            <a:r>
              <a:rPr lang="en-GB" sz="2000" dirty="0" smtClean="0"/>
              <a:t> recommend </a:t>
            </a:r>
            <a:r>
              <a:rPr lang="en-GB" sz="2000" u="sng" dirty="0" smtClean="0"/>
              <a:t>viable</a:t>
            </a:r>
            <a:r>
              <a:rPr lang="en-GB" sz="2000" dirty="0" smtClean="0"/>
              <a:t> and </a:t>
            </a:r>
            <a:r>
              <a:rPr lang="en-GB" sz="2000" u="sng" dirty="0" smtClean="0"/>
              <a:t>highest </a:t>
            </a:r>
            <a:r>
              <a:rPr lang="en-GB" sz="2000" dirty="0" smtClean="0"/>
              <a:t>rates options.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13333"/>
              </p:ext>
            </p:extLst>
          </p:nvPr>
        </p:nvGraphicFramePr>
        <p:xfrm>
          <a:off x="726510" y="3234238"/>
          <a:ext cx="7778664" cy="242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888"/>
                <a:gridCol w="2592888"/>
                <a:gridCol w="2592888"/>
              </a:tblGrid>
              <a:tr h="38683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Lift Method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Where Applicable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Why not!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25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Rod Pump </a:t>
                      </a:r>
                      <a:endParaRPr lang="en-US" sz="1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46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Jet Pump</a:t>
                      </a:r>
                      <a:endParaRPr lang="en-US" sz="1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96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Progressing Cavity</a:t>
                      </a:r>
                      <a:r>
                        <a:rPr lang="en-US" sz="12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 Pump</a:t>
                      </a:r>
                      <a:endParaRPr lang="en-US" sz="1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255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Gaslift</a:t>
                      </a:r>
                      <a:endParaRPr lang="en-US" sz="1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38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ESP</a:t>
                      </a:r>
                      <a:endParaRPr lang="en-US" sz="12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56" y="263873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9642" y="414288"/>
            <a:ext cx="3939729" cy="591030"/>
          </a:xfrm>
          <a:prstGeom prst="rect">
            <a:avLst/>
          </a:prstGeom>
        </p:spPr>
        <p:txBody>
          <a:bodyPr vert="horz" lIns="92554" tIns="46277" rIns="92554" bIns="46277" rtlCol="0" anchor="ctr">
            <a:normAutofit/>
          </a:bodyPr>
          <a:lstStyle>
            <a:lvl1pPr algn="l" defTabSz="925536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062052"/>
                </a:solidFill>
                <a:latin typeface="Calibri (Headings)"/>
                <a:ea typeface="+mj-ea"/>
                <a:cs typeface="Calibri (Headings)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 smtClean="0"/>
              <a:t>Pump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4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Calculate </a:t>
            </a:r>
            <a:r>
              <a:rPr lang="en-GB" sz="2000" dirty="0" err="1" smtClean="0"/>
              <a:t>bottomhole</a:t>
            </a:r>
            <a:r>
              <a:rPr lang="en-GB" sz="2000" dirty="0" smtClean="0"/>
              <a:t> </a:t>
            </a:r>
            <a:r>
              <a:rPr lang="en-GB" sz="2000" dirty="0" smtClean="0"/>
              <a:t>flowing pressure on existing </a:t>
            </a:r>
            <a:r>
              <a:rPr lang="en-GB" sz="2000" dirty="0" smtClean="0"/>
              <a:t>wells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Generate inflow performance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Predict flowrate with higher drawdown and reduced </a:t>
            </a:r>
            <a:r>
              <a:rPr lang="en-GB" sz="2000" dirty="0" err="1" smtClean="0"/>
              <a:t>bottomhole</a:t>
            </a:r>
            <a:r>
              <a:rPr lang="en-GB" sz="2000" dirty="0" smtClean="0"/>
              <a:t> 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Evaluate practicality of artificial lift methods for three wells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Recommend a lift method</a:t>
            </a:r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1" y="319305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803" y="337122"/>
            <a:ext cx="5543060" cy="591030"/>
          </a:xfrm>
        </p:spPr>
        <p:txBody>
          <a:bodyPr/>
          <a:lstStyle/>
          <a:p>
            <a:r>
              <a:rPr lang="en-GB" dirty="0" smtClean="0"/>
              <a:t>PVT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PVT</a:t>
            </a:r>
            <a:endParaRPr lang="en-GB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83222"/>
              </p:ext>
            </p:extLst>
          </p:nvPr>
        </p:nvGraphicFramePr>
        <p:xfrm>
          <a:off x="839244" y="2668045"/>
          <a:ext cx="7778664" cy="2064476"/>
        </p:xfrm>
        <a:graphic>
          <a:graphicData uri="http://schemas.openxmlformats.org/drawingml/2006/table">
            <a:tbl>
              <a:tblPr/>
              <a:tblGrid>
                <a:gridCol w="2619653"/>
                <a:gridCol w="702589"/>
                <a:gridCol w="1485474"/>
                <a:gridCol w="1485474"/>
                <a:gridCol w="1485474"/>
              </a:tblGrid>
              <a:tr h="254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 NAME &amp; NUMBER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Solution GOR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sm3/sm3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Oil Gravity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kg/m3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792.2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790.9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790.5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 Gravity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SG(air)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Specific Gravity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SG(water)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ºC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Bubble Point Pressure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Oil FVF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m3/m3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1.224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1.149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Oil Viscosity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30" y="226295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9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77" y="629539"/>
            <a:ext cx="4778972" cy="591030"/>
          </a:xfrm>
        </p:spPr>
        <p:txBody>
          <a:bodyPr/>
          <a:lstStyle/>
          <a:p>
            <a:r>
              <a:rPr lang="en-GB" dirty="0" smtClean="0"/>
              <a:t>Completion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Completion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21268"/>
              </p:ext>
            </p:extLst>
          </p:nvPr>
        </p:nvGraphicFramePr>
        <p:xfrm>
          <a:off x="876823" y="2962845"/>
          <a:ext cx="7565720" cy="2131800"/>
        </p:xfrm>
        <a:graphic>
          <a:graphicData uri="http://schemas.openxmlformats.org/drawingml/2006/table">
            <a:tbl>
              <a:tblPr/>
              <a:tblGrid>
                <a:gridCol w="2420906"/>
                <a:gridCol w="700656"/>
                <a:gridCol w="1481386"/>
                <a:gridCol w="1481386"/>
                <a:gridCol w="1481386"/>
              </a:tblGrid>
              <a:tr h="17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 NAME &amp; NUMBER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#2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 pump depth 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TVD pump depth 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2165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 Tubing Depth 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2148.1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Inside Diameter 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Inches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2.992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Outside Diameter 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inches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2.8675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2.875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Liner Top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0920" marR="10920" marT="109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1246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Liner Inside Diameter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inches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6.184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6.184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6.184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3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Casing Inside Diameter 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Inches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7" to surface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8.535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7" to surface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3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Formation Measured Depth 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2353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2165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2172.6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Formation Temperature 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ºC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87.3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83.3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0920" marR="10920" marT="109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47" y="482142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8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599" y="1576080"/>
            <a:ext cx="4413551" cy="231951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Well Test </a:t>
            </a:r>
            <a:r>
              <a:rPr lang="en-GB" sz="2000" dirty="0" smtClean="0"/>
              <a:t>Date 2018</a:t>
            </a:r>
            <a:endParaRPr lang="en-GB" sz="2000" dirty="0" smtClean="0"/>
          </a:p>
          <a:p>
            <a:r>
              <a:rPr lang="en-GB" sz="2000" dirty="0" smtClean="0"/>
              <a:t>Assumed intake pressure of 664 psi (600m fluid above pump)</a:t>
            </a:r>
          </a:p>
          <a:p>
            <a:r>
              <a:rPr lang="en-GB" sz="2000" dirty="0" err="1" smtClean="0"/>
              <a:t>Pwf</a:t>
            </a:r>
            <a:r>
              <a:rPr lang="en-GB" sz="2000" dirty="0" smtClean="0"/>
              <a:t>  = 2146 psig</a:t>
            </a:r>
            <a:endParaRPr lang="en-GB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359" b="1359"/>
          <a:stretch>
            <a:fillRect/>
          </a:stretch>
        </p:blipFill>
        <p:spPr>
          <a:xfrm>
            <a:off x="5386191" y="1576087"/>
            <a:ext cx="3422845" cy="2250000"/>
          </a:xfr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009538345"/>
              </p:ext>
            </p:extLst>
          </p:nvPr>
        </p:nvGraphicFramePr>
        <p:xfrm>
          <a:off x="4498757" y="4025552"/>
          <a:ext cx="4380748" cy="1706880"/>
        </p:xfrm>
        <a:graphic>
          <a:graphicData uri="http://schemas.openxmlformats.org/drawingml/2006/table">
            <a:tbl>
              <a:tblPr/>
              <a:tblGrid>
                <a:gridCol w="2206202"/>
                <a:gridCol w="1292238"/>
                <a:gridCol w="88230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Head Pressure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psig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Head Temperature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ºC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Cut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 Rate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sm3/d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106.7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Displacement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m3/day/RPM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GOR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sm3/sm3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22.2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3" y="263872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4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Very little drawdown</a:t>
            </a:r>
          </a:p>
          <a:p>
            <a:r>
              <a:rPr lang="en-GB" sz="2000" dirty="0" smtClean="0"/>
              <a:t>Provided no concerns about </a:t>
            </a:r>
            <a:r>
              <a:rPr lang="en-GB" sz="2000" dirty="0" err="1" smtClean="0"/>
              <a:t>channeling</a:t>
            </a:r>
            <a:r>
              <a:rPr lang="en-GB" sz="2000" dirty="0" smtClean="0"/>
              <a:t> / coning water, can increase offtake.</a:t>
            </a:r>
          </a:p>
          <a:p>
            <a:r>
              <a:rPr lang="en-GB" sz="2000" dirty="0" smtClean="0"/>
              <a:t>Suggest target </a:t>
            </a:r>
            <a:r>
              <a:rPr lang="en-GB" sz="2000" dirty="0" err="1" smtClean="0"/>
              <a:t>pwf</a:t>
            </a:r>
            <a:r>
              <a:rPr lang="en-GB" sz="2000" dirty="0" smtClean="0"/>
              <a:t> of 70 bar (1015psi) -maintains above bubble point</a:t>
            </a:r>
          </a:p>
          <a:p>
            <a:pPr marL="456600" lvl="1" indent="-456600">
              <a:buFont typeface="Arial"/>
              <a:buChar char="•"/>
            </a:pPr>
            <a:r>
              <a:rPr lang="en-GB" sz="2000" dirty="0" smtClean="0"/>
              <a:t>Target rate of 210 m3 /day (1323 </a:t>
            </a:r>
            <a:r>
              <a:rPr lang="en-GB" sz="2000" dirty="0"/>
              <a:t>blpd) </a:t>
            </a:r>
            <a:endParaRPr lang="en-GB" sz="2000" dirty="0" smtClean="0"/>
          </a:p>
          <a:p>
            <a:pPr marL="456600" lvl="1" indent="-456600">
              <a:buFont typeface="Arial"/>
              <a:buChar char="•"/>
            </a:pPr>
            <a:r>
              <a:rPr lang="en-GB" sz="2000" dirty="0" smtClean="0"/>
              <a:t>Approximately 70HP </a:t>
            </a:r>
            <a:r>
              <a:rPr lang="en-GB" sz="2000" dirty="0"/>
              <a:t>motor required </a:t>
            </a:r>
          </a:p>
          <a:p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0"/>
          </p:nvPr>
        </p:nvPicPr>
        <p:blipFill>
          <a:blip r:embed="rId2"/>
          <a:srcRect t="-85992" b="-85992"/>
          <a:stretch>
            <a:fillRect/>
          </a:stretch>
        </p:blipFill>
        <p:spPr/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10066" r="-10066"/>
          <a:stretch>
            <a:fillRect/>
          </a:stretch>
        </p:blipFill>
        <p:spPr/>
      </p:pic>
      <p:sp>
        <p:nvSpPr>
          <p:cNvPr id="10" name="Oval 9"/>
          <p:cNvSpPr/>
          <p:nvPr/>
        </p:nvSpPr>
        <p:spPr>
          <a:xfrm>
            <a:off x="7285604" y="3004331"/>
            <a:ext cx="81938" cy="7510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88026" y="2888254"/>
            <a:ext cx="114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libri"/>
                <a:cs typeface="Calibri"/>
              </a:rPr>
              <a:t>Target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7" y="251345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3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Lift Requirements</a:t>
            </a:r>
          </a:p>
          <a:p>
            <a:pPr lvl="1"/>
            <a:r>
              <a:rPr lang="en-GB" sz="2000" dirty="0" smtClean="0"/>
              <a:t>210 m3/day (1323 BPD)</a:t>
            </a:r>
          </a:p>
          <a:p>
            <a:pPr lvl="1"/>
            <a:r>
              <a:rPr lang="en-GB" sz="2000" dirty="0" smtClean="0"/>
              <a:t>Pump at 2000 m (6561 ft)</a:t>
            </a:r>
          </a:p>
          <a:p>
            <a:pPr lvl="1"/>
            <a:r>
              <a:rPr lang="en-GB" sz="2000" dirty="0" smtClean="0"/>
              <a:t>Requires pump </a:t>
            </a:r>
            <a:r>
              <a:rPr lang="en-GB" sz="2000" dirty="0"/>
              <a:t>d</a:t>
            </a:r>
            <a:r>
              <a:rPr lang="en-GB" sz="2000" dirty="0" smtClean="0"/>
              <a:t>ifferential pressure rating of 1601 m (5252ft)</a:t>
            </a:r>
          </a:p>
          <a:p>
            <a:pPr lvl="1"/>
            <a:r>
              <a:rPr lang="en-GB" sz="2000" dirty="0"/>
              <a:t>Approximately </a:t>
            </a:r>
            <a:r>
              <a:rPr lang="en-GB" sz="2000" dirty="0" smtClean="0"/>
              <a:t>70HP </a:t>
            </a:r>
            <a:r>
              <a:rPr lang="en-GB" sz="2000" dirty="0"/>
              <a:t>motor required </a:t>
            </a:r>
          </a:p>
          <a:p>
            <a:pPr marL="462767" lvl="1" indent="0">
              <a:buNone/>
            </a:pPr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5129640"/>
              </p:ext>
            </p:extLst>
          </p:nvPr>
        </p:nvGraphicFramePr>
        <p:xfrm>
          <a:off x="4711700" y="2070935"/>
          <a:ext cx="4097337" cy="1260392"/>
        </p:xfrm>
        <a:graphic>
          <a:graphicData uri="http://schemas.openxmlformats.org/drawingml/2006/table">
            <a:tbl>
              <a:tblPr/>
              <a:tblGrid>
                <a:gridCol w="2483235"/>
                <a:gridCol w="807051"/>
                <a:gridCol w="807051"/>
              </a:tblGrid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 Head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Flowing Bottomhole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1051.17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Cut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(percent)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Pump Intake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804.41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Pump Intake Rate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13181.3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(RB/day)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Pump Discharge Pressure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3181.37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(psig)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 Required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1601.32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(m)</a:t>
                      </a:r>
                    </a:p>
                  </a:txBody>
                  <a:tcPr marL="12416" marR="12416" marT="124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43" y="326502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Well Test </a:t>
            </a:r>
            <a:r>
              <a:rPr lang="en-GB" sz="2000" dirty="0" smtClean="0"/>
              <a:t>Date 2018</a:t>
            </a:r>
            <a:endParaRPr lang="en-GB" sz="2000" dirty="0" smtClean="0"/>
          </a:p>
          <a:p>
            <a:r>
              <a:rPr lang="en-GB" sz="2000" dirty="0" smtClean="0"/>
              <a:t>Assumed intake pressure of 1000 psi </a:t>
            </a:r>
          </a:p>
          <a:p>
            <a:r>
              <a:rPr lang="en-GB" sz="2000" dirty="0" err="1" smtClean="0"/>
              <a:t>Pwf</a:t>
            </a:r>
            <a:r>
              <a:rPr lang="en-GB" sz="2000" dirty="0" smtClean="0"/>
              <a:t>  = 2679 psig</a:t>
            </a:r>
          </a:p>
          <a:p>
            <a:endParaRPr lang="en-GB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985920120"/>
              </p:ext>
            </p:extLst>
          </p:nvPr>
        </p:nvGraphicFramePr>
        <p:xfrm>
          <a:off x="4711700" y="4697485"/>
          <a:ext cx="3817178" cy="1340038"/>
        </p:xfrm>
        <a:graphic>
          <a:graphicData uri="http://schemas.openxmlformats.org/drawingml/2006/table">
            <a:tbl>
              <a:tblPr/>
              <a:tblGrid>
                <a:gridCol w="1851938"/>
                <a:gridCol w="880487"/>
                <a:gridCol w="1084753"/>
              </a:tblGrid>
              <a:tr h="12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Date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Head Pressure 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psig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Tubing Head Temperature 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ºC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Cut 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 Rate 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sm3/d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377.9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1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Calculated m3/dayRPM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m3/day/RPM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0.945</a:t>
                      </a:r>
                    </a:p>
                  </a:txBody>
                  <a:tcPr marL="8554" marR="8554" marT="855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4584" r="-4584"/>
          <a:stretch>
            <a:fillRect/>
          </a:stretch>
        </p:blipFill>
        <p:spPr/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8" y="263873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#2</a:t>
            </a:r>
            <a:r>
              <a:rPr lang="en-GB" dirty="0" smtClean="0"/>
              <a:t>06</a:t>
            </a:r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8397" r="-8397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Very little drawdown</a:t>
            </a:r>
          </a:p>
          <a:p>
            <a:r>
              <a:rPr lang="en-GB" sz="2000" dirty="0" smtClean="0"/>
              <a:t>Provided no concerns about </a:t>
            </a:r>
            <a:r>
              <a:rPr lang="en-GB" sz="2000" dirty="0" err="1" smtClean="0"/>
              <a:t>channeling</a:t>
            </a:r>
            <a:r>
              <a:rPr lang="en-GB" sz="2000" dirty="0" smtClean="0"/>
              <a:t> / coning water, can increase offtake.</a:t>
            </a:r>
          </a:p>
          <a:p>
            <a:r>
              <a:rPr lang="en-GB" sz="2000" dirty="0" smtClean="0"/>
              <a:t>Suggest target </a:t>
            </a:r>
            <a:r>
              <a:rPr lang="en-GB" sz="2000" dirty="0" err="1" smtClean="0"/>
              <a:t>pwf</a:t>
            </a:r>
            <a:r>
              <a:rPr lang="en-GB" sz="2000" dirty="0" smtClean="0"/>
              <a:t> of 70 bar (1015psi) -maintains above bubble point</a:t>
            </a:r>
          </a:p>
          <a:p>
            <a:r>
              <a:rPr lang="en-GB" sz="2000" dirty="0" smtClean="0"/>
              <a:t>Target rate of 2015 m3 /day (12700 blpd)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7121729" y="2963363"/>
            <a:ext cx="81938" cy="7510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37807" y="2826802"/>
            <a:ext cx="114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libri"/>
                <a:cs typeface="Calibri"/>
              </a:rPr>
              <a:t>Target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0"/>
          </p:nvPr>
        </p:nvPicPr>
        <p:blipFill>
          <a:blip r:embed="rId3"/>
          <a:srcRect t="-90592" b="-90592"/>
          <a:stretch>
            <a:fillRect/>
          </a:stretch>
        </p:blipFill>
        <p:spPr>
          <a:xfrm>
            <a:off x="4737452" y="3863218"/>
            <a:ext cx="4097338" cy="2250000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74" y="276399"/>
            <a:ext cx="2943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3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Logo ALP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LP Powerpoint Template 2011 08 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adeGothic LT Light"/>
        <a:ea typeface=""/>
        <a:cs typeface=""/>
      </a:majorFont>
      <a:minorFont>
        <a:latin typeface="TradeGothic 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ALP Powerpoint template.potx</Template>
  <TotalTime>436907</TotalTime>
  <Pages>59</Pages>
  <Words>719</Words>
  <Application>Microsoft Office PowerPoint</Application>
  <PresentationFormat>Произвольный</PresentationFormat>
  <Paragraphs>289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New Logo ALP Powerpoint template</vt:lpstr>
      <vt:lpstr>ALP Powerpoint Template 2011 08 18</vt:lpstr>
      <vt:lpstr>Сase #1 Well Pump Review</vt:lpstr>
      <vt:lpstr>Methodology</vt:lpstr>
      <vt:lpstr>PVT</vt:lpstr>
      <vt:lpstr>Completion</vt:lpstr>
      <vt:lpstr>Well #205</vt:lpstr>
      <vt:lpstr>Well #205</vt:lpstr>
      <vt:lpstr>Well #205</vt:lpstr>
      <vt:lpstr>Well #206</vt:lpstr>
      <vt:lpstr>Well #206</vt:lpstr>
      <vt:lpstr>Well #206</vt:lpstr>
      <vt:lpstr>Well #201</vt:lpstr>
      <vt:lpstr>Well #201</vt:lpstr>
      <vt:lpstr>Lift Requirements</vt:lpstr>
      <vt:lpstr>TASK: The rates on all three wells can be significantly increased. Please, based on provided tech data, recommend viable and highest rates options.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of Development Costs  for Bowmore Development </dc:title>
  <dc:subject/>
  <dc:creator/>
  <cp:keywords/>
  <dc:description/>
  <cp:lastModifiedBy>AKulumbetov</cp:lastModifiedBy>
  <cp:revision>856</cp:revision>
  <cp:lastPrinted>1999-11-15T20:45:44Z</cp:lastPrinted>
  <dcterms:created xsi:type="dcterms:W3CDTF">2010-09-12T17:45:46Z</dcterms:created>
  <dcterms:modified xsi:type="dcterms:W3CDTF">2018-03-10T06:31:28Z</dcterms:modified>
</cp:coreProperties>
</file>