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27432000" cy="365760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1pPr>
    <a:lvl2pPr marL="355564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2pPr>
    <a:lvl3pPr marL="711129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3pPr>
    <a:lvl4pPr marL="1066693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4pPr>
    <a:lvl5pPr marL="1422258" algn="l" rtl="0" fontAlgn="base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Arial" charset="0"/>
        <a:ea typeface="+mn-ea"/>
        <a:cs typeface="+mn-cs"/>
      </a:defRPr>
    </a:lvl5pPr>
    <a:lvl6pPr marL="1777822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6pPr>
    <a:lvl7pPr marL="2133387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7pPr>
    <a:lvl8pPr marL="2488951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8pPr>
    <a:lvl9pPr marL="2844516" algn="l" defTabSz="711129" rtl="0" eaLnBrk="1" latinLnBrk="0" hangingPunct="1">
      <a:defRPr sz="4000" b="1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F9991"/>
    <a:srgbClr val="FDFFB5"/>
    <a:srgbClr val="C5FFA3"/>
    <a:srgbClr val="CCECFF"/>
    <a:srgbClr val="FFF1C5"/>
    <a:srgbClr val="FFECAF"/>
    <a:srgbClr val="822222"/>
    <a:srgbClr val="996600"/>
    <a:srgbClr val="CC99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8" autoAdjust="0"/>
    <p:restoredTop sz="94667" autoAdjust="0"/>
  </p:normalViewPr>
  <p:slideViewPr>
    <p:cSldViewPr>
      <p:cViewPr>
        <p:scale>
          <a:sx n="50" d="100"/>
          <a:sy n="50" d="100"/>
        </p:scale>
        <p:origin x="1998" y="-3120"/>
      </p:cViewPr>
      <p:guideLst>
        <p:guide orient="horz" pos="1152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25" d="100"/>
          <a:sy n="25" d="100"/>
        </p:scale>
        <p:origin x="-1950" y="-19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67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67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fld id="{3A0464C7-F8AD-4A50-AD27-40D0FDC12D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3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67" y="0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20900" y="696913"/>
            <a:ext cx="2616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720" y="4415708"/>
            <a:ext cx="5486561" cy="418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>
              <a:defRPr sz="3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67" y="8829783"/>
            <a:ext cx="2971719" cy="46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3409" tIns="11704" rIns="23409" bIns="11704" numCol="1" anchor="b" anchorCtr="0" compatLnSpc="1">
            <a:prstTxWarp prst="textNoShape">
              <a:avLst/>
            </a:prstTxWarp>
          </a:bodyPr>
          <a:lstStyle>
            <a:lvl1pPr algn="r">
              <a:defRPr sz="300" b="0">
                <a:solidFill>
                  <a:schemeClr val="tx1"/>
                </a:solidFill>
              </a:defRPr>
            </a:lvl1pPr>
          </a:lstStyle>
          <a:p>
            <a:fld id="{13B7A587-E767-4728-95DE-8FD9E2FC05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5556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1112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666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42225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77822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3" y="264160"/>
            <a:ext cx="16406827" cy="239776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8"/>
          <p:cNvSpPr>
            <a:spLocks noGrp="1" noChangeArrowheads="1"/>
          </p:cNvSpPr>
          <p:nvPr>
            <p:ph type="dt" sz="half" idx="10"/>
          </p:nvPr>
        </p:nvSpPr>
        <p:spPr>
          <a:xfrm>
            <a:off x="23785285" y="3265176"/>
            <a:ext cx="3456215" cy="63336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1FE3D-A8A3-3B45-AD1F-AB619885582F}" type="datetime4">
              <a:rPr lang="en-US" smtClean="0"/>
              <a:t>August 4, 2015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53616" y="3018955"/>
            <a:ext cx="23295599" cy="902806"/>
          </a:xfrm>
          <a:prstGeom prst="rect">
            <a:avLst/>
          </a:prstGeom>
        </p:spPr>
        <p:txBody>
          <a:bodyPr vert="horz" lIns="71113" tIns="35556" rIns="71113" bIns="35556"/>
          <a:lstStyle/>
          <a:p>
            <a:pPr lvl="0"/>
            <a:r>
              <a:rPr lang="en-US" dirty="0" smtClean="0"/>
              <a:t>Click to add authors and institutions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13828" y="4465561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9443528" y="4504266"/>
            <a:ext cx="8599884" cy="14683620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18474588" y="4499428"/>
            <a:ext cx="8599884" cy="14688458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413828" y="19659133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9443528" y="19659133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18474588" y="19659133"/>
            <a:ext cx="8599884" cy="14722325"/>
          </a:xfrm>
          <a:prstGeom prst="rect">
            <a:avLst/>
          </a:prstGeom>
          <a:ln>
            <a:solidFill>
              <a:srgbClr val="2D2D8A"/>
            </a:solidFill>
          </a:ln>
        </p:spPr>
        <p:txBody>
          <a:bodyPr vert="horz" lIns="71113" tIns="35556" rIns="71113" bIns="35556"/>
          <a:lstStyle>
            <a:lvl1pPr>
              <a:defRPr sz="3100">
                <a:solidFill>
                  <a:schemeClr val="tx1"/>
                </a:solidFill>
              </a:defRPr>
            </a:lvl1pPr>
            <a:lvl2pPr marL="355564" indent="-355564">
              <a:defRPr sz="2800"/>
            </a:lvl2pPr>
            <a:lvl3pPr marL="711129" indent="-355564">
              <a:defRPr sz="2500"/>
            </a:lvl3pPr>
            <a:lvl4pPr marL="1066693" indent="-355564">
              <a:defRPr sz="2500"/>
            </a:lvl4pPr>
            <a:lvl5pPr marL="1422258" indent="-355564">
              <a:defRPr sz="2500"/>
            </a:lvl5pPr>
          </a:lstStyle>
          <a:p>
            <a:pPr lvl="0"/>
            <a:r>
              <a:rPr lang="en-US" dirty="0" smtClean="0"/>
              <a:t>Click to add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-1" y="34716722"/>
            <a:ext cx="27432001" cy="1859278"/>
          </a:xfrm>
          <a:prstGeom prst="rect">
            <a:avLst/>
          </a:prstGeom>
          <a:solidFill>
            <a:srgbClr val="0617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13" tIns="35556" rIns="71113" bIns="35556"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-1" y="0"/>
            <a:ext cx="27432001" cy="2920789"/>
          </a:xfrm>
          <a:prstGeom prst="rect">
            <a:avLst/>
          </a:prstGeom>
          <a:solidFill>
            <a:srgbClr val="0617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13" tIns="35556" rIns="71113" bIns="35556" rtlCol="0" anchor="ctr"/>
          <a:lstStyle/>
          <a:p>
            <a:pPr algn="ctr"/>
            <a:endParaRPr lang="en-US" dirty="0"/>
          </a:p>
        </p:txBody>
      </p:sp>
      <p:sp>
        <p:nvSpPr>
          <p:cNvPr id="23" name="Rectangle 207"/>
          <p:cNvSpPr>
            <a:spLocks noGrp="1" noChangeArrowheads="1"/>
          </p:cNvSpPr>
          <p:nvPr>
            <p:ph type="title"/>
          </p:nvPr>
        </p:nvSpPr>
        <p:spPr bwMode="auto">
          <a:xfrm>
            <a:off x="10787062" y="285730"/>
            <a:ext cx="16406827" cy="234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339" tIns="177782" rIns="213339" bIns="177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4" name="Text Box 212"/>
          <p:cNvSpPr txBox="1">
            <a:spLocks noChangeArrowheads="1"/>
          </p:cNvSpPr>
          <p:nvPr/>
        </p:nvSpPr>
        <p:spPr bwMode="auto">
          <a:xfrm>
            <a:off x="23715034" y="2399543"/>
            <a:ext cx="3862582" cy="5026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1113" tIns="35556" rIns="71113" bIns="35556">
            <a:spAutoFit/>
          </a:bodyPr>
          <a:lstStyle/>
          <a:p>
            <a:pPr defTabSz="2928468">
              <a:defRPr/>
            </a:pPr>
            <a:r>
              <a:rPr lang="en-US" sz="2800" dirty="0">
                <a:solidFill>
                  <a:srgbClr val="BBE0E3"/>
                </a:solidFill>
              </a:rPr>
              <a:t>http:/</a:t>
            </a:r>
            <a:r>
              <a:rPr lang="en-US" sz="2800" dirty="0" smtClean="0">
                <a:solidFill>
                  <a:srgbClr val="BBE0E3"/>
                </a:solidFill>
              </a:rPr>
              <a:t>/</a:t>
            </a:r>
            <a:r>
              <a:rPr lang="en-US" sz="2800" dirty="0" err="1" smtClean="0">
                <a:solidFill>
                  <a:srgbClr val="BBE0E3"/>
                </a:solidFill>
              </a:rPr>
              <a:t>terraswarm.org</a:t>
            </a:r>
            <a:r>
              <a:rPr lang="en-US" sz="2800" dirty="0" smtClean="0">
                <a:solidFill>
                  <a:srgbClr val="BBE0E3"/>
                </a:solidFill>
              </a:rPr>
              <a:t>/</a:t>
            </a:r>
            <a:endParaRPr lang="en-US" sz="2800" dirty="0">
              <a:solidFill>
                <a:srgbClr val="BBE0E3"/>
              </a:solidFill>
            </a:endParaRPr>
          </a:p>
        </p:txBody>
      </p:sp>
      <p:pic>
        <p:nvPicPr>
          <p:cNvPr id="25" name="Picture 24" descr="EarthSwarm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2725" cy="2936240"/>
          </a:xfrm>
          <a:prstGeom prst="rect">
            <a:avLst/>
          </a:prstGeom>
        </p:spPr>
      </p:pic>
      <p:pic>
        <p:nvPicPr>
          <p:cNvPr id="26" name="Picture 25" descr="swarmGlobeFad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404" y="1262026"/>
            <a:ext cx="8879388" cy="165748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562225" y="212695"/>
            <a:ext cx="4277284" cy="1025914"/>
          </a:xfrm>
          <a:prstGeom prst="rect">
            <a:avLst/>
          </a:prstGeom>
          <a:noFill/>
        </p:spPr>
        <p:txBody>
          <a:bodyPr wrap="none" lIns="71113" tIns="35556" rIns="71113" bIns="35556" rtlCol="0">
            <a:spAutoFit/>
          </a:bodyPr>
          <a:lstStyle/>
          <a:p>
            <a:r>
              <a:rPr lang="en-US" sz="6200" b="1" i="1" dirty="0" smtClean="0">
                <a:solidFill>
                  <a:schemeClr val="bg1"/>
                </a:solidFill>
                <a:latin typeface="Myriad Pro"/>
                <a:cs typeface="Myriad Pro"/>
              </a:rPr>
              <a:t>TerraSwarm</a:t>
            </a:r>
            <a:endParaRPr lang="en-US" sz="6200" b="1" i="1" dirty="0">
              <a:solidFill>
                <a:schemeClr val="bg1"/>
              </a:solidFill>
              <a:latin typeface="Myriad Pro"/>
              <a:cs typeface="Myriad Pr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41405" y="189462"/>
            <a:ext cx="4277284" cy="1025914"/>
          </a:xfrm>
          <a:prstGeom prst="rect">
            <a:avLst/>
          </a:prstGeom>
          <a:noFill/>
        </p:spPr>
        <p:txBody>
          <a:bodyPr wrap="none" lIns="71113" tIns="35556" rIns="71113" bIns="35556" rtlCol="0">
            <a:spAutoFit/>
          </a:bodyPr>
          <a:lstStyle/>
          <a:p>
            <a:r>
              <a:rPr lang="en-US" sz="6200" b="1" i="1" dirty="0" smtClean="0">
                <a:solidFill>
                  <a:srgbClr val="679CD6"/>
                </a:solidFill>
                <a:latin typeface="Myriad Pro"/>
                <a:cs typeface="Myriad Pro"/>
              </a:rPr>
              <a:t>TerraSwarm</a:t>
            </a:r>
            <a:endParaRPr lang="en-US" sz="6200" b="1" i="1" dirty="0">
              <a:solidFill>
                <a:srgbClr val="679CD6"/>
              </a:solidFill>
              <a:latin typeface="Myriad Pro"/>
              <a:cs typeface="Myriad Pr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" y="2923812"/>
            <a:ext cx="27432001" cy="1109683"/>
          </a:xfrm>
          <a:prstGeom prst="rect">
            <a:avLst/>
          </a:prstGeom>
          <a:solidFill>
            <a:srgbClr val="DAEDEF"/>
          </a:solidFill>
          <a:ln>
            <a:solidFill>
              <a:srgbClr val="2D2D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113" tIns="35556" rIns="71113" bIns="35556"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STARnet-we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0" y="34940792"/>
            <a:ext cx="1303936" cy="139086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804908" y="34998720"/>
            <a:ext cx="25397194" cy="1157240"/>
          </a:xfrm>
          <a:prstGeom prst="rect">
            <a:avLst/>
          </a:prstGeom>
          <a:noFill/>
        </p:spPr>
        <p:txBody>
          <a:bodyPr wrap="square" lIns="71113" tIns="35556" rIns="71113" bIns="35556" rtlCol="0">
            <a:spAutoFit/>
          </a:bodyPr>
          <a:lstStyle/>
          <a:p>
            <a:r>
              <a:rPr lang="en-US" sz="3400" b="1" dirty="0" smtClean="0">
                <a:solidFill>
                  <a:srgbClr val="679CD6"/>
                </a:solidFill>
              </a:rPr>
              <a:t>Sponsored by the TerraSwarm Research Center, one of six centers administered by the STARnet phase of the Focus Center Research Program (FCRP) a Semiconductor Research Corporation program sponsored by MARCO and DARPA.</a:t>
            </a:r>
            <a:endParaRPr lang="en-US" sz="3400" b="1" dirty="0">
              <a:solidFill>
                <a:srgbClr val="679CD6"/>
              </a:solidFill>
            </a:endParaRPr>
          </a:p>
        </p:txBody>
      </p:sp>
      <p:sp>
        <p:nvSpPr>
          <p:cNvPr id="32" name="Rectangle 2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785285" y="3207924"/>
            <a:ext cx="3456215" cy="56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1113" tIns="35556" rIns="71113" bIns="35556" numCol="1" anchor="t" anchorCtr="0" compatLnSpc="1">
            <a:prstTxWarp prst="textNoShape">
              <a:avLst/>
            </a:prstTxWarp>
          </a:bodyPr>
          <a:lstStyle>
            <a:lvl1pPr algn="r">
              <a:defRPr sz="25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05E693D-F489-0045-8378-4157BCAF8227}" type="datetime4">
              <a:rPr lang="en-US" smtClean="0"/>
              <a:pPr>
                <a:defRPr/>
              </a:pPr>
              <a:t>August 4, 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2pPr>
      <a:lvl3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3pPr>
      <a:lvl4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4pPr>
      <a:lvl5pPr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5pPr>
      <a:lvl6pPr marL="355564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6pPr>
      <a:lvl7pPr marL="711129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7pPr>
      <a:lvl8pPr marL="1066693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8pPr>
      <a:lvl9pPr marL="1422258" algn="l" defTabSz="2928468" rtl="0" eaLnBrk="1" fontAlgn="base" hangingPunct="1">
        <a:spcBef>
          <a:spcPct val="0"/>
        </a:spcBef>
        <a:spcAft>
          <a:spcPct val="0"/>
        </a:spcAft>
        <a:defRPr sz="5900" b="1">
          <a:solidFill>
            <a:schemeClr val="tx2"/>
          </a:solidFill>
          <a:latin typeface="Arial" charset="0"/>
        </a:defRPr>
      </a:lvl9pPr>
    </p:titleStyle>
    <p:bodyStyle>
      <a:lvl1pPr marL="266673" indent="-266673" algn="l" defTabSz="2928468" rtl="0" eaLnBrk="1" fontAlgn="base" hangingPunct="1">
        <a:spcBef>
          <a:spcPct val="20000"/>
        </a:spcBef>
        <a:spcAft>
          <a:spcPct val="0"/>
        </a:spcAft>
        <a:defRPr sz="4700">
          <a:solidFill>
            <a:srgbClr val="2D2D8A"/>
          </a:solidFill>
          <a:latin typeface="+mn-lt"/>
          <a:ea typeface="+mn-ea"/>
          <a:cs typeface="+mn-cs"/>
        </a:defRPr>
      </a:lvl1pPr>
      <a:lvl2pPr marL="2375368" indent="-913603" algn="l" defTabSz="2928468" rtl="0" eaLnBrk="1" fontAlgn="base" hangingPunct="1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3659351" indent="-730882" algn="l" defTabSz="2928468" rtl="0" eaLnBrk="1" fontAlgn="base" hangingPunct="1">
        <a:spcBef>
          <a:spcPct val="20000"/>
        </a:spcBef>
        <a:spcAft>
          <a:spcPct val="0"/>
        </a:spcAft>
        <a:buChar char="•"/>
        <a:defRPr sz="7800">
          <a:solidFill>
            <a:schemeClr val="tx1"/>
          </a:solidFill>
          <a:latin typeface="+mn-lt"/>
        </a:defRPr>
      </a:lvl3pPr>
      <a:lvl4pPr marL="5121116" indent="-730882" algn="l" defTabSz="2928468" rtl="0" eaLnBrk="1" fontAlgn="base" hangingPunct="1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582881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6938445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294009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7649574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005138" indent="-730882" algn="l" defTabSz="2928468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400" dirty="0" err="1" smtClean="0"/>
              <a:t>PolyPoint</a:t>
            </a:r>
            <a:r>
              <a:rPr lang="en-US" sz="9400" dirty="0" smtClean="0"/>
              <a:t> UWB Localization</a:t>
            </a:r>
            <a:endParaRPr lang="en-US" sz="9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September 9-11, 2015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Wait, What? Demo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051000" y="35814000"/>
            <a:ext cx="184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89000" y="6337771"/>
            <a:ext cx="14683184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dirty="0" smtClean="0"/>
              <a:t>High-fidelity indoo</a:t>
            </a:r>
            <a:r>
              <a:rPr lang="en-US" dirty="0" smtClean="0"/>
              <a:t>r localization enables a bevy of applications, powering today’s </a:t>
            </a:r>
            <a:r>
              <a:rPr lang="en-US" i="1" dirty="0" smtClean="0"/>
              <a:t>Robot Café</a:t>
            </a:r>
            <a:r>
              <a:rPr lang="en-US" dirty="0" smtClean="0"/>
              <a:t> demo and empowering tomorrow’s swarms of autonomous flying robots. The </a:t>
            </a:r>
            <a:r>
              <a:rPr lang="en-US" dirty="0" err="1" smtClean="0"/>
              <a:t>TerraSwarm</a:t>
            </a:r>
            <a:r>
              <a:rPr lang="en-US" dirty="0" smtClean="0"/>
              <a:t> project is exploring localization on multiple thrusts including </a:t>
            </a:r>
            <a:r>
              <a:rPr lang="en-US" dirty="0" err="1" smtClean="0"/>
              <a:t>PolyPoint</a:t>
            </a:r>
            <a:r>
              <a:rPr lang="en-US" dirty="0" smtClean="0"/>
              <a:t> with ultra-wideband RF, ALPS with ultrasonic, and </a:t>
            </a:r>
            <a:r>
              <a:rPr lang="en-US" dirty="0" err="1" smtClean="0"/>
              <a:t>Luaxpose</a:t>
            </a:r>
            <a:r>
              <a:rPr lang="en-US" dirty="0" smtClean="0"/>
              <a:t> with visible light.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-27663" y="25679400"/>
            <a:ext cx="1249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smtClean="0">
                <a:latin typeface="Arial Narrow"/>
                <a:cs typeface="Arial Narrow"/>
              </a:rPr>
              <a:t>Smartphone App</a:t>
            </a:r>
            <a:endParaRPr lang="en-US" sz="4400" b="0" dirty="0">
              <a:latin typeface="Arial Narrow"/>
              <a:cs typeface="Arial Narro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35878" y="7133348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smtClean="0">
                <a:latin typeface="Arial Narrow"/>
                <a:cs typeface="Arial Narrow"/>
              </a:rPr>
              <a:t>Teaser Pics</a:t>
            </a:r>
            <a:endParaRPr lang="en-US" sz="4400" b="0" dirty="0">
              <a:latin typeface="Arial Narrow"/>
              <a:cs typeface="Arial Narro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10600" y="24917401"/>
            <a:ext cx="57912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err="1" smtClean="0">
                <a:latin typeface="Arial Narrow"/>
                <a:cs typeface="Arial Narrow"/>
              </a:rPr>
              <a:t>Swarmlet</a:t>
            </a:r>
            <a:endParaRPr lang="en-US" sz="4400" b="0" dirty="0">
              <a:latin typeface="Arial Narrow"/>
              <a:cs typeface="Arial Narro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7970" y="13228000"/>
            <a:ext cx="7865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smtClean="0">
                <a:latin typeface="Arial Narrow"/>
                <a:cs typeface="Arial Narrow"/>
              </a:rPr>
              <a:t>Multipath Pics</a:t>
            </a:r>
            <a:endParaRPr lang="en-US" sz="4400" b="0" dirty="0">
              <a:latin typeface="Arial Narrow"/>
              <a:cs typeface="Arial Narro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40200" y="25298400"/>
            <a:ext cx="1249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smtClean="0">
                <a:latin typeface="Arial Narrow"/>
                <a:cs typeface="Arial Narrow"/>
              </a:rPr>
              <a:t>Navigation</a:t>
            </a:r>
            <a:endParaRPr lang="en-US" sz="4400" b="0" dirty="0">
              <a:latin typeface="Arial Narrow"/>
              <a:cs typeface="Arial Narrow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28346400"/>
            <a:ext cx="1623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0" dirty="0" err="1" smtClean="0">
                <a:latin typeface="Arial Narrow"/>
                <a:cs typeface="Arial Narrow"/>
              </a:rPr>
              <a:t>Reconfigurability</a:t>
            </a:r>
            <a:endParaRPr lang="en-US" sz="5400" b="0" dirty="0">
              <a:latin typeface="Arial Narrow"/>
              <a:cs typeface="Arial Narro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2600" y="29489400"/>
            <a:ext cx="1143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 smtClean="0"/>
              <a:t>Using </a:t>
            </a:r>
            <a:r>
              <a:rPr lang="en-US" sz="3600" b="0" dirty="0" err="1" smtClean="0"/>
              <a:t>Accessors</a:t>
            </a:r>
            <a:r>
              <a:rPr lang="en-US" sz="3600" b="0" dirty="0" smtClean="0"/>
              <a:t> and a </a:t>
            </a:r>
            <a:r>
              <a:rPr lang="en-US" sz="3600" b="0" dirty="0" err="1" smtClean="0"/>
              <a:t>Swarmlet</a:t>
            </a:r>
            <a:r>
              <a:rPr lang="en-US" sz="3600" b="0" dirty="0" smtClean="0"/>
              <a:t> provides a GUI based editor for easily reconfiguring how the application runs. Adding status indications or alternate localization services is simply a matter of dropping in new </a:t>
            </a:r>
            <a:r>
              <a:rPr lang="en-US" sz="3600" b="0" dirty="0" err="1" smtClean="0"/>
              <a:t>Accessors</a:t>
            </a:r>
            <a:r>
              <a:rPr lang="en-US" sz="3600" b="0" dirty="0" smtClean="0"/>
              <a:t>, connecting the ports, and re-running the </a:t>
            </a:r>
            <a:r>
              <a:rPr lang="en-US" sz="3600" b="0" dirty="0" err="1" smtClean="0"/>
              <a:t>Swarmlet</a:t>
            </a:r>
            <a:r>
              <a:rPr lang="en-US" sz="3600" b="0" dirty="0" smtClean="0"/>
              <a:t>.</a:t>
            </a:r>
            <a:endParaRPr lang="en-US" sz="3600" b="0" dirty="0"/>
          </a:p>
        </p:txBody>
      </p:sp>
      <p:sp>
        <p:nvSpPr>
          <p:cNvPr id="23" name="TextBox 22"/>
          <p:cNvSpPr txBox="1"/>
          <p:nvPr/>
        </p:nvSpPr>
        <p:spPr>
          <a:xfrm>
            <a:off x="12877800" y="22936200"/>
            <a:ext cx="57912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dirty="0" err="1" smtClean="0">
                <a:latin typeface="Arial Narrow"/>
                <a:cs typeface="Arial Narrow"/>
              </a:rPr>
              <a:t>Accessors</a:t>
            </a:r>
            <a:endParaRPr lang="en-US" sz="4400" b="0" dirty="0">
              <a:latin typeface="Arial Narrow"/>
              <a:cs typeface="Arial Narrow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914400" y="4801472"/>
            <a:ext cx="14657784" cy="12658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5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2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The Importance of Indoor Localization</a:t>
            </a:r>
            <a:endParaRPr kumimoji="0" lang="en-US" sz="5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914400" y="10219730"/>
            <a:ext cx="914400" cy="914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5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2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66600" y="12168558"/>
            <a:ext cx="14454584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b="0" dirty="0" smtClean="0"/>
              <a:t>Multipath sucks, text </a:t>
            </a:r>
            <a:r>
              <a:rPr lang="en-US" b="0" dirty="0" err="1" smtClean="0"/>
              <a:t>text</a:t>
            </a:r>
            <a:endParaRPr lang="en-US" b="0" dirty="0" smtClean="0"/>
          </a:p>
          <a:p>
            <a:pPr algn="just"/>
            <a:endParaRPr lang="en-US" b="0" dirty="0"/>
          </a:p>
          <a:p>
            <a:pPr algn="just"/>
            <a:endParaRPr lang="en-US" b="0" dirty="0" smtClean="0"/>
          </a:p>
          <a:p>
            <a:pPr algn="just"/>
            <a:endParaRPr lang="en-US" b="0" dirty="0"/>
          </a:p>
          <a:p>
            <a:pPr algn="just"/>
            <a:endParaRPr lang="en-US" b="0" dirty="0" smtClean="0"/>
          </a:p>
          <a:p>
            <a:pPr algn="just"/>
            <a:endParaRPr lang="en-US" b="0" dirty="0"/>
          </a:p>
          <a:p>
            <a:pPr algn="just"/>
            <a:r>
              <a:rPr lang="en-US" b="0" dirty="0" smtClean="0"/>
              <a:t>End Text</a:t>
            </a:r>
            <a:endParaRPr lang="en-US" b="0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12192000" y="10632259"/>
            <a:ext cx="14429184" cy="12658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5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2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Challenges of RF-based Indoor</a:t>
            </a:r>
            <a:r>
              <a:rPr kumimoji="0" lang="en-US" sz="52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Localization</a:t>
            </a:r>
            <a:endParaRPr kumimoji="0" lang="en-US" sz="5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914400" y="16951198"/>
            <a:ext cx="25706784" cy="12658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55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2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The </a:t>
            </a:r>
            <a:r>
              <a:rPr kumimoji="0" lang="en-US" sz="5200" b="1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PolyPoint</a:t>
            </a:r>
            <a:r>
              <a:rPr kumimoji="0" lang="en-US" sz="52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Ultra-wideband</a:t>
            </a:r>
            <a:r>
              <a:rPr kumimoji="0" lang="en-US" sz="52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Localization System</a:t>
            </a:r>
            <a:endParaRPr kumimoji="0" lang="en-US" sz="5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704682"/>
            <a:ext cx="5693026" cy="49935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08" y="18942625"/>
            <a:ext cx="5801192" cy="463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96583"/>
      </p:ext>
    </p:extLst>
  </p:cSld>
  <p:clrMapOvr>
    <a:masterClrMapping/>
  </p:clrMapOvr>
</p:sld>
</file>

<file path=ppt/theme/theme1.xml><?xml version="1.0" encoding="utf-8"?>
<a:theme xmlns:a="http://schemas.openxmlformats.org/drawingml/2006/main" name="TerraSwarmPosterTemplateVertical">
  <a:themeElements>
    <a:clrScheme name="Student Research Day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99CC00"/>
      </a:folHlink>
    </a:clrScheme>
    <a:fontScheme name="Student Research Da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37655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37655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ent Research Da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 Research Da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 Research Day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TerraSwarmPosterTemplateVertical.potx</Template>
  <TotalTime>14286</TotalTime>
  <Words>136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Myriad Pro</vt:lpstr>
      <vt:lpstr>TerraSwarmPosterTemplateVertical</vt:lpstr>
      <vt:lpstr>PolyPoint UWB Localization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cxh</dc:creator>
  <cp:lastModifiedBy>Pat Pannuto</cp:lastModifiedBy>
  <cp:revision>261</cp:revision>
  <cp:lastPrinted>2013-10-01T14:44:32Z</cp:lastPrinted>
  <dcterms:created xsi:type="dcterms:W3CDTF">2003-04-17T03:47:31Z</dcterms:created>
  <dcterms:modified xsi:type="dcterms:W3CDTF">2015-08-04T21:56:30Z</dcterms:modified>
</cp:coreProperties>
</file>