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27432000" cy="36576000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Arial" charset="0"/>
        <a:ea typeface="+mn-ea"/>
        <a:cs typeface="+mn-cs"/>
      </a:defRPr>
    </a:lvl1pPr>
    <a:lvl2pPr marL="355564" algn="l" rtl="0" fontAlgn="base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Arial" charset="0"/>
        <a:ea typeface="+mn-ea"/>
        <a:cs typeface="+mn-cs"/>
      </a:defRPr>
    </a:lvl2pPr>
    <a:lvl3pPr marL="711129" algn="l" rtl="0" fontAlgn="base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Arial" charset="0"/>
        <a:ea typeface="+mn-ea"/>
        <a:cs typeface="+mn-cs"/>
      </a:defRPr>
    </a:lvl3pPr>
    <a:lvl4pPr marL="1066693" algn="l" rtl="0" fontAlgn="base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Arial" charset="0"/>
        <a:ea typeface="+mn-ea"/>
        <a:cs typeface="+mn-cs"/>
      </a:defRPr>
    </a:lvl4pPr>
    <a:lvl5pPr marL="1422258" algn="l" rtl="0" fontAlgn="base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Arial" charset="0"/>
        <a:ea typeface="+mn-ea"/>
        <a:cs typeface="+mn-cs"/>
      </a:defRPr>
    </a:lvl5pPr>
    <a:lvl6pPr marL="1777822" algn="l" defTabSz="711129" rtl="0" eaLnBrk="1" latinLnBrk="0" hangingPunct="1">
      <a:defRPr sz="4000" b="1" kern="1200">
        <a:solidFill>
          <a:schemeClr val="tx2"/>
        </a:solidFill>
        <a:latin typeface="Arial" charset="0"/>
        <a:ea typeface="+mn-ea"/>
        <a:cs typeface="+mn-cs"/>
      </a:defRPr>
    </a:lvl6pPr>
    <a:lvl7pPr marL="2133387" algn="l" defTabSz="711129" rtl="0" eaLnBrk="1" latinLnBrk="0" hangingPunct="1">
      <a:defRPr sz="4000" b="1" kern="1200">
        <a:solidFill>
          <a:schemeClr val="tx2"/>
        </a:solidFill>
        <a:latin typeface="Arial" charset="0"/>
        <a:ea typeface="+mn-ea"/>
        <a:cs typeface="+mn-cs"/>
      </a:defRPr>
    </a:lvl7pPr>
    <a:lvl8pPr marL="2488951" algn="l" defTabSz="711129" rtl="0" eaLnBrk="1" latinLnBrk="0" hangingPunct="1">
      <a:defRPr sz="4000" b="1" kern="1200">
        <a:solidFill>
          <a:schemeClr val="tx2"/>
        </a:solidFill>
        <a:latin typeface="Arial" charset="0"/>
        <a:ea typeface="+mn-ea"/>
        <a:cs typeface="+mn-cs"/>
      </a:defRPr>
    </a:lvl8pPr>
    <a:lvl9pPr marL="2844516" algn="l" defTabSz="711129" rtl="0" eaLnBrk="1" latinLnBrk="0" hangingPunct="1">
      <a:defRPr sz="4000" b="1" kern="1200">
        <a:solidFill>
          <a:schemeClr val="tx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4000"/>
    <a:srgbClr val="800040"/>
    <a:srgbClr val="000080"/>
    <a:srgbClr val="408000"/>
    <a:srgbClr val="800080"/>
    <a:srgbClr val="004080"/>
    <a:srgbClr val="0000FF"/>
    <a:srgbClr val="CF9991"/>
    <a:srgbClr val="FDFFB5"/>
    <a:srgbClr val="C5F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17" autoAdjust="0"/>
    <p:restoredTop sz="94667" autoAdjust="0"/>
  </p:normalViewPr>
  <p:slideViewPr>
    <p:cSldViewPr>
      <p:cViewPr>
        <p:scale>
          <a:sx n="33" d="100"/>
          <a:sy n="33" d="100"/>
        </p:scale>
        <p:origin x="-2912" y="56"/>
      </p:cViewPr>
      <p:guideLst>
        <p:guide orient="horz" pos="11520"/>
        <p:guide pos="86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25" d="100"/>
          <a:sy n="25" d="100"/>
        </p:scale>
        <p:origin x="-1950" y="-192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719" cy="46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3409" tIns="11704" rIns="23409" bIns="11704" numCol="1" anchor="t" anchorCtr="0" compatLnSpc="1">
            <a:prstTxWarp prst="textNoShape">
              <a:avLst/>
            </a:prstTxWarp>
          </a:bodyPr>
          <a:lstStyle>
            <a:lvl1pPr>
              <a:defRPr sz="3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67" y="0"/>
            <a:ext cx="2971719" cy="46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3409" tIns="11704" rIns="23409" bIns="11704" numCol="1" anchor="t" anchorCtr="0" compatLnSpc="1">
            <a:prstTxWarp prst="textNoShape">
              <a:avLst/>
            </a:prstTxWarp>
          </a:bodyPr>
          <a:lstStyle>
            <a:lvl1pPr algn="r">
              <a:defRPr sz="3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783"/>
            <a:ext cx="2971719" cy="46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3409" tIns="11704" rIns="23409" bIns="11704" numCol="1" anchor="b" anchorCtr="0" compatLnSpc="1">
            <a:prstTxWarp prst="textNoShape">
              <a:avLst/>
            </a:prstTxWarp>
          </a:bodyPr>
          <a:lstStyle>
            <a:lvl1pPr>
              <a:defRPr sz="3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67" y="8829783"/>
            <a:ext cx="2971719" cy="46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3409" tIns="11704" rIns="23409" bIns="11704" numCol="1" anchor="b" anchorCtr="0" compatLnSpc="1">
            <a:prstTxWarp prst="textNoShape">
              <a:avLst/>
            </a:prstTxWarp>
          </a:bodyPr>
          <a:lstStyle>
            <a:lvl1pPr algn="r">
              <a:defRPr sz="300" b="0">
                <a:solidFill>
                  <a:schemeClr val="tx1"/>
                </a:solidFill>
              </a:defRPr>
            </a:lvl1pPr>
          </a:lstStyle>
          <a:p>
            <a:fld id="{3A0464C7-F8AD-4A50-AD27-40D0FDC12D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35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719" cy="46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3409" tIns="11704" rIns="23409" bIns="11704" numCol="1" anchor="t" anchorCtr="0" compatLnSpc="1">
            <a:prstTxWarp prst="textNoShape">
              <a:avLst/>
            </a:prstTxWarp>
          </a:bodyPr>
          <a:lstStyle>
            <a:lvl1pPr>
              <a:defRPr sz="3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67" y="0"/>
            <a:ext cx="2971719" cy="46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3409" tIns="11704" rIns="23409" bIns="11704" numCol="1" anchor="t" anchorCtr="0" compatLnSpc="1">
            <a:prstTxWarp prst="textNoShape">
              <a:avLst/>
            </a:prstTxWarp>
          </a:bodyPr>
          <a:lstStyle>
            <a:lvl1pPr algn="r">
              <a:defRPr sz="3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20900" y="696913"/>
            <a:ext cx="2616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720" y="4415708"/>
            <a:ext cx="5486561" cy="418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3409" tIns="11704" rIns="23409" bIns="11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783"/>
            <a:ext cx="2971719" cy="46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3409" tIns="11704" rIns="23409" bIns="11704" numCol="1" anchor="b" anchorCtr="0" compatLnSpc="1">
            <a:prstTxWarp prst="textNoShape">
              <a:avLst/>
            </a:prstTxWarp>
          </a:bodyPr>
          <a:lstStyle>
            <a:lvl1pPr>
              <a:defRPr sz="3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67" y="8829783"/>
            <a:ext cx="2971719" cy="46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3409" tIns="11704" rIns="23409" bIns="11704" numCol="1" anchor="b" anchorCtr="0" compatLnSpc="1">
            <a:prstTxWarp prst="textNoShape">
              <a:avLst/>
            </a:prstTxWarp>
          </a:bodyPr>
          <a:lstStyle>
            <a:lvl1pPr algn="r">
              <a:defRPr sz="300" b="0">
                <a:solidFill>
                  <a:schemeClr val="tx1"/>
                </a:solidFill>
              </a:defRPr>
            </a:lvl1pPr>
          </a:lstStyle>
          <a:p>
            <a:fld id="{13B7A587-E767-4728-95DE-8FD9E2FC05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24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55564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711129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6669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422258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777822" algn="l" defTabSz="71112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3387" algn="l" defTabSz="71112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88951" algn="l" defTabSz="71112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44516" algn="l" defTabSz="71112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7063" y="264160"/>
            <a:ext cx="16406827" cy="239776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08"/>
          <p:cNvSpPr>
            <a:spLocks noGrp="1" noChangeArrowheads="1"/>
          </p:cNvSpPr>
          <p:nvPr>
            <p:ph type="dt" sz="half" idx="10"/>
          </p:nvPr>
        </p:nvSpPr>
        <p:spPr>
          <a:xfrm>
            <a:off x="23785285" y="3265176"/>
            <a:ext cx="3456215" cy="63336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1FE3D-A8A3-3B45-AD1F-AB619885582F}" type="datetime4">
              <a:rPr lang="en-US" smtClean="0"/>
              <a:t>August 4, 2015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53616" y="3018955"/>
            <a:ext cx="23295599" cy="902806"/>
          </a:xfrm>
          <a:prstGeom prst="rect">
            <a:avLst/>
          </a:prstGeom>
        </p:spPr>
        <p:txBody>
          <a:bodyPr vert="horz" lIns="71113" tIns="35556" rIns="71113" bIns="35556"/>
          <a:lstStyle/>
          <a:p>
            <a:pPr lvl="0"/>
            <a:r>
              <a:rPr lang="en-US" dirty="0" smtClean="0"/>
              <a:t>Click to add authors and institutions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413828" y="4465561"/>
            <a:ext cx="8599884" cy="14722325"/>
          </a:xfrm>
          <a:prstGeom prst="rect">
            <a:avLst/>
          </a:prstGeom>
          <a:ln>
            <a:solidFill>
              <a:srgbClr val="2D2D8A"/>
            </a:solidFill>
          </a:ln>
        </p:spPr>
        <p:txBody>
          <a:bodyPr vert="horz" lIns="71113" tIns="35556" rIns="71113" bIns="35556"/>
          <a:lstStyle>
            <a:lvl1pPr>
              <a:defRPr sz="3100">
                <a:solidFill>
                  <a:schemeClr val="tx1"/>
                </a:solidFill>
              </a:defRPr>
            </a:lvl1pPr>
            <a:lvl2pPr marL="355564" indent="-355564">
              <a:defRPr sz="2800"/>
            </a:lvl2pPr>
            <a:lvl3pPr marL="711129" indent="-355564">
              <a:defRPr sz="2500"/>
            </a:lvl3pPr>
            <a:lvl4pPr marL="1066693" indent="-355564">
              <a:defRPr sz="2500"/>
            </a:lvl4pPr>
            <a:lvl5pPr marL="1422258" indent="-355564">
              <a:defRPr sz="2500"/>
            </a:lvl5pPr>
          </a:lstStyle>
          <a:p>
            <a:pPr lvl="0"/>
            <a:r>
              <a:rPr lang="en-US" dirty="0" smtClean="0"/>
              <a:t>Click to add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9443528" y="4504266"/>
            <a:ext cx="8599884" cy="14683620"/>
          </a:xfrm>
          <a:prstGeom prst="rect">
            <a:avLst/>
          </a:prstGeom>
          <a:ln>
            <a:solidFill>
              <a:srgbClr val="2D2D8A"/>
            </a:solidFill>
          </a:ln>
        </p:spPr>
        <p:txBody>
          <a:bodyPr vert="horz" lIns="71113" tIns="35556" rIns="71113" bIns="35556"/>
          <a:lstStyle>
            <a:lvl1pPr>
              <a:defRPr sz="3100">
                <a:solidFill>
                  <a:schemeClr val="tx1"/>
                </a:solidFill>
              </a:defRPr>
            </a:lvl1pPr>
            <a:lvl2pPr marL="355564" indent="-355564">
              <a:defRPr sz="2800"/>
            </a:lvl2pPr>
            <a:lvl3pPr marL="711129" indent="-355564">
              <a:defRPr sz="2500"/>
            </a:lvl3pPr>
            <a:lvl4pPr marL="1066693" indent="-355564">
              <a:defRPr sz="2500"/>
            </a:lvl4pPr>
            <a:lvl5pPr marL="1422258" indent="-355564">
              <a:defRPr sz="2500"/>
            </a:lvl5pPr>
          </a:lstStyle>
          <a:p>
            <a:pPr lvl="0"/>
            <a:r>
              <a:rPr lang="en-US" dirty="0" smtClean="0"/>
              <a:t>Click to add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18474588" y="4499428"/>
            <a:ext cx="8599884" cy="14688458"/>
          </a:xfrm>
          <a:prstGeom prst="rect">
            <a:avLst/>
          </a:prstGeom>
          <a:ln>
            <a:solidFill>
              <a:srgbClr val="2D2D8A"/>
            </a:solidFill>
          </a:ln>
        </p:spPr>
        <p:txBody>
          <a:bodyPr vert="horz" lIns="71113" tIns="35556" rIns="71113" bIns="35556"/>
          <a:lstStyle>
            <a:lvl1pPr>
              <a:defRPr sz="3100">
                <a:solidFill>
                  <a:schemeClr val="tx1"/>
                </a:solidFill>
              </a:defRPr>
            </a:lvl1pPr>
            <a:lvl2pPr marL="355564" indent="-355564">
              <a:defRPr sz="2800"/>
            </a:lvl2pPr>
            <a:lvl3pPr marL="711129" indent="-355564">
              <a:defRPr sz="2500"/>
            </a:lvl3pPr>
            <a:lvl4pPr marL="1066693" indent="-355564">
              <a:defRPr sz="2500"/>
            </a:lvl4pPr>
            <a:lvl5pPr marL="1422258" indent="-355564">
              <a:defRPr sz="2500"/>
            </a:lvl5pPr>
          </a:lstStyle>
          <a:p>
            <a:pPr lvl="0"/>
            <a:r>
              <a:rPr lang="en-US" dirty="0" smtClean="0"/>
              <a:t>Click to add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413828" y="19659133"/>
            <a:ext cx="8599884" cy="14722325"/>
          </a:xfrm>
          <a:prstGeom prst="rect">
            <a:avLst/>
          </a:prstGeom>
          <a:ln>
            <a:solidFill>
              <a:srgbClr val="2D2D8A"/>
            </a:solidFill>
          </a:ln>
        </p:spPr>
        <p:txBody>
          <a:bodyPr vert="horz" lIns="71113" tIns="35556" rIns="71113" bIns="35556"/>
          <a:lstStyle>
            <a:lvl1pPr>
              <a:defRPr sz="3100">
                <a:solidFill>
                  <a:schemeClr val="tx1"/>
                </a:solidFill>
              </a:defRPr>
            </a:lvl1pPr>
            <a:lvl2pPr marL="355564" indent="-355564">
              <a:defRPr sz="2800"/>
            </a:lvl2pPr>
            <a:lvl3pPr marL="711129" indent="-355564">
              <a:defRPr sz="2500"/>
            </a:lvl3pPr>
            <a:lvl4pPr marL="1066693" indent="-355564">
              <a:defRPr sz="2500"/>
            </a:lvl4pPr>
            <a:lvl5pPr marL="1422258" indent="-355564">
              <a:defRPr sz="2500"/>
            </a:lvl5pPr>
          </a:lstStyle>
          <a:p>
            <a:pPr lvl="0"/>
            <a:r>
              <a:rPr lang="en-US" dirty="0" smtClean="0"/>
              <a:t>Click to add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6" hasCustomPrompt="1"/>
          </p:nvPr>
        </p:nvSpPr>
        <p:spPr>
          <a:xfrm>
            <a:off x="9443528" y="19659133"/>
            <a:ext cx="8599884" cy="14722325"/>
          </a:xfrm>
          <a:prstGeom prst="rect">
            <a:avLst/>
          </a:prstGeom>
          <a:ln>
            <a:solidFill>
              <a:srgbClr val="2D2D8A"/>
            </a:solidFill>
          </a:ln>
        </p:spPr>
        <p:txBody>
          <a:bodyPr vert="horz" lIns="71113" tIns="35556" rIns="71113" bIns="35556"/>
          <a:lstStyle>
            <a:lvl1pPr>
              <a:defRPr sz="3100">
                <a:solidFill>
                  <a:schemeClr val="tx1"/>
                </a:solidFill>
              </a:defRPr>
            </a:lvl1pPr>
            <a:lvl2pPr marL="355564" indent="-355564">
              <a:defRPr sz="2800"/>
            </a:lvl2pPr>
            <a:lvl3pPr marL="711129" indent="-355564">
              <a:defRPr sz="2500"/>
            </a:lvl3pPr>
            <a:lvl4pPr marL="1066693" indent="-355564">
              <a:defRPr sz="2500"/>
            </a:lvl4pPr>
            <a:lvl5pPr marL="1422258" indent="-355564">
              <a:defRPr sz="2500"/>
            </a:lvl5pPr>
          </a:lstStyle>
          <a:p>
            <a:pPr lvl="0"/>
            <a:r>
              <a:rPr lang="en-US" dirty="0" smtClean="0"/>
              <a:t>Click to add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17" hasCustomPrompt="1"/>
          </p:nvPr>
        </p:nvSpPr>
        <p:spPr>
          <a:xfrm>
            <a:off x="18474588" y="19659133"/>
            <a:ext cx="8599884" cy="14722325"/>
          </a:xfrm>
          <a:prstGeom prst="rect">
            <a:avLst/>
          </a:prstGeom>
          <a:ln>
            <a:solidFill>
              <a:srgbClr val="2D2D8A"/>
            </a:solidFill>
          </a:ln>
        </p:spPr>
        <p:txBody>
          <a:bodyPr vert="horz" lIns="71113" tIns="35556" rIns="71113" bIns="35556"/>
          <a:lstStyle>
            <a:lvl1pPr>
              <a:defRPr sz="3100">
                <a:solidFill>
                  <a:schemeClr val="tx1"/>
                </a:solidFill>
              </a:defRPr>
            </a:lvl1pPr>
            <a:lvl2pPr marL="355564" indent="-355564">
              <a:defRPr sz="2800"/>
            </a:lvl2pPr>
            <a:lvl3pPr marL="711129" indent="-355564">
              <a:defRPr sz="2500"/>
            </a:lvl3pPr>
            <a:lvl4pPr marL="1066693" indent="-355564">
              <a:defRPr sz="2500"/>
            </a:lvl4pPr>
            <a:lvl5pPr marL="1422258" indent="-355564">
              <a:defRPr sz="2500"/>
            </a:lvl5pPr>
          </a:lstStyle>
          <a:p>
            <a:pPr lvl="0"/>
            <a:r>
              <a:rPr lang="en-US" dirty="0" smtClean="0"/>
              <a:t>Click to add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-1" y="34716722"/>
            <a:ext cx="27432001" cy="1859278"/>
          </a:xfrm>
          <a:prstGeom prst="rect">
            <a:avLst/>
          </a:prstGeom>
          <a:solidFill>
            <a:srgbClr val="06173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113" tIns="35556" rIns="71113" bIns="35556"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-1" y="0"/>
            <a:ext cx="27432001" cy="2920789"/>
          </a:xfrm>
          <a:prstGeom prst="rect">
            <a:avLst/>
          </a:prstGeom>
          <a:solidFill>
            <a:srgbClr val="06173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113" tIns="35556" rIns="71113" bIns="35556" rtlCol="0" anchor="ctr"/>
          <a:lstStyle/>
          <a:p>
            <a:pPr algn="ctr"/>
            <a:endParaRPr lang="en-US" dirty="0"/>
          </a:p>
        </p:txBody>
      </p:sp>
      <p:sp>
        <p:nvSpPr>
          <p:cNvPr id="23" name="Rectangle 207"/>
          <p:cNvSpPr>
            <a:spLocks noGrp="1" noChangeArrowheads="1"/>
          </p:cNvSpPr>
          <p:nvPr>
            <p:ph type="title"/>
          </p:nvPr>
        </p:nvSpPr>
        <p:spPr bwMode="auto">
          <a:xfrm>
            <a:off x="10787062" y="285730"/>
            <a:ext cx="16406827" cy="2345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13339" tIns="177782" rIns="213339" bIns="1777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4" name="Text Box 212"/>
          <p:cNvSpPr txBox="1">
            <a:spLocks noChangeArrowheads="1"/>
          </p:cNvSpPr>
          <p:nvPr/>
        </p:nvSpPr>
        <p:spPr bwMode="auto">
          <a:xfrm>
            <a:off x="23715034" y="2399543"/>
            <a:ext cx="3862582" cy="5026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71113" tIns="35556" rIns="71113" bIns="35556">
            <a:spAutoFit/>
          </a:bodyPr>
          <a:lstStyle/>
          <a:p>
            <a:pPr defTabSz="2928468">
              <a:defRPr/>
            </a:pPr>
            <a:r>
              <a:rPr lang="en-US" sz="2800" dirty="0">
                <a:solidFill>
                  <a:srgbClr val="BBE0E3"/>
                </a:solidFill>
              </a:rPr>
              <a:t>http:/</a:t>
            </a:r>
            <a:r>
              <a:rPr lang="en-US" sz="2800" dirty="0" smtClean="0">
                <a:solidFill>
                  <a:srgbClr val="BBE0E3"/>
                </a:solidFill>
              </a:rPr>
              <a:t>/</a:t>
            </a:r>
            <a:r>
              <a:rPr lang="en-US" sz="2800" dirty="0" err="1" smtClean="0">
                <a:solidFill>
                  <a:srgbClr val="BBE0E3"/>
                </a:solidFill>
              </a:rPr>
              <a:t>terraswarm.org</a:t>
            </a:r>
            <a:r>
              <a:rPr lang="en-US" sz="2800" dirty="0" smtClean="0">
                <a:solidFill>
                  <a:srgbClr val="BBE0E3"/>
                </a:solidFill>
              </a:rPr>
              <a:t>/</a:t>
            </a:r>
            <a:endParaRPr lang="en-US" sz="2800" dirty="0">
              <a:solidFill>
                <a:srgbClr val="BBE0E3"/>
              </a:solidFill>
            </a:endParaRPr>
          </a:p>
        </p:txBody>
      </p:sp>
      <p:pic>
        <p:nvPicPr>
          <p:cNvPr id="25" name="Picture 24" descr="EarthSwarmSm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2725" cy="2936240"/>
          </a:xfrm>
          <a:prstGeom prst="rect">
            <a:avLst/>
          </a:prstGeom>
        </p:spPr>
      </p:pic>
      <p:pic>
        <p:nvPicPr>
          <p:cNvPr id="26" name="Picture 25" descr="swarmGlobeFad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404" y="1262026"/>
            <a:ext cx="8879388" cy="165748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562225" y="212695"/>
            <a:ext cx="4277284" cy="1025914"/>
          </a:xfrm>
          <a:prstGeom prst="rect">
            <a:avLst/>
          </a:prstGeom>
          <a:noFill/>
        </p:spPr>
        <p:txBody>
          <a:bodyPr wrap="none" lIns="71113" tIns="35556" rIns="71113" bIns="35556" rtlCol="0">
            <a:spAutoFit/>
          </a:bodyPr>
          <a:lstStyle/>
          <a:p>
            <a:r>
              <a:rPr lang="en-US" sz="6200" b="1" i="1" dirty="0" smtClean="0">
                <a:solidFill>
                  <a:schemeClr val="bg1"/>
                </a:solidFill>
                <a:latin typeface="Myriad Pro"/>
                <a:cs typeface="Myriad Pro"/>
              </a:rPr>
              <a:t>TerraSwarm</a:t>
            </a:r>
            <a:endParaRPr lang="en-US" sz="6200" b="1" i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41405" y="189462"/>
            <a:ext cx="4277284" cy="1025914"/>
          </a:xfrm>
          <a:prstGeom prst="rect">
            <a:avLst/>
          </a:prstGeom>
          <a:noFill/>
        </p:spPr>
        <p:txBody>
          <a:bodyPr wrap="none" lIns="71113" tIns="35556" rIns="71113" bIns="35556" rtlCol="0">
            <a:spAutoFit/>
          </a:bodyPr>
          <a:lstStyle/>
          <a:p>
            <a:r>
              <a:rPr lang="en-US" sz="6200" b="1" i="1" dirty="0" smtClean="0">
                <a:solidFill>
                  <a:srgbClr val="679CD6"/>
                </a:solidFill>
                <a:latin typeface="Myriad Pro"/>
                <a:cs typeface="Myriad Pro"/>
              </a:rPr>
              <a:t>TerraSwarm</a:t>
            </a:r>
            <a:endParaRPr lang="en-US" sz="6200" b="1" i="1" dirty="0">
              <a:solidFill>
                <a:srgbClr val="679CD6"/>
              </a:solidFill>
              <a:latin typeface="Myriad Pro"/>
              <a:cs typeface="Myriad Pro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1" y="2923812"/>
            <a:ext cx="27432001" cy="1109683"/>
          </a:xfrm>
          <a:prstGeom prst="rect">
            <a:avLst/>
          </a:prstGeom>
          <a:solidFill>
            <a:srgbClr val="DAEDEF"/>
          </a:solidFill>
          <a:ln>
            <a:solidFill>
              <a:srgbClr val="2D2D8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113" tIns="35556" rIns="71113" bIns="35556" rtlCol="0" anchor="ctr"/>
          <a:lstStyle/>
          <a:p>
            <a:pPr algn="ctr"/>
            <a:endParaRPr lang="en-US" dirty="0"/>
          </a:p>
        </p:txBody>
      </p:sp>
      <p:pic>
        <p:nvPicPr>
          <p:cNvPr id="30" name="Picture 29" descr="STARnet-web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0" y="34940792"/>
            <a:ext cx="1303936" cy="139086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804908" y="34998720"/>
            <a:ext cx="25397194" cy="1157240"/>
          </a:xfrm>
          <a:prstGeom prst="rect">
            <a:avLst/>
          </a:prstGeom>
          <a:noFill/>
        </p:spPr>
        <p:txBody>
          <a:bodyPr wrap="square" lIns="71113" tIns="35556" rIns="71113" bIns="35556" rtlCol="0">
            <a:spAutoFit/>
          </a:bodyPr>
          <a:lstStyle/>
          <a:p>
            <a:r>
              <a:rPr lang="en-US" sz="3400" b="1" dirty="0" smtClean="0">
                <a:solidFill>
                  <a:srgbClr val="679CD6"/>
                </a:solidFill>
              </a:rPr>
              <a:t>Sponsored by the TerraSwarm Research Center, one of six centers administered by the STARnet phase of the Focus Center Research Program (FCRP) a Semiconductor Research Corporation program sponsored by MARCO and DARPA.</a:t>
            </a:r>
            <a:endParaRPr lang="en-US" sz="3400" b="1" dirty="0">
              <a:solidFill>
                <a:srgbClr val="679CD6"/>
              </a:solidFill>
            </a:endParaRPr>
          </a:p>
        </p:txBody>
      </p:sp>
      <p:sp>
        <p:nvSpPr>
          <p:cNvPr id="32" name="Rectangle 20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785285" y="3207924"/>
            <a:ext cx="3456215" cy="565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1113" tIns="35556" rIns="71113" bIns="35556" numCol="1" anchor="t" anchorCtr="0" compatLnSpc="1">
            <a:prstTxWarp prst="textNoShape">
              <a:avLst/>
            </a:prstTxWarp>
          </a:bodyPr>
          <a:lstStyle>
            <a:lvl1pPr algn="r">
              <a:defRPr sz="25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D05E693D-F489-0045-8378-4157BCAF8227}" type="datetime4">
              <a:rPr lang="en-US" smtClean="0"/>
              <a:pPr>
                <a:defRPr/>
              </a:pPr>
              <a:t>August 4, 2015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l" defTabSz="2928468" rtl="0" eaLnBrk="1" fontAlgn="base" hangingPunct="1">
        <a:spcBef>
          <a:spcPct val="0"/>
        </a:spcBef>
        <a:spcAft>
          <a:spcPct val="0"/>
        </a:spcAft>
        <a:defRPr sz="5900"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2928468" rtl="0" eaLnBrk="1" fontAlgn="base" hangingPunct="1">
        <a:spcBef>
          <a:spcPct val="0"/>
        </a:spcBef>
        <a:spcAft>
          <a:spcPct val="0"/>
        </a:spcAft>
        <a:defRPr sz="5900" b="1">
          <a:solidFill>
            <a:schemeClr val="tx2"/>
          </a:solidFill>
          <a:latin typeface="Arial" charset="0"/>
        </a:defRPr>
      </a:lvl2pPr>
      <a:lvl3pPr algn="l" defTabSz="2928468" rtl="0" eaLnBrk="1" fontAlgn="base" hangingPunct="1">
        <a:spcBef>
          <a:spcPct val="0"/>
        </a:spcBef>
        <a:spcAft>
          <a:spcPct val="0"/>
        </a:spcAft>
        <a:defRPr sz="5900" b="1">
          <a:solidFill>
            <a:schemeClr val="tx2"/>
          </a:solidFill>
          <a:latin typeface="Arial" charset="0"/>
        </a:defRPr>
      </a:lvl3pPr>
      <a:lvl4pPr algn="l" defTabSz="2928468" rtl="0" eaLnBrk="1" fontAlgn="base" hangingPunct="1">
        <a:spcBef>
          <a:spcPct val="0"/>
        </a:spcBef>
        <a:spcAft>
          <a:spcPct val="0"/>
        </a:spcAft>
        <a:defRPr sz="5900" b="1">
          <a:solidFill>
            <a:schemeClr val="tx2"/>
          </a:solidFill>
          <a:latin typeface="Arial" charset="0"/>
        </a:defRPr>
      </a:lvl4pPr>
      <a:lvl5pPr algn="l" defTabSz="2928468" rtl="0" eaLnBrk="1" fontAlgn="base" hangingPunct="1">
        <a:spcBef>
          <a:spcPct val="0"/>
        </a:spcBef>
        <a:spcAft>
          <a:spcPct val="0"/>
        </a:spcAft>
        <a:defRPr sz="5900" b="1">
          <a:solidFill>
            <a:schemeClr val="tx2"/>
          </a:solidFill>
          <a:latin typeface="Arial" charset="0"/>
        </a:defRPr>
      </a:lvl5pPr>
      <a:lvl6pPr marL="355564" algn="l" defTabSz="2928468" rtl="0" eaLnBrk="1" fontAlgn="base" hangingPunct="1">
        <a:spcBef>
          <a:spcPct val="0"/>
        </a:spcBef>
        <a:spcAft>
          <a:spcPct val="0"/>
        </a:spcAft>
        <a:defRPr sz="5900" b="1">
          <a:solidFill>
            <a:schemeClr val="tx2"/>
          </a:solidFill>
          <a:latin typeface="Arial" charset="0"/>
        </a:defRPr>
      </a:lvl6pPr>
      <a:lvl7pPr marL="711129" algn="l" defTabSz="2928468" rtl="0" eaLnBrk="1" fontAlgn="base" hangingPunct="1">
        <a:spcBef>
          <a:spcPct val="0"/>
        </a:spcBef>
        <a:spcAft>
          <a:spcPct val="0"/>
        </a:spcAft>
        <a:defRPr sz="5900" b="1">
          <a:solidFill>
            <a:schemeClr val="tx2"/>
          </a:solidFill>
          <a:latin typeface="Arial" charset="0"/>
        </a:defRPr>
      </a:lvl7pPr>
      <a:lvl8pPr marL="1066693" algn="l" defTabSz="2928468" rtl="0" eaLnBrk="1" fontAlgn="base" hangingPunct="1">
        <a:spcBef>
          <a:spcPct val="0"/>
        </a:spcBef>
        <a:spcAft>
          <a:spcPct val="0"/>
        </a:spcAft>
        <a:defRPr sz="5900" b="1">
          <a:solidFill>
            <a:schemeClr val="tx2"/>
          </a:solidFill>
          <a:latin typeface="Arial" charset="0"/>
        </a:defRPr>
      </a:lvl8pPr>
      <a:lvl9pPr marL="1422258" algn="l" defTabSz="2928468" rtl="0" eaLnBrk="1" fontAlgn="base" hangingPunct="1">
        <a:spcBef>
          <a:spcPct val="0"/>
        </a:spcBef>
        <a:spcAft>
          <a:spcPct val="0"/>
        </a:spcAft>
        <a:defRPr sz="5900" b="1">
          <a:solidFill>
            <a:schemeClr val="tx2"/>
          </a:solidFill>
          <a:latin typeface="Arial" charset="0"/>
        </a:defRPr>
      </a:lvl9pPr>
    </p:titleStyle>
    <p:bodyStyle>
      <a:lvl1pPr marL="266673" indent="-266673" algn="l" defTabSz="2928468" rtl="0" eaLnBrk="1" fontAlgn="base" hangingPunct="1">
        <a:spcBef>
          <a:spcPct val="20000"/>
        </a:spcBef>
        <a:spcAft>
          <a:spcPct val="0"/>
        </a:spcAft>
        <a:defRPr sz="4700">
          <a:solidFill>
            <a:srgbClr val="2D2D8A"/>
          </a:solidFill>
          <a:latin typeface="+mn-lt"/>
          <a:ea typeface="+mn-ea"/>
          <a:cs typeface="+mn-cs"/>
        </a:defRPr>
      </a:lvl1pPr>
      <a:lvl2pPr marL="2375368" indent="-913603" algn="l" defTabSz="2928468" rtl="0" eaLnBrk="1" fontAlgn="base" hangingPunct="1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3659351" indent="-730882" algn="l" defTabSz="2928468" rtl="0" eaLnBrk="1" fontAlgn="base" hangingPunct="1">
        <a:spcBef>
          <a:spcPct val="20000"/>
        </a:spcBef>
        <a:spcAft>
          <a:spcPct val="0"/>
        </a:spcAft>
        <a:buChar char="•"/>
        <a:defRPr sz="7800">
          <a:solidFill>
            <a:schemeClr val="tx1"/>
          </a:solidFill>
          <a:latin typeface="+mn-lt"/>
        </a:defRPr>
      </a:lvl3pPr>
      <a:lvl4pPr marL="5121116" indent="-730882" algn="l" defTabSz="2928468" rtl="0" eaLnBrk="1" fontAlgn="base" hangingPunct="1">
        <a:spcBef>
          <a:spcPct val="20000"/>
        </a:spcBef>
        <a:spcAft>
          <a:spcPct val="0"/>
        </a:spcAft>
        <a:buChar char="–"/>
        <a:defRPr sz="6500">
          <a:solidFill>
            <a:schemeClr val="tx1"/>
          </a:solidFill>
          <a:latin typeface="+mn-lt"/>
        </a:defRPr>
      </a:lvl4pPr>
      <a:lvl5pPr marL="6582881" indent="-730882" algn="l" defTabSz="2928468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5pPr>
      <a:lvl6pPr marL="6938445" indent="-730882" algn="l" defTabSz="2928468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294009" indent="-730882" algn="l" defTabSz="2928468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7649574" indent="-730882" algn="l" defTabSz="2928468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005138" indent="-730882" algn="l" defTabSz="2928468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564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1129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693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2258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7822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387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8951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44516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7.jpg"/><Relationship Id="rId6" Type="http://schemas.openxmlformats.org/officeDocument/2006/relationships/image" Target="../media/image8.jpe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microsoft.com/office/2007/relationships/hdphoto" Target="../media/hdphoto1.wdp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6200" y="264160"/>
            <a:ext cx="15687690" cy="2397761"/>
          </a:xfrm>
        </p:spPr>
        <p:txBody>
          <a:bodyPr/>
          <a:lstStyle/>
          <a:p>
            <a:r>
              <a:rPr lang="en-US" sz="11500" dirty="0" err="1" smtClean="0"/>
              <a:t>RoboCaf</a:t>
            </a:r>
            <a:r>
              <a:rPr lang="en-US" sz="11500" dirty="0" err="1" smtClean="0"/>
              <a:t>é</a:t>
            </a:r>
            <a:endParaRPr lang="en-US" sz="115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September 9-11, 2015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Wait, What? Demo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051000" y="35814000"/>
            <a:ext cx="184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4876800"/>
            <a:ext cx="2743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0" dirty="0">
                <a:latin typeface="Arial Narrow"/>
                <a:cs typeface="Arial Narrow"/>
              </a:rPr>
              <a:t>Robot Delivery Service at the Push of a </a:t>
            </a:r>
            <a:r>
              <a:rPr lang="en-US" sz="8000" b="0" dirty="0" smtClean="0">
                <a:latin typeface="Arial Narrow"/>
                <a:cs typeface="Arial Narrow"/>
              </a:rPr>
              <a:t>Button</a:t>
            </a:r>
            <a:endParaRPr lang="en-US" sz="8000" b="0" dirty="0">
              <a:latin typeface="Arial Narrow"/>
              <a:cs typeface="Arial Narrow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24039" y="6791360"/>
            <a:ext cx="10237688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dirty="0" smtClean="0"/>
              <a:t>Indoor localization and autonomous robots combine to provide a seamless experience for on-demand snack delivery. A smartphone app provides a food and drink menu, and one click has the item delivered to you.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801600" y="6781800"/>
            <a:ext cx="1385551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dirty="0"/>
              <a:t>The ALPS ultrasonic </a:t>
            </a:r>
            <a:r>
              <a:rPr lang="en-US" sz="3600" b="0" dirty="0" smtClean="0"/>
              <a:t>indoor localization </a:t>
            </a:r>
            <a:r>
              <a:rPr lang="en-US" sz="3600" b="0" dirty="0"/>
              <a:t>system </a:t>
            </a:r>
            <a:r>
              <a:rPr lang="en-US" sz="3600" b="0" dirty="0" smtClean="0"/>
              <a:t>provides precise location data of the smartphone while the user makes a selection. The location data and snack choice are fed to a nearby </a:t>
            </a:r>
            <a:r>
              <a:rPr lang="en-US" sz="3600" b="0" dirty="0" err="1" smtClean="0"/>
              <a:t>Swarmlet</a:t>
            </a:r>
            <a:r>
              <a:rPr lang="en-US" sz="3600" b="0" dirty="0" smtClean="0"/>
              <a:t> that processes the incoming data and dispatches a robot to the user’s location. The robot uses a human-friendly navigation algorithm to find a path to the user and complete the delivery. </a:t>
            </a:r>
            <a:endParaRPr lang="en-US" sz="3600" b="0" dirty="0"/>
          </a:p>
          <a:p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16840200"/>
            <a:ext cx="3685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0" dirty="0" smtClean="0">
                <a:solidFill>
                  <a:srgbClr val="004080"/>
                </a:solidFill>
                <a:latin typeface="Arial Narrow"/>
                <a:cs typeface="Arial Narrow"/>
              </a:rPr>
              <a:t>Smartphone App</a:t>
            </a:r>
            <a:endParaRPr lang="en-US" sz="4400" b="0" dirty="0">
              <a:solidFill>
                <a:srgbClr val="004080"/>
              </a:solidFill>
              <a:latin typeface="Arial Narrow"/>
              <a:cs typeface="Arial Narrow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90800" y="11582400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0" dirty="0" smtClean="0">
                <a:solidFill>
                  <a:srgbClr val="800080"/>
                </a:solidFill>
                <a:latin typeface="Arial Narrow"/>
                <a:cs typeface="Arial Narrow"/>
              </a:rPr>
              <a:t>Localization</a:t>
            </a:r>
            <a:endParaRPr lang="en-US" sz="4400" b="0" dirty="0">
              <a:solidFill>
                <a:srgbClr val="800080"/>
              </a:solidFill>
              <a:latin typeface="Arial Narrow"/>
              <a:cs typeface="Arial Narrow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525000" y="18516600"/>
            <a:ext cx="868680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0" dirty="0" err="1" smtClean="0">
                <a:latin typeface="Arial Narrow"/>
                <a:cs typeface="Arial Narrow"/>
              </a:rPr>
              <a:t>Swarmlet</a:t>
            </a:r>
            <a:endParaRPr lang="en-US" sz="4400" b="0" dirty="0">
              <a:latin typeface="Arial Narrow"/>
              <a:cs typeface="Arial Narrow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973800" y="12336959"/>
            <a:ext cx="426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0" dirty="0" smtClean="0">
                <a:solidFill>
                  <a:srgbClr val="800040"/>
                </a:solidFill>
                <a:latin typeface="Arial Narrow"/>
                <a:cs typeface="Arial Narrow"/>
              </a:rPr>
              <a:t>Scarab Robots</a:t>
            </a:r>
            <a:endParaRPr lang="en-US" sz="4400" b="0" dirty="0">
              <a:solidFill>
                <a:srgbClr val="800040"/>
              </a:solidFill>
              <a:latin typeface="Arial Narrow"/>
              <a:cs typeface="Arial Narrow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259800" y="18516600"/>
            <a:ext cx="396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0" dirty="0" smtClean="0">
                <a:solidFill>
                  <a:srgbClr val="804000"/>
                </a:solidFill>
                <a:latin typeface="Arial Narrow"/>
                <a:cs typeface="Arial Narrow"/>
              </a:rPr>
              <a:t>Navigation</a:t>
            </a:r>
            <a:endParaRPr lang="en-US" sz="4400" b="0" dirty="0">
              <a:solidFill>
                <a:srgbClr val="804000"/>
              </a:solidFill>
              <a:latin typeface="Arial Narrow"/>
              <a:cs typeface="Arial Narrow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1143000" y="28671880"/>
            <a:ext cx="17754600" cy="1107996"/>
          </a:xfrm>
          <a:prstGeom prst="rect">
            <a:avLst/>
          </a:prstGeom>
          <a:noFill/>
          <a:ln w="38100" cmpd="sng">
            <a:solidFill>
              <a:schemeClr val="bg1">
                <a:lumMod val="65000"/>
              </a:schemeClr>
            </a:solidFill>
          </a:ln>
        </p:spPr>
        <p:txBody>
          <a:bodyPr wrap="square" tIns="137160" bIns="137160" rtlCol="0">
            <a:spAutoFit/>
          </a:bodyPr>
          <a:lstStyle>
            <a:defPPr>
              <a:defRPr lang="en-US"/>
            </a:defPPr>
            <a:lvl1pPr algn="ctr">
              <a:defRPr sz="5400" b="0">
                <a:latin typeface="Arial Narrow"/>
                <a:cs typeface="Arial Narrow"/>
              </a:defRPr>
            </a:lvl1pPr>
          </a:lstStyle>
          <a:p>
            <a:r>
              <a:rPr lang="en-US" dirty="0" err="1"/>
              <a:t>Reconfigurability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667000" y="30132360"/>
            <a:ext cx="1143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dirty="0" smtClean="0"/>
              <a:t>Using </a:t>
            </a:r>
            <a:r>
              <a:rPr lang="en-US" sz="3600" b="0" dirty="0" err="1" smtClean="0"/>
              <a:t>Accessors</a:t>
            </a:r>
            <a:r>
              <a:rPr lang="en-US" sz="3600" b="0" dirty="0" smtClean="0"/>
              <a:t> and a </a:t>
            </a:r>
            <a:r>
              <a:rPr lang="en-US" sz="3600" b="0" dirty="0" err="1" smtClean="0"/>
              <a:t>Swarmlet</a:t>
            </a:r>
            <a:r>
              <a:rPr lang="en-US" sz="3600" b="0" dirty="0" smtClean="0"/>
              <a:t> provides a GUI based editor for easily reconfiguring how the application runs. Adding status indications or alternate localization services is simply a matter of dropping in new </a:t>
            </a:r>
            <a:r>
              <a:rPr lang="en-US" sz="3600" b="0" dirty="0" err="1" smtClean="0"/>
              <a:t>Accessors</a:t>
            </a:r>
            <a:r>
              <a:rPr lang="en-US" sz="3600" b="0" dirty="0" smtClean="0"/>
              <a:t>, connecting the ports, and re-running the </a:t>
            </a:r>
            <a:r>
              <a:rPr lang="en-US" sz="3600" b="0" dirty="0" err="1" smtClean="0"/>
              <a:t>Swarmlet</a:t>
            </a:r>
            <a:r>
              <a:rPr lang="en-US" sz="3600" b="0" dirty="0" smtClean="0"/>
              <a:t>.</a:t>
            </a:r>
            <a:endParaRPr lang="en-US" sz="3600" b="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/>
          <a:srcRect l="24199" r="23879"/>
          <a:stretch/>
        </p:blipFill>
        <p:spPr>
          <a:xfrm>
            <a:off x="4162866" y="14097000"/>
            <a:ext cx="1411141" cy="2717800"/>
          </a:xfrm>
          <a:prstGeom prst="rect">
            <a:avLst/>
          </a:prstGeom>
        </p:spPr>
      </p:pic>
      <p:pic>
        <p:nvPicPr>
          <p:cNvPr id="25" name="Picture 24" descr="alps_transmitter_859x100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496800"/>
            <a:ext cx="1524000" cy="1774156"/>
          </a:xfrm>
          <a:prstGeom prst="rect">
            <a:avLst/>
          </a:prstGeom>
        </p:spPr>
      </p:pic>
      <p:pic>
        <p:nvPicPr>
          <p:cNvPr id="26" name="Picture 25" descr="alps_transmitter_859x100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1963400"/>
            <a:ext cx="1524000" cy="1774156"/>
          </a:xfrm>
          <a:prstGeom prst="rect">
            <a:avLst/>
          </a:prstGeom>
        </p:spPr>
      </p:pic>
      <p:pic>
        <p:nvPicPr>
          <p:cNvPr id="27" name="Picture 26" descr="alps_transmitter_859x100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849600"/>
            <a:ext cx="1524000" cy="1774156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 bwMode="auto">
          <a:xfrm flipV="1">
            <a:off x="2743200" y="15925800"/>
            <a:ext cx="1371600" cy="533400"/>
          </a:xfrm>
          <a:prstGeom prst="straightConnector1">
            <a:avLst/>
          </a:prstGeom>
          <a:noFill/>
          <a:ln w="76200" cap="flat" cmpd="sng" algn="ctr">
            <a:solidFill>
              <a:srgbClr val="80008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3581400" y="14020800"/>
            <a:ext cx="609600" cy="533400"/>
          </a:xfrm>
          <a:prstGeom prst="straightConnector1">
            <a:avLst/>
          </a:prstGeom>
          <a:noFill/>
          <a:ln w="76200" cap="flat" cmpd="sng" algn="ctr">
            <a:solidFill>
              <a:srgbClr val="80008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H="1">
            <a:off x="5638800" y="13411200"/>
            <a:ext cx="838200" cy="914400"/>
          </a:xfrm>
          <a:prstGeom prst="straightConnector1">
            <a:avLst/>
          </a:prstGeom>
          <a:noFill/>
          <a:ln w="76200" cap="flat" cmpd="sng" algn="ctr">
            <a:solidFill>
              <a:srgbClr val="80008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Oval 34"/>
          <p:cNvSpPr/>
          <p:nvPr/>
        </p:nvSpPr>
        <p:spPr bwMode="auto">
          <a:xfrm>
            <a:off x="2057400" y="13563600"/>
            <a:ext cx="228600" cy="228600"/>
          </a:xfrm>
          <a:prstGeom prst="ellipse">
            <a:avLst/>
          </a:prstGeom>
          <a:solidFill>
            <a:srgbClr val="8000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3765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1143000" y="17068800"/>
            <a:ext cx="228600" cy="228600"/>
          </a:xfrm>
          <a:prstGeom prst="ellipse">
            <a:avLst/>
          </a:prstGeom>
          <a:solidFill>
            <a:srgbClr val="8000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3765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7772400" y="13182600"/>
            <a:ext cx="228600" cy="228600"/>
          </a:xfrm>
          <a:prstGeom prst="ellipse">
            <a:avLst/>
          </a:prstGeom>
          <a:solidFill>
            <a:srgbClr val="8000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3765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4191000" y="16154400"/>
            <a:ext cx="228600" cy="228600"/>
          </a:xfrm>
          <a:prstGeom prst="ellipse">
            <a:avLst/>
          </a:prstGeom>
          <a:solidFill>
            <a:srgbClr val="0040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3765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39" name="Picture 38" descr="Screenshot 2015-08-04 16.41.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14401800"/>
            <a:ext cx="8559800" cy="4052754"/>
          </a:xfrm>
          <a:prstGeom prst="rect">
            <a:avLst/>
          </a:prstGeom>
          <a:ln w="38100" cmpd="sng">
            <a:solidFill>
              <a:schemeClr val="tx1"/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14020800" y="14630400"/>
            <a:ext cx="3276600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0" dirty="0" err="1" smtClean="0">
                <a:solidFill>
                  <a:srgbClr val="408000"/>
                </a:solidFill>
                <a:latin typeface="Arial Narrow"/>
                <a:cs typeface="Arial Narrow"/>
              </a:rPr>
              <a:t>Accessors</a:t>
            </a:r>
            <a:endParaRPr lang="en-US" sz="4400" b="0" dirty="0">
              <a:solidFill>
                <a:srgbClr val="408000"/>
              </a:solidFill>
              <a:latin typeface="Arial Narrow"/>
              <a:cs typeface="Arial Narrow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10058400" y="16154400"/>
            <a:ext cx="228600" cy="228600"/>
          </a:xfrm>
          <a:prstGeom prst="ellipse">
            <a:avLst/>
          </a:prstGeom>
          <a:solidFill>
            <a:srgbClr val="4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3765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13030200" y="16154400"/>
            <a:ext cx="228600" cy="228600"/>
          </a:xfrm>
          <a:prstGeom prst="ellipse">
            <a:avLst/>
          </a:prstGeom>
          <a:solidFill>
            <a:srgbClr val="4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3765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12877800" y="17907000"/>
            <a:ext cx="228600" cy="228600"/>
          </a:xfrm>
          <a:prstGeom prst="ellipse">
            <a:avLst/>
          </a:prstGeom>
          <a:solidFill>
            <a:srgbClr val="4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3765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17602200" y="15925800"/>
            <a:ext cx="228600" cy="228600"/>
          </a:xfrm>
          <a:prstGeom prst="ellipse">
            <a:avLst/>
          </a:prstGeom>
          <a:solidFill>
            <a:srgbClr val="4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3765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9601200" y="17754600"/>
            <a:ext cx="228600" cy="228600"/>
          </a:xfrm>
          <a:prstGeom prst="ellipse">
            <a:avLst/>
          </a:prstGeom>
          <a:solidFill>
            <a:srgbClr val="4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3765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5638800" y="15773400"/>
            <a:ext cx="3733800" cy="304800"/>
          </a:xfrm>
          <a:prstGeom prst="straightConnector1">
            <a:avLst/>
          </a:prstGeom>
          <a:noFill/>
          <a:ln w="76200" cap="flat" cmpd="sng" algn="ctr">
            <a:solidFill>
              <a:srgbClr val="00008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5638800" y="15773400"/>
            <a:ext cx="3733800" cy="1752600"/>
          </a:xfrm>
          <a:prstGeom prst="straightConnector1">
            <a:avLst/>
          </a:prstGeom>
          <a:noFill/>
          <a:ln w="76200" cap="flat" cmpd="sng" algn="ctr">
            <a:solidFill>
              <a:srgbClr val="00008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2" name="Picture 51" descr="scarab_837x1000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400" y="13411200"/>
            <a:ext cx="3111500" cy="3717443"/>
          </a:xfrm>
          <a:prstGeom prst="rect">
            <a:avLst/>
          </a:prstGeom>
        </p:spPr>
      </p:pic>
      <p:sp>
        <p:nvSpPr>
          <p:cNvPr id="53" name="Oval 52"/>
          <p:cNvSpPr/>
          <p:nvPr/>
        </p:nvSpPr>
        <p:spPr bwMode="auto">
          <a:xfrm>
            <a:off x="19735800" y="16306800"/>
            <a:ext cx="228600" cy="228600"/>
          </a:xfrm>
          <a:prstGeom prst="ellipse">
            <a:avLst/>
          </a:prstGeom>
          <a:solidFill>
            <a:srgbClr val="80004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3765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 bwMode="auto">
          <a:xfrm flipV="1">
            <a:off x="17907000" y="15087600"/>
            <a:ext cx="1981200" cy="990600"/>
          </a:xfrm>
          <a:prstGeom prst="straightConnector1">
            <a:avLst/>
          </a:prstGeom>
          <a:noFill/>
          <a:ln w="76200" cap="flat" cmpd="sng" algn="ctr">
            <a:solidFill>
              <a:srgbClr val="408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8" name="Picture 57" descr="bbb4_2015-07-09.2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0" y="14782800"/>
            <a:ext cx="3113314" cy="3352800"/>
          </a:xfrm>
          <a:prstGeom prst="rect">
            <a:avLst/>
          </a:prstGeom>
        </p:spPr>
      </p:pic>
      <p:sp>
        <p:nvSpPr>
          <p:cNvPr id="59" name="Oval 58"/>
          <p:cNvSpPr/>
          <p:nvPr/>
        </p:nvSpPr>
        <p:spPr bwMode="auto">
          <a:xfrm>
            <a:off x="23545800" y="17983200"/>
            <a:ext cx="228600" cy="228600"/>
          </a:xfrm>
          <a:prstGeom prst="ellipse">
            <a:avLst/>
          </a:prstGeom>
          <a:solidFill>
            <a:srgbClr val="804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3765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4765000" y="16916400"/>
            <a:ext cx="99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804000"/>
                </a:solidFill>
              </a:rPr>
              <a:t>S</a:t>
            </a:r>
            <a:endParaRPr lang="en-US" dirty="0">
              <a:solidFill>
                <a:srgbClr val="804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831800" y="15522714"/>
            <a:ext cx="99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804000"/>
                </a:solidFill>
              </a:rPr>
              <a:t>E</a:t>
            </a:r>
            <a:endParaRPr lang="en-US" dirty="0">
              <a:solidFill>
                <a:srgbClr val="804000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 bwMode="auto">
          <a:xfrm flipH="1" flipV="1">
            <a:off x="22631400" y="16154400"/>
            <a:ext cx="2438400" cy="990600"/>
          </a:xfrm>
          <a:prstGeom prst="straightConnector1">
            <a:avLst/>
          </a:prstGeom>
          <a:noFill/>
          <a:ln w="76200" cap="flat" cmpd="sng" algn="ctr">
            <a:solidFill>
              <a:srgbClr val="804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69" name="Picture 68" descr="Screenshot 2015-08-04 17.48.53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07"/>
          <a:stretch/>
        </p:blipFill>
        <p:spPr>
          <a:xfrm>
            <a:off x="15163800" y="28519480"/>
            <a:ext cx="9084291" cy="523712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-1447800" y="20116800"/>
            <a:ext cx="30403800" cy="1107996"/>
          </a:xfrm>
          <a:prstGeom prst="rect">
            <a:avLst/>
          </a:prstGeom>
          <a:noFill/>
          <a:ln w="38100" cmpd="sng">
            <a:solidFill>
              <a:schemeClr val="bg1">
                <a:lumMod val="65000"/>
              </a:schemeClr>
            </a:solidFill>
          </a:ln>
        </p:spPr>
        <p:txBody>
          <a:bodyPr wrap="square" tIns="137160" bIns="137160" rtlCol="0">
            <a:spAutoFit/>
          </a:bodyPr>
          <a:lstStyle/>
          <a:p>
            <a:pPr algn="ctr"/>
            <a:r>
              <a:rPr lang="en-US" sz="5400" b="0" dirty="0" smtClean="0">
                <a:latin typeface="Arial Narrow"/>
                <a:cs typeface="Arial Narrow"/>
              </a:rPr>
              <a:t>Technology</a:t>
            </a:r>
            <a:endParaRPr lang="en-US" sz="5400" b="0" dirty="0">
              <a:latin typeface="Arial Narrow"/>
              <a:cs typeface="Arial Narrow"/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300" b="91450" l="4968" r="9335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384000" y="30424480"/>
            <a:ext cx="1828800" cy="2359742"/>
          </a:xfrm>
          <a:prstGeom prst="rect">
            <a:avLst/>
          </a:prstGeom>
        </p:spPr>
      </p:pic>
      <p:cxnSp>
        <p:nvCxnSpPr>
          <p:cNvPr id="72" name="Straight Arrow Connector 71"/>
          <p:cNvCxnSpPr/>
          <p:nvPr/>
        </p:nvCxnSpPr>
        <p:spPr bwMode="auto">
          <a:xfrm flipV="1">
            <a:off x="24231600" y="31948480"/>
            <a:ext cx="609600" cy="304800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2362200" y="23622000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0" dirty="0" smtClean="0">
                <a:solidFill>
                  <a:srgbClr val="800080"/>
                </a:solidFill>
                <a:latin typeface="Arial Narrow"/>
                <a:cs typeface="Arial Narrow"/>
              </a:rPr>
              <a:t>ALPS Localization</a:t>
            </a:r>
            <a:endParaRPr lang="en-US" sz="4400" b="0" dirty="0">
              <a:solidFill>
                <a:srgbClr val="800080"/>
              </a:solidFill>
              <a:latin typeface="Arial Narrow"/>
              <a:cs typeface="Arial Narrow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9964400" y="23622000"/>
            <a:ext cx="5638800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0" dirty="0" smtClean="0">
                <a:solidFill>
                  <a:srgbClr val="800040"/>
                </a:solidFill>
                <a:latin typeface="Arial Narrow"/>
                <a:cs typeface="Arial Narrow"/>
              </a:rPr>
              <a:t>Scarab &amp; </a:t>
            </a:r>
            <a:r>
              <a:rPr lang="en-US" sz="4400" b="0" dirty="0" smtClean="0">
                <a:solidFill>
                  <a:srgbClr val="804000"/>
                </a:solidFill>
                <a:latin typeface="Arial Narrow"/>
                <a:cs typeface="Arial Narrow"/>
              </a:rPr>
              <a:t>Navigation</a:t>
            </a:r>
            <a:endParaRPr lang="en-US" sz="4400" b="0" dirty="0">
              <a:solidFill>
                <a:srgbClr val="804000"/>
              </a:solidFill>
              <a:latin typeface="Arial Narrow"/>
              <a:cs typeface="Arial Narrow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0896600" y="23614559"/>
            <a:ext cx="5638800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0" dirty="0" err="1" smtClean="0">
                <a:solidFill>
                  <a:srgbClr val="408000"/>
                </a:solidFill>
                <a:latin typeface="Arial Narrow"/>
                <a:cs typeface="Arial Narrow"/>
              </a:rPr>
              <a:t>Accessors</a:t>
            </a:r>
            <a:r>
              <a:rPr lang="en-US" sz="4400" b="0" dirty="0" smtClean="0">
                <a:solidFill>
                  <a:srgbClr val="408000"/>
                </a:solidFill>
                <a:latin typeface="Arial Narrow"/>
                <a:cs typeface="Arial Narrow"/>
              </a:rPr>
              <a:t>/Ptolemy II</a:t>
            </a:r>
            <a:endParaRPr lang="en-US" sz="4400" b="0" dirty="0">
              <a:solidFill>
                <a:srgbClr val="408000"/>
              </a:solidFill>
              <a:latin typeface="Arial Narrow"/>
              <a:cs typeface="Arial Narrow"/>
            </a:endParaRPr>
          </a:p>
        </p:txBody>
      </p:sp>
      <p:pic>
        <p:nvPicPr>
          <p:cNvPr id="77" name="Picture 76" descr="alps_transmitter_859x100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1640800"/>
            <a:ext cx="1524000" cy="1774156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990600" y="24460200"/>
            <a:ext cx="7848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 smtClean="0"/>
              <a:t>ALPS is an ultrasonic localization system that localizes unmodified smartphones to with 30 cm error. ALPS anchors can self-localize by walking a smartphone around a new space, lessening the burden of installing the system.</a:t>
            </a:r>
            <a:endParaRPr lang="en-US" sz="3200" b="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877800" y="21488400"/>
            <a:ext cx="1600200" cy="1939636"/>
          </a:xfrm>
          <a:prstGeom prst="rect">
            <a:avLst/>
          </a:prstGeom>
        </p:spPr>
      </p:pic>
      <p:pic>
        <p:nvPicPr>
          <p:cNvPr id="80" name="Picture 79" descr="scarab_837x1000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9400" y="21564600"/>
            <a:ext cx="1435100" cy="1714576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10134600" y="24460200"/>
            <a:ext cx="7848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 err="1" smtClean="0"/>
              <a:t>Accessors</a:t>
            </a:r>
            <a:r>
              <a:rPr lang="en-US" sz="3200" b="0" dirty="0" smtClean="0"/>
              <a:t> provide a sandboxed JavaScript environment for interacting with physical devices, including robots, smart devices, and other networked devices. They execute inside of the Ptolemy II modeling and simulation tool.</a:t>
            </a:r>
            <a:endParaRPr lang="en-US" sz="3200" b="0" dirty="0"/>
          </a:p>
        </p:txBody>
      </p:sp>
      <p:sp>
        <p:nvSpPr>
          <p:cNvPr id="82" name="TextBox 81"/>
          <p:cNvSpPr txBox="1"/>
          <p:nvPr/>
        </p:nvSpPr>
        <p:spPr>
          <a:xfrm>
            <a:off x="18821400" y="24460200"/>
            <a:ext cx="7848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 smtClean="0"/>
              <a:t>Scarab robots are relatively low-cost ground robots that run the open-source ROS operating system for robots. They use “human-friendly” navigation to follow a path while avoiding people in the same space.</a:t>
            </a: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3927796583"/>
      </p:ext>
    </p:extLst>
  </p:cSld>
  <p:clrMapOvr>
    <a:masterClrMapping/>
  </p:clrMapOvr>
</p:sld>
</file>

<file path=ppt/theme/theme1.xml><?xml version="1.0" encoding="utf-8"?>
<a:theme xmlns:a="http://schemas.openxmlformats.org/drawingml/2006/main" name="TerraSwarmPosterTemplateVertical">
  <a:themeElements>
    <a:clrScheme name="Student Research Day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CC"/>
      </a:hlink>
      <a:folHlink>
        <a:srgbClr val="99CC00"/>
      </a:folHlink>
    </a:clrScheme>
    <a:fontScheme name="Student Research Da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37655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37655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udent Research Da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 Research Da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 Research Da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 Research Da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 Research Da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 Research Da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 Research Da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 Research Da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 Research Da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 Research Da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 Research Da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 Research Da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 Research Day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TerraSwarmPosterTemplateVertical.potx</Template>
  <TotalTime>14514</TotalTime>
  <Words>308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TerraSwarmPosterTemplateVertical</vt:lpstr>
      <vt:lpstr>RoboCafé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cxh</dc:creator>
  <cp:lastModifiedBy>Brad Campbell</cp:lastModifiedBy>
  <cp:revision>281</cp:revision>
  <cp:lastPrinted>2013-10-01T14:44:32Z</cp:lastPrinted>
  <dcterms:created xsi:type="dcterms:W3CDTF">2003-04-17T03:47:31Z</dcterms:created>
  <dcterms:modified xsi:type="dcterms:W3CDTF">2015-08-04T22:29:32Z</dcterms:modified>
</cp:coreProperties>
</file>