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27432000" cy="36576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1pPr>
    <a:lvl2pPr marL="355564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2pPr>
    <a:lvl3pPr marL="711129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3pPr>
    <a:lvl4pPr marL="1066693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4pPr>
    <a:lvl5pPr marL="1422258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6pPr>
    <a:lvl7pPr marL="2133387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7pPr>
    <a:lvl8pPr marL="2488951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8pPr>
    <a:lvl9pPr marL="2844516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F9991"/>
    <a:srgbClr val="FDFFB5"/>
    <a:srgbClr val="C5FFA3"/>
    <a:srgbClr val="CCECFF"/>
    <a:srgbClr val="FFF1C5"/>
    <a:srgbClr val="FFECAF"/>
    <a:srgbClr val="822222"/>
    <a:srgbClr val="996600"/>
    <a:srgbClr val="CC99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94667" autoAdjust="0"/>
  </p:normalViewPr>
  <p:slideViewPr>
    <p:cSldViewPr>
      <p:cViewPr>
        <p:scale>
          <a:sx n="33" d="100"/>
          <a:sy n="33" d="100"/>
        </p:scale>
        <p:origin x="-2608" y="1584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5" d="100"/>
          <a:sy n="25" d="100"/>
        </p:scale>
        <p:origin x="-1950" y="-19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3A0464C7-F8AD-4A50-AD27-40D0FDC12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09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720" y="4415708"/>
            <a:ext cx="5486561" cy="41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13B7A587-E767-4728-95DE-8FD9E2FC0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55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1112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66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225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3" y="264160"/>
            <a:ext cx="16406827" cy="239776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8"/>
          <p:cNvSpPr>
            <a:spLocks noGrp="1" noChangeArrowheads="1"/>
          </p:cNvSpPr>
          <p:nvPr>
            <p:ph type="dt" sz="half" idx="10"/>
          </p:nvPr>
        </p:nvSpPr>
        <p:spPr>
          <a:xfrm>
            <a:off x="23785285" y="3265176"/>
            <a:ext cx="3456215" cy="63336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1FE3D-A8A3-3B45-AD1F-AB619885582F}" type="datetime4">
              <a:rPr lang="en-US" smtClean="0"/>
              <a:t>August 4, 2015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3616" y="3018955"/>
            <a:ext cx="23295599" cy="902806"/>
          </a:xfrm>
          <a:prstGeom prst="rect">
            <a:avLst/>
          </a:prstGeom>
        </p:spPr>
        <p:txBody>
          <a:bodyPr vert="horz" lIns="71113" tIns="35556" rIns="71113" bIns="35556"/>
          <a:lstStyle/>
          <a:p>
            <a:pPr lvl="0"/>
            <a:r>
              <a:rPr lang="en-US" dirty="0" smtClean="0"/>
              <a:t>Click to add authors and institutions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3828" y="4465561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443528" y="4504266"/>
            <a:ext cx="8599884" cy="14683620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8474588" y="4499428"/>
            <a:ext cx="8599884" cy="14688458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138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94435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1847458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34716722"/>
            <a:ext cx="27432001" cy="1859278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" y="0"/>
            <a:ext cx="27432001" cy="2920789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3" name="Rectangle 207"/>
          <p:cNvSpPr>
            <a:spLocks noGrp="1" noChangeArrowheads="1"/>
          </p:cNvSpPr>
          <p:nvPr>
            <p:ph type="title"/>
          </p:nvPr>
        </p:nvSpPr>
        <p:spPr bwMode="auto">
          <a:xfrm>
            <a:off x="10787062" y="285730"/>
            <a:ext cx="16406827" cy="234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339" tIns="177782" rIns="213339" bIns="177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4" name="Text Box 212"/>
          <p:cNvSpPr txBox="1">
            <a:spLocks noChangeArrowheads="1"/>
          </p:cNvSpPr>
          <p:nvPr/>
        </p:nvSpPr>
        <p:spPr bwMode="auto">
          <a:xfrm>
            <a:off x="23715034" y="2399543"/>
            <a:ext cx="3862582" cy="502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1113" tIns="35556" rIns="71113" bIns="35556">
            <a:spAutoFit/>
          </a:bodyPr>
          <a:lstStyle/>
          <a:p>
            <a:pPr defTabSz="2928468">
              <a:defRPr/>
            </a:pPr>
            <a:r>
              <a:rPr lang="en-US" sz="2800" dirty="0">
                <a:solidFill>
                  <a:srgbClr val="BBE0E3"/>
                </a:solidFill>
              </a:rPr>
              <a:t>http:/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r>
              <a:rPr lang="en-US" sz="2800" dirty="0" err="1" smtClean="0">
                <a:solidFill>
                  <a:srgbClr val="BBE0E3"/>
                </a:solidFill>
              </a:rPr>
              <a:t>terraswarm.org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endParaRPr lang="en-US" sz="2800" dirty="0">
              <a:solidFill>
                <a:srgbClr val="BBE0E3"/>
              </a:solidFill>
            </a:endParaRPr>
          </a:p>
        </p:txBody>
      </p:sp>
      <p:pic>
        <p:nvPicPr>
          <p:cNvPr id="25" name="Picture 24" descr="EarthSwarm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2725" cy="2936240"/>
          </a:xfrm>
          <a:prstGeom prst="rect">
            <a:avLst/>
          </a:prstGeom>
        </p:spPr>
      </p:pic>
      <p:pic>
        <p:nvPicPr>
          <p:cNvPr id="26" name="Picture 25" descr="swarmGlobeFad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04" y="1262026"/>
            <a:ext cx="8879388" cy="16574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62225" y="212695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chemeClr val="bg1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1405" y="189462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rgbClr val="679CD6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rgbClr val="679CD6"/>
              </a:solidFill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" y="2923812"/>
            <a:ext cx="27432001" cy="1109683"/>
          </a:xfrm>
          <a:prstGeom prst="rect">
            <a:avLst/>
          </a:prstGeom>
          <a:solidFill>
            <a:srgbClr val="DAEDEF"/>
          </a:solidFill>
          <a:ln>
            <a:solidFill>
              <a:srgbClr val="2D2D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STARnet-we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" y="34940792"/>
            <a:ext cx="1303936" cy="139086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04908" y="34998720"/>
            <a:ext cx="25397194" cy="1157240"/>
          </a:xfrm>
          <a:prstGeom prst="rect">
            <a:avLst/>
          </a:prstGeom>
          <a:noFill/>
        </p:spPr>
        <p:txBody>
          <a:bodyPr wrap="square" lIns="71113" tIns="35556" rIns="71113" bIns="35556" rtlCol="0">
            <a:spAutoFit/>
          </a:bodyPr>
          <a:lstStyle/>
          <a:p>
            <a:r>
              <a:rPr lang="en-US" sz="3400" b="1" dirty="0" smtClean="0">
                <a:solidFill>
                  <a:srgbClr val="679CD6"/>
                </a:solidFill>
              </a:rPr>
              <a:t>Sponsored by the TerraSwarm Research Center, one of six centers administered by the STARnet phase of the Focus Center Research Program (FCRP) a Semiconductor Research Corporation program sponsored by MARCO and DARPA.</a:t>
            </a:r>
            <a:endParaRPr lang="en-US" sz="3400" b="1" dirty="0">
              <a:solidFill>
                <a:srgbClr val="679CD6"/>
              </a:solidFill>
            </a:endParaRPr>
          </a:p>
        </p:txBody>
      </p:sp>
      <p:sp>
        <p:nvSpPr>
          <p:cNvPr id="32" name="Rectangle 2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85285" y="3207924"/>
            <a:ext cx="3456215" cy="5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1113" tIns="35556" rIns="71113" bIns="35556" numCol="1" anchor="t" anchorCtr="0" compatLnSpc="1">
            <a:prstTxWarp prst="textNoShape">
              <a:avLst/>
            </a:prstTxWarp>
          </a:bodyPr>
          <a:lstStyle>
            <a:lvl1pPr algn="r">
              <a:defRPr sz="25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05E693D-F489-0045-8378-4157BCAF8227}" type="datetime4">
              <a:rPr lang="en-US" smtClean="0"/>
              <a:pPr>
                <a:defRPr/>
              </a:pPr>
              <a:t>August 4, 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2pPr>
      <a:lvl3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3pPr>
      <a:lvl4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4pPr>
      <a:lvl5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5pPr>
      <a:lvl6pPr marL="355564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6pPr>
      <a:lvl7pPr marL="711129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7pPr>
      <a:lvl8pPr marL="1066693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8pPr>
      <a:lvl9pPr marL="1422258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9pPr>
    </p:titleStyle>
    <p:bodyStyle>
      <a:lvl1pPr marL="266673" indent="-266673" algn="l" defTabSz="2928468" rtl="0" eaLnBrk="1" fontAlgn="base" hangingPunct="1">
        <a:spcBef>
          <a:spcPct val="20000"/>
        </a:spcBef>
        <a:spcAft>
          <a:spcPct val="0"/>
        </a:spcAft>
        <a:defRPr sz="4700">
          <a:solidFill>
            <a:srgbClr val="2D2D8A"/>
          </a:solidFill>
          <a:latin typeface="+mn-lt"/>
          <a:ea typeface="+mn-ea"/>
          <a:cs typeface="+mn-cs"/>
        </a:defRPr>
      </a:lvl1pPr>
      <a:lvl2pPr marL="2375368" indent="-913603" algn="l" defTabSz="2928468" rtl="0" eaLnBrk="1" fontAlgn="base" hangingPunct="1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9351" indent="-730882" algn="l" defTabSz="2928468" rtl="0" eaLnBrk="1" fontAlgn="base" hangingPunct="1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21116" indent="-730882" algn="l" defTabSz="2928468" rtl="0" eaLnBrk="1" fontAlgn="base" hangingPunct="1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582881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38445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94009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649574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005138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err="1" smtClean="0"/>
              <a:t>RoboCafe</a:t>
            </a:r>
            <a:endParaRPr lang="en-US" sz="1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9-11, 2015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Wait, What? Demo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51000" y="35814000"/>
            <a:ext cx="184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0439400"/>
            <a:ext cx="274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dirty="0">
                <a:latin typeface="Arial Narrow"/>
                <a:cs typeface="Arial Narrow"/>
              </a:rPr>
              <a:t>Robot Delivery Service at the Push of a </a:t>
            </a:r>
            <a:r>
              <a:rPr lang="en-US" sz="8000" b="0" dirty="0" smtClean="0">
                <a:latin typeface="Arial Narrow"/>
                <a:cs typeface="Arial Narrow"/>
              </a:rPr>
              <a:t>Button</a:t>
            </a:r>
            <a:endParaRPr lang="en-US" sz="8000" b="0" dirty="0">
              <a:latin typeface="Arial Narrow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4039" y="12353960"/>
            <a:ext cx="10237688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Indoor localization and autonomous robots combine to provide a seamless experience for on-demand snack delivery. A smartphone app provides a food and drink menu, and one click has the item delivered to you.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01600" y="12344400"/>
            <a:ext cx="138555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/>
              <a:t>The ALPS ultrasonic </a:t>
            </a:r>
            <a:r>
              <a:rPr lang="en-US" sz="3600" b="0" dirty="0" smtClean="0"/>
              <a:t>indoor localization </a:t>
            </a:r>
            <a:r>
              <a:rPr lang="en-US" sz="3600" b="0" dirty="0"/>
              <a:t>system </a:t>
            </a:r>
            <a:r>
              <a:rPr lang="en-US" sz="3600" b="0" dirty="0" smtClean="0"/>
              <a:t>provides precise location data of the smartphone while the user makes a selection. The location data and snack choice are fed to a nearby </a:t>
            </a:r>
            <a:r>
              <a:rPr lang="en-US" sz="3600" b="0" dirty="0" err="1" smtClean="0"/>
              <a:t>Swarmlet</a:t>
            </a:r>
            <a:r>
              <a:rPr lang="en-US" sz="3600" b="0" dirty="0" smtClean="0"/>
              <a:t> that processes the incoming data and dispatches a robot to the user’s location. The robot uses a human-friendly navigation algorithm to find a path to the user and complete the delivery. </a:t>
            </a:r>
            <a:endParaRPr lang="en-US" sz="3600" b="0" dirty="0"/>
          </a:p>
          <a:p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-27663" y="2567940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latin typeface="Arial Narrow"/>
                <a:cs typeface="Arial Narrow"/>
              </a:rPr>
              <a:t>Smartphone App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2133600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latin typeface="Arial Narrow"/>
                <a:cs typeface="Arial Narrow"/>
              </a:rPr>
              <a:t>Localization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0600" y="24917401"/>
            <a:ext cx="57912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err="1" smtClean="0">
                <a:latin typeface="Arial Narrow"/>
                <a:cs typeface="Arial Narrow"/>
              </a:rPr>
              <a:t>Swarmlet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39600" y="2118360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latin typeface="Arial Narrow"/>
                <a:cs typeface="Arial Narrow"/>
              </a:rPr>
              <a:t>Scarab Robots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40200" y="2529840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latin typeface="Arial Narrow"/>
                <a:cs typeface="Arial Narrow"/>
              </a:rPr>
              <a:t>Navigation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8346400"/>
            <a:ext cx="162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dirty="0" err="1" smtClean="0">
                <a:latin typeface="Arial Narrow"/>
                <a:cs typeface="Arial Narrow"/>
              </a:rPr>
              <a:t>Reconfigurability</a:t>
            </a:r>
            <a:endParaRPr lang="en-US" sz="5400" b="0" dirty="0">
              <a:latin typeface="Arial Narrow"/>
              <a:cs typeface="Arial Narro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29489400"/>
            <a:ext cx="1143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 smtClean="0"/>
              <a:t>Using </a:t>
            </a:r>
            <a:r>
              <a:rPr lang="en-US" sz="3600" b="0" dirty="0" err="1" smtClean="0"/>
              <a:t>Accessors</a:t>
            </a:r>
            <a:r>
              <a:rPr lang="en-US" sz="3600" b="0" dirty="0" smtClean="0"/>
              <a:t> and a </a:t>
            </a:r>
            <a:r>
              <a:rPr lang="en-US" sz="3600" b="0" dirty="0" err="1" smtClean="0"/>
              <a:t>Swarmlet</a:t>
            </a:r>
            <a:r>
              <a:rPr lang="en-US" sz="3600" b="0" dirty="0" smtClean="0"/>
              <a:t> provides a GUI based editor for easily reconfiguring how the application runs. Adding status indications or alternate localization services is simply a matter of dropping in new </a:t>
            </a:r>
            <a:r>
              <a:rPr lang="en-US" sz="3600" b="0" dirty="0" err="1" smtClean="0"/>
              <a:t>Accessors</a:t>
            </a:r>
            <a:r>
              <a:rPr lang="en-US" sz="3600" b="0" dirty="0" smtClean="0"/>
              <a:t>, connecting the ports, and re-running the </a:t>
            </a:r>
            <a:r>
              <a:rPr lang="en-US" sz="3600" b="0" dirty="0" err="1" smtClean="0"/>
              <a:t>Swarmlet</a:t>
            </a:r>
            <a:r>
              <a:rPr lang="en-US" sz="3600" b="0" dirty="0" smtClean="0"/>
              <a:t>.</a:t>
            </a:r>
            <a:endParaRPr lang="en-US" sz="36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12877800" y="22936200"/>
            <a:ext cx="57912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err="1" smtClean="0">
                <a:latin typeface="Arial Narrow"/>
                <a:cs typeface="Arial Narrow"/>
              </a:rPr>
              <a:t>Accessors</a:t>
            </a:r>
            <a:endParaRPr lang="en-US" sz="4400" b="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27796583"/>
      </p:ext>
    </p:extLst>
  </p:cSld>
  <p:clrMapOvr>
    <a:masterClrMapping/>
  </p:clrMapOvr>
</p:sld>
</file>

<file path=ppt/theme/theme1.xml><?xml version="1.0" encoding="utf-8"?>
<a:theme xmlns:a="http://schemas.openxmlformats.org/drawingml/2006/main" name="TerraSwarmPosterTemplateVertical">
  <a:themeElements>
    <a:clrScheme name="Student Research Day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99CC00"/>
      </a:folHlink>
    </a:clrScheme>
    <a:fontScheme name="Student Research D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ent Research Da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TerraSwarmPosterTemplateVertical.potx</Template>
  <TotalTime>14184</TotalTime>
  <Words>181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TerraSwarmPosterTemplateVertical</vt:lpstr>
      <vt:lpstr>RoboCafe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cxh</dc:creator>
  <cp:lastModifiedBy>Brad Campbell</cp:lastModifiedBy>
  <cp:revision>255</cp:revision>
  <cp:lastPrinted>2013-10-01T14:44:32Z</cp:lastPrinted>
  <dcterms:created xsi:type="dcterms:W3CDTF">2003-04-17T03:47:31Z</dcterms:created>
  <dcterms:modified xsi:type="dcterms:W3CDTF">2015-08-04T16:59:35Z</dcterms:modified>
</cp:coreProperties>
</file>