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71" r:id="rId3"/>
    <p:sldId id="279" r:id="rId4"/>
    <p:sldId id="281" r:id="rId5"/>
    <p:sldId id="283" r:id="rId6"/>
    <p:sldId id="280" r:id="rId7"/>
    <p:sldId id="284" r:id="rId8"/>
    <p:sldId id="285" r:id="rId9"/>
    <p:sldId id="286" r:id="rId10"/>
    <p:sldId id="287" r:id="rId11"/>
    <p:sldId id="288" r:id="rId12"/>
    <p:sldId id="289" r:id="rId13"/>
    <p:sldId id="290" r:id="rId14"/>
    <p:sldId id="291"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3"/>
            <p14:sldId id="280"/>
            <p14:sldId id="284"/>
            <p14:sldId id="285"/>
            <p14:sldId id="286"/>
            <p14:sldId id="287"/>
            <p14:sldId id="288"/>
            <p14:sldId id="289"/>
            <p14:sldId id="290"/>
            <p14:sldId id="291"/>
            <p14:sldId id="29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14" autoAdjust="0"/>
  </p:normalViewPr>
  <p:slideViewPr>
    <p:cSldViewPr snapToGrid="0">
      <p:cViewPr varScale="1">
        <p:scale>
          <a:sx n="86" d="100"/>
          <a:sy n="86" d="100"/>
        </p:scale>
        <p:origin x="56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8/27/2019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8/27/2019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853103"/>
            <a:ext cx="10515600" cy="2387600"/>
          </a:xfrm>
        </p:spPr>
        <p:txBody>
          <a:bodyPr anchor="ctr" anchorCtr="0">
            <a:normAutofit/>
          </a:bodyPr>
          <a:lstStyle/>
          <a:p>
            <a:pPr algn="ctr"/>
            <a:r>
              <a:rPr lang="en-CA" sz="4800" dirty="0">
                <a:solidFill>
                  <a:schemeClr val="bg1"/>
                </a:solidFill>
              </a:rPr>
              <a:t>CSDA1050 Advanced Analytics </a:t>
            </a:r>
            <a:br>
              <a:rPr lang="en-CA" sz="4800" dirty="0">
                <a:solidFill>
                  <a:schemeClr val="bg1"/>
                </a:solidFill>
              </a:rPr>
            </a:br>
            <a:r>
              <a:rPr lang="en-CA" sz="4800" dirty="0">
                <a:solidFill>
                  <a:schemeClr val="bg1"/>
                </a:solidFill>
              </a:rPr>
              <a:t>Capstone Course</a:t>
            </a:r>
            <a:r>
              <a:rPr lang="en-US" sz="4800" dirty="0">
                <a:solidFill>
                  <a:schemeClr val="bg1"/>
                </a:solidFill>
              </a:rPr>
              <a:t> </a:t>
            </a:r>
          </a:p>
        </p:txBody>
      </p:sp>
      <p:sp>
        <p:nvSpPr>
          <p:cNvPr id="3" name="Subtitle 2"/>
          <p:cNvSpPr>
            <a:spLocks noGrp="1"/>
          </p:cNvSpPr>
          <p:nvPr>
            <p:ph type="subTitle" idx="4294967295"/>
          </p:nvPr>
        </p:nvSpPr>
        <p:spPr>
          <a:xfrm>
            <a:off x="838200" y="3429000"/>
            <a:ext cx="9582736" cy="772647"/>
          </a:xfrm>
        </p:spPr>
        <p:txBody>
          <a:bodyPr>
            <a:normAutofit/>
          </a:bodyPr>
          <a:lstStyle/>
          <a:p>
            <a:pPr algn="ctr"/>
            <a:r>
              <a:rPr lang="en-CA" sz="2400" dirty="0">
                <a:solidFill>
                  <a:schemeClr val="bg1"/>
                </a:solidFill>
                <a:latin typeface="+mj-lt"/>
              </a:rPr>
              <a:t>Improving student’s graduation in Education</a:t>
            </a:r>
          </a:p>
        </p:txBody>
      </p:sp>
      <p:sp>
        <p:nvSpPr>
          <p:cNvPr id="5" name="Rectangle 4">
            <a:extLst>
              <a:ext uri="{FF2B5EF4-FFF2-40B4-BE49-F238E27FC236}">
                <a16:creationId xmlns:a16="http://schemas.microsoft.com/office/drawing/2014/main" id="{37644EFF-B06F-4AE6-BF7B-A34E25B4727F}"/>
              </a:ext>
            </a:extLst>
          </p:cNvPr>
          <p:cNvSpPr/>
          <p:nvPr/>
        </p:nvSpPr>
        <p:spPr>
          <a:xfrm>
            <a:off x="838200" y="4947013"/>
            <a:ext cx="2526437" cy="772647"/>
          </a:xfrm>
          <a:prstGeom prst="rect">
            <a:avLst/>
          </a:prstGeom>
        </p:spPr>
        <p:txBody>
          <a:bodyPr wrap="square">
            <a:spAutoFit/>
          </a:bodyPr>
          <a:lstStyle/>
          <a:p>
            <a:pPr>
              <a:lnSpc>
                <a:spcPct val="107000"/>
              </a:lnSpc>
              <a:spcAft>
                <a:spcPts val="800"/>
              </a:spcAft>
            </a:pPr>
            <a:r>
              <a:rPr lang="en-CA" b="1" dirty="0">
                <a:latin typeface="Leelawadee UI Semilight" panose="020B0402040204020203" pitchFamily="34" charset="-34"/>
                <a:ea typeface="Malgun Gothic Semilight" panose="020B0502040204020203" pitchFamily="34" charset="-128"/>
                <a:cs typeface="Times New Roman" panose="02020603050405020304" pitchFamily="18" charset="0"/>
              </a:rPr>
              <a:t>Sylvain Kamto </a:t>
            </a:r>
          </a:p>
          <a:p>
            <a:pPr>
              <a:lnSpc>
                <a:spcPct val="107000"/>
              </a:lnSpc>
              <a:spcAft>
                <a:spcPts val="800"/>
              </a:spcAft>
            </a:pPr>
            <a:r>
              <a:rPr lang="en-CA" b="1" u="sng" dirty="0">
                <a:latin typeface="Leelawadee UI Semilight" panose="020B0402040204020203" pitchFamily="34" charset="-34"/>
                <a:ea typeface="Malgun Gothic Semilight" panose="020B0502040204020203" pitchFamily="34" charset="-128"/>
                <a:cs typeface="Times New Roman" panose="02020603050405020304" pitchFamily="18" charset="0"/>
              </a:rPr>
              <a:t>Student ID</a:t>
            </a:r>
            <a:r>
              <a:rPr lang="en-CA" b="1" dirty="0">
                <a:latin typeface="Leelawadee UI Semilight" panose="020B0402040204020203" pitchFamily="34" charset="-34"/>
                <a:ea typeface="Malgun Gothic Semilight" panose="020B0502040204020203" pitchFamily="34" charset="-128"/>
                <a:cs typeface="Times New Roman" panose="02020603050405020304" pitchFamily="18" charset="0"/>
              </a:rPr>
              <a:t>: 11060</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1108-1FDE-44BA-824B-A03B88041A8E}"/>
              </a:ext>
            </a:extLst>
          </p:cNvPr>
          <p:cNvSpPr>
            <a:spLocks noGrp="1"/>
          </p:cNvSpPr>
          <p:nvPr>
            <p:ph type="title"/>
          </p:nvPr>
        </p:nvSpPr>
        <p:spPr/>
        <p:txBody>
          <a:bodyPr/>
          <a:lstStyle/>
          <a:p>
            <a:r>
              <a:rPr lang="en-CA" dirty="0"/>
              <a:t>Predictor variable</a:t>
            </a:r>
          </a:p>
        </p:txBody>
      </p:sp>
      <p:pic>
        <p:nvPicPr>
          <p:cNvPr id="4" name="Picture 3">
            <a:extLst>
              <a:ext uri="{FF2B5EF4-FFF2-40B4-BE49-F238E27FC236}">
                <a16:creationId xmlns:a16="http://schemas.microsoft.com/office/drawing/2014/main" id="{AB2F6713-E3C7-4D88-8406-F32D21BC742A}"/>
              </a:ext>
            </a:extLst>
          </p:cNvPr>
          <p:cNvPicPr>
            <a:picLocks noChangeAspect="1"/>
          </p:cNvPicPr>
          <p:nvPr/>
        </p:nvPicPr>
        <p:blipFill>
          <a:blip r:embed="rId2"/>
          <a:stretch>
            <a:fillRect/>
          </a:stretch>
        </p:blipFill>
        <p:spPr>
          <a:xfrm>
            <a:off x="271462" y="1846139"/>
            <a:ext cx="11649075" cy="1514475"/>
          </a:xfrm>
          <a:prstGeom prst="rect">
            <a:avLst/>
          </a:prstGeom>
        </p:spPr>
      </p:pic>
    </p:spTree>
    <p:extLst>
      <p:ext uri="{BB962C8B-B14F-4D97-AF65-F5344CB8AC3E}">
        <p14:creationId xmlns:p14="http://schemas.microsoft.com/office/powerpoint/2010/main" val="93963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F89B-A950-4AD9-BC11-CE9DD2FDF5EF}"/>
              </a:ext>
            </a:extLst>
          </p:cNvPr>
          <p:cNvSpPr>
            <a:spLocks noGrp="1"/>
          </p:cNvSpPr>
          <p:nvPr>
            <p:ph type="title"/>
          </p:nvPr>
        </p:nvSpPr>
        <p:spPr/>
        <p:txBody>
          <a:bodyPr/>
          <a:lstStyle/>
          <a:p>
            <a:r>
              <a:rPr lang="en-CA" dirty="0"/>
              <a:t>Random Forest full Model</a:t>
            </a:r>
          </a:p>
        </p:txBody>
      </p:sp>
      <p:pic>
        <p:nvPicPr>
          <p:cNvPr id="6" name="Picture 5">
            <a:extLst>
              <a:ext uri="{FF2B5EF4-FFF2-40B4-BE49-F238E27FC236}">
                <a16:creationId xmlns:a16="http://schemas.microsoft.com/office/drawing/2014/main" id="{1BC45A99-5228-4133-A964-E8C51E1FC691}"/>
              </a:ext>
            </a:extLst>
          </p:cNvPr>
          <p:cNvPicPr>
            <a:picLocks noChangeAspect="1"/>
          </p:cNvPicPr>
          <p:nvPr/>
        </p:nvPicPr>
        <p:blipFill>
          <a:blip r:embed="rId2"/>
          <a:stretch>
            <a:fillRect/>
          </a:stretch>
        </p:blipFill>
        <p:spPr>
          <a:xfrm>
            <a:off x="0" y="1581890"/>
            <a:ext cx="12001500" cy="2628900"/>
          </a:xfrm>
          <a:prstGeom prst="rect">
            <a:avLst/>
          </a:prstGeom>
        </p:spPr>
      </p:pic>
      <p:sp>
        <p:nvSpPr>
          <p:cNvPr id="9" name="Rectangle 2">
            <a:extLst>
              <a:ext uri="{FF2B5EF4-FFF2-40B4-BE49-F238E27FC236}">
                <a16:creationId xmlns:a16="http://schemas.microsoft.com/office/drawing/2014/main" id="{97065317-FC89-43C2-AB08-1DD199F52C20}"/>
              </a:ext>
            </a:extLst>
          </p:cNvPr>
          <p:cNvSpPr txBox="1">
            <a:spLocks noChangeArrowheads="1"/>
          </p:cNvSpPr>
          <p:nvPr/>
        </p:nvSpPr>
        <p:spPr bwMode="auto">
          <a:xfrm>
            <a:off x="903734" y="4452896"/>
            <a:ext cx="9722836" cy="19389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1800" i="1" dirty="0">
                <a:solidFill>
                  <a:srgbClr val="408080"/>
                </a:solidFill>
                <a:latin typeface="Courier New" panose="02070309020205020404" pitchFamily="49" charset="0"/>
              </a:rPr>
              <a:t>The full model with all of the students assessment scores, weekly virtual interaction scores, etc. Is fairly robust at predicting student failure. But this prediction is made with all data available. Or over 30 weeks of data. </a:t>
            </a:r>
          </a:p>
          <a:p>
            <a:pPr eaLnBrk="0" fontAlgn="base" hangingPunct="0">
              <a:lnSpc>
                <a:spcPct val="100000"/>
              </a:lnSpc>
              <a:spcBef>
                <a:spcPct val="0"/>
              </a:spcBef>
              <a:spcAft>
                <a:spcPct val="0"/>
              </a:spcAft>
            </a:pPr>
            <a:endParaRPr lang="en-US" altLang="en-US" sz="1800" i="1" dirty="0">
              <a:solidFill>
                <a:srgbClr val="408080"/>
              </a:solidFill>
              <a:latin typeface="Courier New" panose="02070309020205020404" pitchFamily="49" charset="0"/>
            </a:endParaRPr>
          </a:p>
          <a:p>
            <a:pPr eaLnBrk="0" fontAlgn="base" hangingPunct="0">
              <a:lnSpc>
                <a:spcPct val="100000"/>
              </a:lnSpc>
              <a:spcBef>
                <a:spcPct val="0"/>
              </a:spcBef>
              <a:spcAft>
                <a:spcPct val="0"/>
              </a:spcAft>
            </a:pPr>
            <a:r>
              <a:rPr lang="en-US" altLang="en-US" sz="1800" i="1" dirty="0">
                <a:solidFill>
                  <a:srgbClr val="408080"/>
                </a:solidFill>
                <a:latin typeface="Courier New" panose="02070309020205020404" pitchFamily="49" charset="0"/>
              </a:rPr>
              <a:t>Can student success of failure be predicted earlier?</a:t>
            </a:r>
            <a:r>
              <a:rPr lang="en-US" altLang="en-US" sz="1800" dirty="0">
                <a:solidFill>
                  <a:srgbClr val="333333"/>
                </a:solidFill>
                <a:latin typeface="Courier New" panose="02070309020205020404" pitchFamily="49" charset="0"/>
              </a:rPr>
              <a:t> </a:t>
            </a:r>
            <a:br>
              <a:rPr lang="en-US" altLang="en-US" sz="1800" dirty="0">
                <a:solidFill>
                  <a:schemeClr val="tx1"/>
                </a:solidFill>
              </a:rPr>
            </a:b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58698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551E-9AFF-4F13-BFBE-BCEE7593DA39}"/>
              </a:ext>
            </a:extLst>
          </p:cNvPr>
          <p:cNvSpPr>
            <a:spLocks noGrp="1"/>
          </p:cNvSpPr>
          <p:nvPr>
            <p:ph type="title"/>
          </p:nvPr>
        </p:nvSpPr>
        <p:spPr/>
        <p:txBody>
          <a:bodyPr/>
          <a:lstStyle/>
          <a:p>
            <a:r>
              <a:rPr lang="en-US" dirty="0"/>
              <a:t>Model with only demographic data</a:t>
            </a:r>
            <a:endParaRPr lang="en-CA" dirty="0"/>
          </a:p>
        </p:txBody>
      </p:sp>
      <p:sp>
        <p:nvSpPr>
          <p:cNvPr id="3" name="Content Placeholder 2">
            <a:extLst>
              <a:ext uri="{FF2B5EF4-FFF2-40B4-BE49-F238E27FC236}">
                <a16:creationId xmlns:a16="http://schemas.microsoft.com/office/drawing/2014/main" id="{F2009BE1-1816-44FF-97AE-FD2DD98E5E98}"/>
              </a:ext>
            </a:extLst>
          </p:cNvPr>
          <p:cNvSpPr>
            <a:spLocks noGrp="1"/>
          </p:cNvSpPr>
          <p:nvPr>
            <p:ph sz="quarter" idx="10"/>
          </p:nvPr>
        </p:nvSpPr>
        <p:spPr>
          <a:xfrm>
            <a:off x="539495" y="1435608"/>
            <a:ext cx="11267805" cy="640080"/>
          </a:xfrm>
        </p:spPr>
        <p:txBody>
          <a:bodyPr/>
          <a:lstStyle/>
          <a:p>
            <a:r>
              <a:rPr lang="en-US" dirty="0"/>
              <a:t>this is data of only student demographic data. So the model does not use any course information</a:t>
            </a:r>
            <a:endParaRPr lang="en-CA" dirty="0"/>
          </a:p>
        </p:txBody>
      </p:sp>
      <p:pic>
        <p:nvPicPr>
          <p:cNvPr id="4" name="Picture 3">
            <a:extLst>
              <a:ext uri="{FF2B5EF4-FFF2-40B4-BE49-F238E27FC236}">
                <a16:creationId xmlns:a16="http://schemas.microsoft.com/office/drawing/2014/main" id="{FF885EA3-5B4A-4A13-84FC-FF1695A66EB6}"/>
              </a:ext>
            </a:extLst>
          </p:cNvPr>
          <p:cNvPicPr>
            <a:picLocks noChangeAspect="1"/>
          </p:cNvPicPr>
          <p:nvPr/>
        </p:nvPicPr>
        <p:blipFill>
          <a:blip r:embed="rId2"/>
          <a:stretch>
            <a:fillRect/>
          </a:stretch>
        </p:blipFill>
        <p:spPr>
          <a:xfrm>
            <a:off x="257175" y="2075688"/>
            <a:ext cx="11677650" cy="2057400"/>
          </a:xfrm>
          <a:prstGeom prst="rect">
            <a:avLst/>
          </a:prstGeom>
        </p:spPr>
      </p:pic>
      <p:sp>
        <p:nvSpPr>
          <p:cNvPr id="5" name="Rectangle 4">
            <a:extLst>
              <a:ext uri="{FF2B5EF4-FFF2-40B4-BE49-F238E27FC236}">
                <a16:creationId xmlns:a16="http://schemas.microsoft.com/office/drawing/2014/main" id="{AA63FD4D-87D3-493E-9A67-780005E99CDE}"/>
              </a:ext>
            </a:extLst>
          </p:cNvPr>
          <p:cNvSpPr/>
          <p:nvPr/>
        </p:nvSpPr>
        <p:spPr>
          <a:xfrm>
            <a:off x="745725" y="4474309"/>
            <a:ext cx="10626570" cy="369332"/>
          </a:xfrm>
          <a:prstGeom prst="rect">
            <a:avLst/>
          </a:prstGeom>
        </p:spPr>
        <p:txBody>
          <a:bodyPr wrap="square">
            <a:spAutoFit/>
          </a:bodyPr>
          <a:lstStyle/>
          <a:p>
            <a:r>
              <a:rPr lang="en-CA" dirty="0"/>
              <a:t>now with only demographic data, the model can predict success of failure with about 60% accuracy</a:t>
            </a:r>
          </a:p>
        </p:txBody>
      </p:sp>
    </p:spTree>
    <p:extLst>
      <p:ext uri="{BB962C8B-B14F-4D97-AF65-F5344CB8AC3E}">
        <p14:creationId xmlns:p14="http://schemas.microsoft.com/office/powerpoint/2010/main" val="96185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7E6E-9C3D-4E7C-9606-3F5F055AE8D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3E5B165-C1E7-4101-8708-3DD9C8D9341D}"/>
              </a:ext>
            </a:extLst>
          </p:cNvPr>
          <p:cNvSpPr>
            <a:spLocks noGrp="1"/>
          </p:cNvSpPr>
          <p:nvPr>
            <p:ph sz="quarter" idx="10"/>
          </p:nvPr>
        </p:nvSpPr>
        <p:spPr>
          <a:xfrm>
            <a:off x="539495" y="1435608"/>
            <a:ext cx="9918399" cy="1236571"/>
          </a:xfrm>
        </p:spPr>
        <p:txBody>
          <a:bodyPr>
            <a:noAutofit/>
          </a:bodyPr>
          <a:lstStyle/>
          <a:p>
            <a:r>
              <a:rPr lang="en-US" sz="1800" dirty="0"/>
              <a:t>Steady increase in model prediction accuracy with every additional week of data. However, we see jumps at certain weeks.  This coincides with weeks where student had tests</a:t>
            </a:r>
            <a:endParaRPr lang="en-CA" sz="1800" dirty="0"/>
          </a:p>
        </p:txBody>
      </p:sp>
      <p:pic>
        <p:nvPicPr>
          <p:cNvPr id="4" name="Picture 3">
            <a:extLst>
              <a:ext uri="{FF2B5EF4-FFF2-40B4-BE49-F238E27FC236}">
                <a16:creationId xmlns:a16="http://schemas.microsoft.com/office/drawing/2014/main" id="{7D8848AA-084F-49B1-8F59-4BDEDA1D5143}"/>
              </a:ext>
            </a:extLst>
          </p:cNvPr>
          <p:cNvPicPr>
            <a:picLocks noChangeAspect="1"/>
          </p:cNvPicPr>
          <p:nvPr/>
        </p:nvPicPr>
        <p:blipFill>
          <a:blip r:embed="rId2"/>
          <a:stretch>
            <a:fillRect/>
          </a:stretch>
        </p:blipFill>
        <p:spPr>
          <a:xfrm>
            <a:off x="361039" y="3191326"/>
            <a:ext cx="6874915" cy="3341751"/>
          </a:xfrm>
          <a:prstGeom prst="rect">
            <a:avLst/>
          </a:prstGeom>
        </p:spPr>
      </p:pic>
      <p:sp>
        <p:nvSpPr>
          <p:cNvPr id="5" name="Rectangle 4">
            <a:extLst>
              <a:ext uri="{FF2B5EF4-FFF2-40B4-BE49-F238E27FC236}">
                <a16:creationId xmlns:a16="http://schemas.microsoft.com/office/drawing/2014/main" id="{E895923D-434C-4CD4-B3F4-9B47EA653D92}"/>
              </a:ext>
            </a:extLst>
          </p:cNvPr>
          <p:cNvSpPr/>
          <p:nvPr/>
        </p:nvSpPr>
        <p:spPr>
          <a:xfrm>
            <a:off x="6297142" y="4178808"/>
            <a:ext cx="4765266" cy="1754326"/>
          </a:xfrm>
          <a:prstGeom prst="rect">
            <a:avLst/>
          </a:prstGeom>
        </p:spPr>
        <p:txBody>
          <a:bodyPr wrap="square">
            <a:spAutoFit/>
          </a:bodyPr>
          <a:lstStyle/>
          <a:p>
            <a:r>
              <a:rPr lang="en-CA" dirty="0"/>
              <a:t>by week 8, the model could predict with 75% accuracy student failure. Over 85% accuracy by week 13. And after week 24, there seems to be marginal gains, suggesting that additional student information does not add to model predictive power</a:t>
            </a:r>
          </a:p>
        </p:txBody>
      </p:sp>
    </p:spTree>
    <p:extLst>
      <p:ext uri="{BB962C8B-B14F-4D97-AF65-F5344CB8AC3E}">
        <p14:creationId xmlns:p14="http://schemas.microsoft.com/office/powerpoint/2010/main" val="2516878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9A3C-5A41-46C1-8BEA-1641A23F0700}"/>
              </a:ext>
            </a:extLst>
          </p:cNvPr>
          <p:cNvSpPr>
            <a:spLocks noGrp="1"/>
          </p:cNvSpPr>
          <p:nvPr>
            <p:ph type="title"/>
          </p:nvPr>
        </p:nvSpPr>
        <p:spPr/>
        <p:txBody>
          <a:bodyPr/>
          <a:lstStyle/>
          <a:p>
            <a:r>
              <a:rPr lang="en-CA" dirty="0"/>
              <a:t>Feature importance</a:t>
            </a:r>
          </a:p>
        </p:txBody>
      </p:sp>
      <p:sp>
        <p:nvSpPr>
          <p:cNvPr id="4" name="Rectangle 3">
            <a:extLst>
              <a:ext uri="{FF2B5EF4-FFF2-40B4-BE49-F238E27FC236}">
                <a16:creationId xmlns:a16="http://schemas.microsoft.com/office/drawing/2014/main" id="{892B0385-25CF-47BB-804C-B26D8E850624}"/>
              </a:ext>
            </a:extLst>
          </p:cNvPr>
          <p:cNvSpPr/>
          <p:nvPr/>
        </p:nvSpPr>
        <p:spPr>
          <a:xfrm>
            <a:off x="539496" y="1444752"/>
            <a:ext cx="9126243" cy="646331"/>
          </a:xfrm>
          <a:prstGeom prst="rect">
            <a:avLst/>
          </a:prstGeom>
        </p:spPr>
        <p:txBody>
          <a:bodyPr wrap="square">
            <a:spAutoFit/>
          </a:bodyPr>
          <a:lstStyle/>
          <a:p>
            <a:r>
              <a:rPr lang="en-CA" dirty="0"/>
              <a:t>The model can predict with confidence student success and failure, but what features does the model identify as important for its prediction?</a:t>
            </a:r>
          </a:p>
        </p:txBody>
      </p:sp>
      <p:pic>
        <p:nvPicPr>
          <p:cNvPr id="5" name="Picture 4">
            <a:extLst>
              <a:ext uri="{FF2B5EF4-FFF2-40B4-BE49-F238E27FC236}">
                <a16:creationId xmlns:a16="http://schemas.microsoft.com/office/drawing/2014/main" id="{18947247-57BF-40E8-877C-DDCD34A9024D}"/>
              </a:ext>
            </a:extLst>
          </p:cNvPr>
          <p:cNvPicPr>
            <a:picLocks noChangeAspect="1"/>
          </p:cNvPicPr>
          <p:nvPr/>
        </p:nvPicPr>
        <p:blipFill>
          <a:blip r:embed="rId2"/>
          <a:stretch>
            <a:fillRect/>
          </a:stretch>
        </p:blipFill>
        <p:spPr>
          <a:xfrm>
            <a:off x="0" y="2091083"/>
            <a:ext cx="12192000" cy="4707520"/>
          </a:xfrm>
          <a:prstGeom prst="rect">
            <a:avLst/>
          </a:prstGeom>
        </p:spPr>
      </p:pic>
      <p:sp>
        <p:nvSpPr>
          <p:cNvPr id="7" name="Rectangle 6">
            <a:extLst>
              <a:ext uri="{FF2B5EF4-FFF2-40B4-BE49-F238E27FC236}">
                <a16:creationId xmlns:a16="http://schemas.microsoft.com/office/drawing/2014/main" id="{D30383CB-6A36-4EA6-8198-A9E4E45A2938}"/>
              </a:ext>
            </a:extLst>
          </p:cNvPr>
          <p:cNvSpPr/>
          <p:nvPr/>
        </p:nvSpPr>
        <p:spPr>
          <a:xfrm>
            <a:off x="6394880" y="3844678"/>
            <a:ext cx="5288133" cy="1477328"/>
          </a:xfrm>
          <a:prstGeom prst="rect">
            <a:avLst/>
          </a:prstGeom>
        </p:spPr>
        <p:txBody>
          <a:bodyPr wrap="square">
            <a:spAutoFit/>
          </a:bodyPr>
          <a:lstStyle/>
          <a:p>
            <a:r>
              <a:rPr lang="en-CA" dirty="0"/>
              <a:t>As expected, the strongest indicators of success and failure were tests (TMA), especially the tests taken towards the end of the course. Important online interactions mainly centered on overall activity and content activity.</a:t>
            </a:r>
          </a:p>
        </p:txBody>
      </p:sp>
    </p:spTree>
    <p:extLst>
      <p:ext uri="{BB962C8B-B14F-4D97-AF65-F5344CB8AC3E}">
        <p14:creationId xmlns:p14="http://schemas.microsoft.com/office/powerpoint/2010/main" val="295840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DEF3-4128-476F-A9B2-983BC7929D07}"/>
              </a:ext>
            </a:extLst>
          </p:cNvPr>
          <p:cNvSpPr>
            <a:spLocks noGrp="1"/>
          </p:cNvSpPr>
          <p:nvPr>
            <p:ph type="title"/>
          </p:nvPr>
        </p:nvSpPr>
        <p:spPr/>
        <p:txBody>
          <a:bodyPr/>
          <a:lstStyle/>
          <a:p>
            <a:r>
              <a:rPr lang="en-CA" dirty="0"/>
              <a:t>Conclusion </a:t>
            </a:r>
          </a:p>
        </p:txBody>
      </p:sp>
      <p:sp>
        <p:nvSpPr>
          <p:cNvPr id="4" name="Rectangle 3">
            <a:extLst>
              <a:ext uri="{FF2B5EF4-FFF2-40B4-BE49-F238E27FC236}">
                <a16:creationId xmlns:a16="http://schemas.microsoft.com/office/drawing/2014/main" id="{3EAFE30E-4FB6-43F6-B8CF-1161858758E4}"/>
              </a:ext>
            </a:extLst>
          </p:cNvPr>
          <p:cNvSpPr/>
          <p:nvPr/>
        </p:nvSpPr>
        <p:spPr>
          <a:xfrm>
            <a:off x="521207" y="1688835"/>
            <a:ext cx="11149586" cy="3693319"/>
          </a:xfrm>
          <a:prstGeom prst="rect">
            <a:avLst/>
          </a:prstGeom>
        </p:spPr>
        <p:txBody>
          <a:bodyPr wrap="square">
            <a:spAutoFit/>
          </a:bodyPr>
          <a:lstStyle/>
          <a:p>
            <a:pPr marL="285750" indent="-285750">
              <a:buFont typeface="Arial" panose="020B0604020202020204" pitchFamily="34" charset="0"/>
              <a:buChar char="•"/>
            </a:pPr>
            <a:r>
              <a:rPr lang="en-CA" dirty="0"/>
              <a:t>As online learning continues to grow as a platform to educate students, it is important to consider how we can use the data associated with these programs to best identify students who are at risk for failure.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 use random forests to see how early student failure can be predicted. The models showed that with demographic information alone, student failure can be predicted with 60% accuracy. As weekly information on student online interactions and assessments are added, predictions for students at risk for failure greatly increase. By week 8, the model improves to 75% </a:t>
            </a:r>
            <a:r>
              <a:rPr lang="en-CA" dirty="0" err="1"/>
              <a:t>accurcacy</a:t>
            </a:r>
            <a:r>
              <a:rPr lang="en-CA" dirty="0"/>
              <a:t>, and has over 85% accuracy by week 13.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As educators continue to seek ways to identify students at risk for failure, this model provides a robust way to do so. However, it is not enough to find students at risk for failure. Intervention needs to be implemented to best understand how to improve the outcomes of these students.</a:t>
            </a:r>
          </a:p>
        </p:txBody>
      </p:sp>
    </p:spTree>
    <p:extLst>
      <p:ext uri="{BB962C8B-B14F-4D97-AF65-F5344CB8AC3E}">
        <p14:creationId xmlns:p14="http://schemas.microsoft.com/office/powerpoint/2010/main" val="35406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br>
              <a:rPr lang="en-CA" dirty="0"/>
            </a:br>
            <a:r>
              <a:rPr lang="en-CA" dirty="0"/>
              <a:t> </a:t>
            </a:r>
            <a:br>
              <a:rPr lang="en-CA" dirty="0"/>
            </a:br>
            <a:r>
              <a:rPr lang="en-CA" dirty="0"/>
              <a:t>1- Introduction/ Background </a:t>
            </a:r>
          </a:p>
        </p:txBody>
      </p:sp>
      <p:sp>
        <p:nvSpPr>
          <p:cNvPr id="38" name="Content Placeholder 17"/>
          <p:cNvSpPr txBox="1">
            <a:spLocks/>
          </p:cNvSpPr>
          <p:nvPr/>
        </p:nvSpPr>
        <p:spPr>
          <a:xfrm>
            <a:off x="541610" y="1524707"/>
            <a:ext cx="11070382" cy="49559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CA" sz="1600" dirty="0"/>
          </a:p>
          <a:p>
            <a:r>
              <a:rPr lang="en-US" sz="1600" dirty="0"/>
              <a:t> Currently less than 65% of the students complete their studies as planned. Part of the students will move to work without graduation or change the branch of studies to another institute, but too many have either delayed in their studies (12.3%) or will completely discontinue (8.5%) </a:t>
            </a:r>
          </a:p>
          <a:p>
            <a:r>
              <a:rPr lang="en-US" sz="1600" dirty="0"/>
              <a:t>The delayed and dropout students pose significant direct costs to cities and schools due to reduced funding from government. Dropouts especially have challenges in finding a job and this problem is causing serious impacts on society in the long run. </a:t>
            </a:r>
          </a:p>
          <a:p>
            <a:r>
              <a:rPr lang="en-US" sz="1600" dirty="0"/>
              <a:t>To alleviate this problem, we are here by initiating a concept project on how to apply analytics to improve graduation in schools. The core of the idea is the following: utilize advanced analytics and machine learning to identify students who have elevated risk to dropout or delay in studies, so that interventions and support actions can be initiated early enough. </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CA" dirty="0"/>
            </a:br>
            <a:r>
              <a:rPr lang="en-CA" dirty="0"/>
              <a:t> </a:t>
            </a:r>
            <a:br>
              <a:rPr lang="en-CA" dirty="0"/>
            </a:br>
            <a:r>
              <a:rPr lang="en-CA" dirty="0"/>
              <a:t>2- Research Question </a:t>
            </a:r>
          </a:p>
        </p:txBody>
      </p:sp>
      <p:grpSp>
        <p:nvGrpSpPr>
          <p:cNvPr id="18" name="Group 17" descr="Small circle with number 1 inside  indicating step 1"/>
          <p:cNvGrpSpPr/>
          <p:nvPr/>
        </p:nvGrpSpPr>
        <p:grpSpPr bwMode="blackWhite">
          <a:xfrm>
            <a:off x="531552" y="2486168"/>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2526360"/>
            <a:ext cx="10289149"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dirty="0">
                <a:solidFill>
                  <a:prstClr val="black">
                    <a:lumMod val="75000"/>
                    <a:lumOff val="25000"/>
                  </a:prstClr>
                </a:solidFill>
                <a:cs typeface="Segoe UI"/>
              </a:rPr>
              <a:t>Predicts which students have elevated risk of delayed studies or even dropping out</a:t>
            </a:r>
          </a:p>
        </p:txBody>
      </p:sp>
      <p:grpSp>
        <p:nvGrpSpPr>
          <p:cNvPr id="33" name="Group 32" descr="Small circle with number 2 inside  indicating step 2"/>
          <p:cNvGrpSpPr/>
          <p:nvPr/>
        </p:nvGrpSpPr>
        <p:grpSpPr bwMode="blackWhite">
          <a:xfrm>
            <a:off x="531552" y="3763044"/>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3803237"/>
            <a:ext cx="10040574"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Predict student academic outcomes to better guidance and support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CA" dirty="0"/>
            </a:br>
            <a:r>
              <a:rPr lang="en-CA" dirty="0"/>
              <a:t> </a:t>
            </a:r>
            <a:br>
              <a:rPr lang="en-CA" dirty="0"/>
            </a:br>
            <a:r>
              <a:rPr lang="en-CA" dirty="0"/>
              <a:t>3- Dataset </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09" y="1431010"/>
            <a:ext cx="11097015" cy="4790886"/>
          </a:xfrm>
        </p:spPr>
        <p:txBody>
          <a:bodyPr vert="horz" lIns="91440" tIns="45720" rIns="91440" bIns="45720" rtlCol="0">
            <a:normAutofit/>
          </a:bodyPr>
          <a:lstStyle/>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Data were collected from the </a:t>
            </a:r>
            <a:r>
              <a:rPr lang="en-US" dirty="0" err="1">
                <a:solidFill>
                  <a:prstClr val="black">
                    <a:lumMod val="75000"/>
                    <a:lumOff val="25000"/>
                  </a:prstClr>
                </a:solidFill>
                <a:latin typeface="Segoe UI" panose="020B0502040204020203" pitchFamily="34" charset="0"/>
                <a:cs typeface="Segoe UI" panose="020B0502040204020203" pitchFamily="34" charset="0"/>
              </a:rPr>
              <a:t>anonymised</a:t>
            </a:r>
            <a:r>
              <a:rPr lang="en-US" dirty="0">
                <a:solidFill>
                  <a:prstClr val="black">
                    <a:lumMod val="75000"/>
                    <a:lumOff val="25000"/>
                  </a:prstClr>
                </a:solidFill>
                <a:latin typeface="Segoe UI" panose="020B0502040204020203" pitchFamily="34" charset="0"/>
                <a:cs typeface="Segoe UI" panose="020B0502040204020203" pitchFamily="34" charset="0"/>
              </a:rPr>
              <a:t> Open University Learning Analytics Dataset (OULAD). It contains data about courses, students and their interactions with Virtual Learning Environment (VLE) for seven selected courses (called modules)</a:t>
            </a: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The dataset consists of tables connected using unique identifiers. All tables are stored in the csv format.</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A8C07FBF-AE45-4DC6-9E33-6535EE357A89}"/>
              </a:ext>
            </a:extLst>
          </p:cNvPr>
          <p:cNvPicPr/>
          <p:nvPr/>
        </p:nvPicPr>
        <p:blipFill>
          <a:blip r:embed="rId2"/>
          <a:stretch>
            <a:fillRect/>
          </a:stretch>
        </p:blipFill>
        <p:spPr>
          <a:xfrm>
            <a:off x="792036" y="2785739"/>
            <a:ext cx="5760720" cy="220980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F84A-3836-4914-BE5A-D4D1452F7928}"/>
              </a:ext>
            </a:extLst>
          </p:cNvPr>
          <p:cNvSpPr>
            <a:spLocks noGrp="1"/>
          </p:cNvSpPr>
          <p:nvPr>
            <p:ph type="title"/>
          </p:nvPr>
        </p:nvSpPr>
        <p:spPr/>
        <p:txBody>
          <a:bodyPr>
            <a:normAutofit/>
          </a:bodyPr>
          <a:lstStyle/>
          <a:p>
            <a:r>
              <a:rPr lang="en-CA" b="1" dirty="0"/>
              <a:t>4- Dataset Description </a:t>
            </a:r>
            <a:endParaRPr lang="en-CA" dirty="0"/>
          </a:p>
        </p:txBody>
      </p:sp>
      <p:sp>
        <p:nvSpPr>
          <p:cNvPr id="3" name="Content Placeholder 2">
            <a:extLst>
              <a:ext uri="{FF2B5EF4-FFF2-40B4-BE49-F238E27FC236}">
                <a16:creationId xmlns:a16="http://schemas.microsoft.com/office/drawing/2014/main" id="{F4DFA052-733D-4D5D-8D4A-092A6BD01CE3}"/>
              </a:ext>
            </a:extLst>
          </p:cNvPr>
          <p:cNvSpPr>
            <a:spLocks noGrp="1"/>
          </p:cNvSpPr>
          <p:nvPr>
            <p:ph sz="quarter" idx="10"/>
          </p:nvPr>
        </p:nvSpPr>
        <p:spPr>
          <a:xfrm>
            <a:off x="539495" y="1435607"/>
            <a:ext cx="4627309" cy="4787639"/>
          </a:xfrm>
        </p:spPr>
        <p:txBody>
          <a:bodyPr>
            <a:normAutofit/>
          </a:bodyPr>
          <a:lstStyle/>
          <a:p>
            <a:r>
              <a:rPr lang="en-CA" sz="2000" dirty="0"/>
              <a:t>This dataset offers two of the elements in the framework: behavior and performance. It contains information about 22 courses, 32,593 students, their assessment results, and logs of their interactions with the VLE represented by daily summaries of student clicks (10,655,280 entries).</a:t>
            </a:r>
          </a:p>
          <a:p>
            <a:endParaRPr lang="en-CA" sz="2000" dirty="0"/>
          </a:p>
        </p:txBody>
      </p:sp>
      <p:pic>
        <p:nvPicPr>
          <p:cNvPr id="4" name="Picture 3" descr="Database schema">
            <a:extLst>
              <a:ext uri="{FF2B5EF4-FFF2-40B4-BE49-F238E27FC236}">
                <a16:creationId xmlns:a16="http://schemas.microsoft.com/office/drawing/2014/main" id="{1BE638DB-ED9A-4F61-895F-4D168812E3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70991" y="1444752"/>
            <a:ext cx="6178214" cy="4893904"/>
          </a:xfrm>
          <a:prstGeom prst="rect">
            <a:avLst/>
          </a:prstGeom>
          <a:noFill/>
          <a:ln>
            <a:noFill/>
          </a:ln>
        </p:spPr>
      </p:pic>
    </p:spTree>
    <p:extLst>
      <p:ext uri="{BB962C8B-B14F-4D97-AF65-F5344CB8AC3E}">
        <p14:creationId xmlns:p14="http://schemas.microsoft.com/office/powerpoint/2010/main" val="201319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exploration</a:t>
            </a:r>
            <a:endParaRPr lang="en-US" dirty="0">
              <a:latin typeface="Segoe UI Light" panose="020B0502040204020203" pitchFamily="34" charset="0"/>
              <a:cs typeface="Segoe UI Light" panose="020B0502040204020203" pitchFamily="34" charset="0"/>
            </a:endParaRPr>
          </a:p>
        </p:txBody>
      </p:sp>
      <p:pic>
        <p:nvPicPr>
          <p:cNvPr id="31" name="Picture 30">
            <a:extLst>
              <a:ext uri="{FF2B5EF4-FFF2-40B4-BE49-F238E27FC236}">
                <a16:creationId xmlns:a16="http://schemas.microsoft.com/office/drawing/2014/main" id="{C408F809-D1A5-4215-9F8B-FF7B165CAF8B}"/>
              </a:ext>
            </a:extLst>
          </p:cNvPr>
          <p:cNvPicPr/>
          <p:nvPr/>
        </p:nvPicPr>
        <p:blipFill>
          <a:blip r:embed="rId2"/>
          <a:stretch>
            <a:fillRect/>
          </a:stretch>
        </p:blipFill>
        <p:spPr>
          <a:xfrm>
            <a:off x="454683" y="1186645"/>
            <a:ext cx="4525689" cy="2524221"/>
          </a:xfrm>
          <a:prstGeom prst="rect">
            <a:avLst/>
          </a:prstGeom>
        </p:spPr>
      </p:pic>
      <p:pic>
        <p:nvPicPr>
          <p:cNvPr id="32" name="Picture 31">
            <a:extLst>
              <a:ext uri="{FF2B5EF4-FFF2-40B4-BE49-F238E27FC236}">
                <a16:creationId xmlns:a16="http://schemas.microsoft.com/office/drawing/2014/main" id="{3157372E-2C55-4CCE-A74B-BCBD6C139C0C}"/>
              </a:ext>
            </a:extLst>
          </p:cNvPr>
          <p:cNvPicPr/>
          <p:nvPr/>
        </p:nvPicPr>
        <p:blipFill>
          <a:blip r:embed="rId3"/>
          <a:stretch>
            <a:fillRect/>
          </a:stretch>
        </p:blipFill>
        <p:spPr>
          <a:xfrm>
            <a:off x="5646198" y="264485"/>
            <a:ext cx="6320014" cy="4375950"/>
          </a:xfrm>
          <a:prstGeom prst="rect">
            <a:avLst/>
          </a:prstGeom>
        </p:spPr>
      </p:pic>
      <p:pic>
        <p:nvPicPr>
          <p:cNvPr id="33" name="Picture 32">
            <a:extLst>
              <a:ext uri="{FF2B5EF4-FFF2-40B4-BE49-F238E27FC236}">
                <a16:creationId xmlns:a16="http://schemas.microsoft.com/office/drawing/2014/main" id="{8109750E-68E1-4A70-8BE9-D40CC7E027DB}"/>
              </a:ext>
            </a:extLst>
          </p:cNvPr>
          <p:cNvPicPr/>
          <p:nvPr/>
        </p:nvPicPr>
        <p:blipFill>
          <a:blip r:embed="rId4"/>
          <a:stretch>
            <a:fillRect/>
          </a:stretch>
        </p:blipFill>
        <p:spPr>
          <a:xfrm>
            <a:off x="335280" y="3888419"/>
            <a:ext cx="5760720" cy="2363801"/>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E865-EB98-45EE-B5D6-53627ADCF496}"/>
              </a:ext>
            </a:extLst>
          </p:cNvPr>
          <p:cNvSpPr>
            <a:spLocks noGrp="1"/>
          </p:cNvSpPr>
          <p:nvPr>
            <p:ph type="title"/>
          </p:nvPr>
        </p:nvSpPr>
        <p:spPr/>
        <p:txBody>
          <a:bodyPr/>
          <a:lstStyle/>
          <a:p>
            <a:r>
              <a:rPr lang="en-CA" dirty="0"/>
              <a:t>Data exploration</a:t>
            </a:r>
          </a:p>
        </p:txBody>
      </p:sp>
      <p:sp>
        <p:nvSpPr>
          <p:cNvPr id="3" name="Content Placeholder 2">
            <a:extLst>
              <a:ext uri="{FF2B5EF4-FFF2-40B4-BE49-F238E27FC236}">
                <a16:creationId xmlns:a16="http://schemas.microsoft.com/office/drawing/2014/main" id="{0B4EB47A-C1C3-4B62-A570-3FDB537C0714}"/>
              </a:ext>
            </a:extLst>
          </p:cNvPr>
          <p:cNvSpPr>
            <a:spLocks noGrp="1"/>
          </p:cNvSpPr>
          <p:nvPr>
            <p:ph sz="quarter" idx="10"/>
          </p:nvPr>
        </p:nvSpPr>
        <p:spPr/>
        <p:txBody>
          <a:bodyPr/>
          <a:lstStyle/>
          <a:p>
            <a:endParaRPr lang="en-CA"/>
          </a:p>
        </p:txBody>
      </p:sp>
      <p:pic>
        <p:nvPicPr>
          <p:cNvPr id="4" name="Picture 3">
            <a:extLst>
              <a:ext uri="{FF2B5EF4-FFF2-40B4-BE49-F238E27FC236}">
                <a16:creationId xmlns:a16="http://schemas.microsoft.com/office/drawing/2014/main" id="{0EBA2371-90FD-449B-BEF2-42B6CBD99E94}"/>
              </a:ext>
            </a:extLst>
          </p:cNvPr>
          <p:cNvPicPr/>
          <p:nvPr/>
        </p:nvPicPr>
        <p:blipFill>
          <a:blip r:embed="rId2"/>
          <a:stretch>
            <a:fillRect/>
          </a:stretch>
        </p:blipFill>
        <p:spPr>
          <a:xfrm>
            <a:off x="2405849" y="1216241"/>
            <a:ext cx="8007658" cy="5095782"/>
          </a:xfrm>
          <a:prstGeom prst="rect">
            <a:avLst/>
          </a:prstGeom>
        </p:spPr>
      </p:pic>
    </p:spTree>
    <p:extLst>
      <p:ext uri="{BB962C8B-B14F-4D97-AF65-F5344CB8AC3E}">
        <p14:creationId xmlns:p14="http://schemas.microsoft.com/office/powerpoint/2010/main" val="261398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0DB0-4D0F-49E8-A928-5C50FDAE160A}"/>
              </a:ext>
            </a:extLst>
          </p:cNvPr>
          <p:cNvSpPr>
            <a:spLocks noGrp="1"/>
          </p:cNvSpPr>
          <p:nvPr>
            <p:ph type="title"/>
          </p:nvPr>
        </p:nvSpPr>
        <p:spPr/>
        <p:txBody>
          <a:bodyPr>
            <a:normAutofit/>
          </a:bodyPr>
          <a:lstStyle/>
          <a:p>
            <a:r>
              <a:rPr lang="en-CA" sz="3000" dirty="0"/>
              <a:t>Analytics</a:t>
            </a:r>
          </a:p>
        </p:txBody>
      </p:sp>
      <p:sp>
        <p:nvSpPr>
          <p:cNvPr id="3" name="Content Placeholder 2">
            <a:extLst>
              <a:ext uri="{FF2B5EF4-FFF2-40B4-BE49-F238E27FC236}">
                <a16:creationId xmlns:a16="http://schemas.microsoft.com/office/drawing/2014/main" id="{B2973297-2F40-4D27-B481-6CB1BAFF1F01}"/>
              </a:ext>
            </a:extLst>
          </p:cNvPr>
          <p:cNvSpPr>
            <a:spLocks noGrp="1"/>
          </p:cNvSpPr>
          <p:nvPr>
            <p:ph sz="quarter" idx="10"/>
          </p:nvPr>
        </p:nvSpPr>
        <p:spPr/>
        <p:txBody>
          <a:bodyPr>
            <a:normAutofit/>
          </a:bodyPr>
          <a:lstStyle/>
          <a:p>
            <a:r>
              <a:rPr lang="en-CA" sz="3000" dirty="0"/>
              <a:t>Target Variable :</a:t>
            </a:r>
          </a:p>
          <a:p>
            <a:pPr marL="171450" indent="-171450">
              <a:buFont typeface="Arial" panose="020B0604020202020204" pitchFamily="34" charset="0"/>
              <a:buChar char="•"/>
            </a:pPr>
            <a:r>
              <a:rPr lang="en-CA" sz="3000" dirty="0"/>
              <a:t>Fail or Pass</a:t>
            </a:r>
          </a:p>
        </p:txBody>
      </p:sp>
      <p:pic>
        <p:nvPicPr>
          <p:cNvPr id="4" name="Picture 3">
            <a:extLst>
              <a:ext uri="{FF2B5EF4-FFF2-40B4-BE49-F238E27FC236}">
                <a16:creationId xmlns:a16="http://schemas.microsoft.com/office/drawing/2014/main" id="{03CFF822-B74D-4458-BA23-0B7E4563C87D}"/>
              </a:ext>
            </a:extLst>
          </p:cNvPr>
          <p:cNvPicPr>
            <a:picLocks noChangeAspect="1"/>
          </p:cNvPicPr>
          <p:nvPr/>
        </p:nvPicPr>
        <p:blipFill>
          <a:blip r:embed="rId2"/>
          <a:stretch>
            <a:fillRect/>
          </a:stretch>
        </p:blipFill>
        <p:spPr>
          <a:xfrm>
            <a:off x="0" y="3586222"/>
            <a:ext cx="12192000" cy="1070471"/>
          </a:xfrm>
          <a:prstGeom prst="rect">
            <a:avLst/>
          </a:prstGeom>
        </p:spPr>
      </p:pic>
    </p:spTree>
    <p:extLst>
      <p:ext uri="{BB962C8B-B14F-4D97-AF65-F5344CB8AC3E}">
        <p14:creationId xmlns:p14="http://schemas.microsoft.com/office/powerpoint/2010/main" val="365399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A473-7C10-4047-BC81-EEEDEC94AFAA}"/>
              </a:ext>
            </a:extLst>
          </p:cNvPr>
          <p:cNvSpPr>
            <a:spLocks noGrp="1"/>
          </p:cNvSpPr>
          <p:nvPr>
            <p:ph type="title"/>
          </p:nvPr>
        </p:nvSpPr>
        <p:spPr>
          <a:xfrm>
            <a:off x="521207" y="448056"/>
            <a:ext cx="11117418" cy="640080"/>
          </a:xfrm>
        </p:spPr>
        <p:txBody>
          <a:bodyPr>
            <a:normAutofit/>
          </a:bodyPr>
          <a:lstStyle/>
          <a:p>
            <a:r>
              <a:rPr lang="en-US" altLang="en-US" sz="1800" i="1" dirty="0">
                <a:solidFill>
                  <a:srgbClr val="408080"/>
                </a:solidFill>
                <a:latin typeface="Courier New" panose="02070309020205020404" pitchFamily="49" charset="0"/>
              </a:rPr>
              <a:t>Bar Chart of distribution of students who failed and passed</a:t>
            </a:r>
            <a:r>
              <a:rPr lang="en-US" altLang="en-US" sz="1800" dirty="0">
                <a:solidFill>
                  <a:schemeClr val="tx1"/>
                </a:solidFill>
              </a:rPr>
              <a:t> </a:t>
            </a:r>
            <a:endParaRPr lang="en-CA" sz="1800" dirty="0"/>
          </a:p>
        </p:txBody>
      </p:sp>
      <p:sp>
        <p:nvSpPr>
          <p:cNvPr id="3" name="Content Placeholder 2">
            <a:extLst>
              <a:ext uri="{FF2B5EF4-FFF2-40B4-BE49-F238E27FC236}">
                <a16:creationId xmlns:a16="http://schemas.microsoft.com/office/drawing/2014/main" id="{A6A3FBBF-E3D2-483C-B568-633537BFA27A}"/>
              </a:ext>
            </a:extLst>
          </p:cNvPr>
          <p:cNvSpPr>
            <a:spLocks noGrp="1"/>
          </p:cNvSpPr>
          <p:nvPr>
            <p:ph sz="quarter" idx="10"/>
          </p:nvPr>
        </p:nvSpPr>
        <p:spPr/>
        <p:txBody>
          <a:bodyPr/>
          <a:lstStyle/>
          <a:p>
            <a:endParaRPr lang="en-CA"/>
          </a:p>
        </p:txBody>
      </p:sp>
      <p:sp>
        <p:nvSpPr>
          <p:cNvPr id="4" name="Rectangle 1">
            <a:extLst>
              <a:ext uri="{FF2B5EF4-FFF2-40B4-BE49-F238E27FC236}">
                <a16:creationId xmlns:a16="http://schemas.microsoft.com/office/drawing/2014/main" id="{AE8C3D04-F404-4C68-809F-4D26C3820648}"/>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21DA72F-97CF-43F6-9126-E3A2E9FE1580}"/>
              </a:ext>
            </a:extLst>
          </p:cNvPr>
          <p:cNvPicPr>
            <a:picLocks noChangeAspect="1"/>
          </p:cNvPicPr>
          <p:nvPr/>
        </p:nvPicPr>
        <p:blipFill>
          <a:blip r:embed="rId2"/>
          <a:stretch>
            <a:fillRect/>
          </a:stretch>
        </p:blipFill>
        <p:spPr>
          <a:xfrm>
            <a:off x="360377" y="1554377"/>
            <a:ext cx="10991850" cy="4352925"/>
          </a:xfrm>
          <a:prstGeom prst="rect">
            <a:avLst/>
          </a:prstGeom>
        </p:spPr>
      </p:pic>
    </p:spTree>
    <p:extLst>
      <p:ext uri="{BB962C8B-B14F-4D97-AF65-F5344CB8AC3E}">
        <p14:creationId xmlns:p14="http://schemas.microsoft.com/office/powerpoint/2010/main" val="201417899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46</TotalTime>
  <Words>742</Words>
  <Application>Microsoft Office PowerPoint</Application>
  <PresentationFormat>Widescreen</PresentationFormat>
  <Paragraphs>46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Leelawadee UI Semilight</vt:lpstr>
      <vt:lpstr>Segoe UI</vt:lpstr>
      <vt:lpstr>Segoe UI Light</vt:lpstr>
      <vt:lpstr>Segoe UI Semibold</vt:lpstr>
      <vt:lpstr>WelcomeDoc</vt:lpstr>
      <vt:lpstr>CSDA1050 Advanced Analytics  Capstone Course </vt:lpstr>
      <vt:lpstr>   1- Introduction/ Background </vt:lpstr>
      <vt:lpstr>   2- Research Question </vt:lpstr>
      <vt:lpstr>   3- Dataset </vt:lpstr>
      <vt:lpstr>4- Dataset Description </vt:lpstr>
      <vt:lpstr>Data exploration</vt:lpstr>
      <vt:lpstr>Data exploration</vt:lpstr>
      <vt:lpstr>Analytics</vt:lpstr>
      <vt:lpstr>Bar Chart of distribution of students who failed and passed </vt:lpstr>
      <vt:lpstr>Predictor variable</vt:lpstr>
      <vt:lpstr>Random Forest full Model</vt:lpstr>
      <vt:lpstr>Model with only demographic data</vt:lpstr>
      <vt:lpstr>PowerPoint Presentation</vt:lpstr>
      <vt:lpstr>Feature importance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CSDA1050 Advanced Analytics  Capstone Course </dc:title>
  <dc:creator>Sylvain Kamto</dc:creator>
  <cp:keywords/>
  <cp:lastModifiedBy>Sylvain Kamto</cp:lastModifiedBy>
  <cp:revision>6</cp:revision>
  <dcterms:created xsi:type="dcterms:W3CDTF">2019-08-28T02:40:20Z</dcterms:created>
  <dcterms:modified xsi:type="dcterms:W3CDTF">2019-08-28T03:26:34Z</dcterms:modified>
  <cp:version/>
</cp:coreProperties>
</file>