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23FB9C-2D62-4261-AB1A-3054B736B896}" v="1" dt="2024-11-18T13:12:38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Hekmaty" userId="ab471d4f-edb7-4b02-924a-f06f5e133c47" providerId="ADAL" clId="{6D23FB9C-2D62-4261-AB1A-3054B736B896}"/>
    <pc:docChg chg="modSld">
      <pc:chgData name="Sara Hekmaty" userId="ab471d4f-edb7-4b02-924a-f06f5e133c47" providerId="ADAL" clId="{6D23FB9C-2D62-4261-AB1A-3054B736B896}" dt="2024-11-18T13:12:38.674" v="21" actId="1366"/>
      <pc:docMkLst>
        <pc:docMk/>
      </pc:docMkLst>
      <pc:sldChg chg="modSp mod">
        <pc:chgData name="Sara Hekmaty" userId="ab471d4f-edb7-4b02-924a-f06f5e133c47" providerId="ADAL" clId="{6D23FB9C-2D62-4261-AB1A-3054B736B896}" dt="2024-11-18T13:12:38.674" v="21" actId="1366"/>
        <pc:sldMkLst>
          <pc:docMk/>
          <pc:sldMk cId="1442576085" sldId="256"/>
        </pc:sldMkLst>
        <pc:spChg chg="mod">
          <ac:chgData name="Sara Hekmaty" userId="ab471d4f-edb7-4b02-924a-f06f5e133c47" providerId="ADAL" clId="{6D23FB9C-2D62-4261-AB1A-3054B736B896}" dt="2024-11-18T13:12:17.331" v="20" actId="20577"/>
          <ac:spMkLst>
            <pc:docMk/>
            <pc:sldMk cId="1442576085" sldId="256"/>
            <ac:spMk id="3" creationId="{E9FC9B8D-4ED9-16F5-4CEC-F3ED6EC4595B}"/>
          </ac:spMkLst>
        </pc:spChg>
        <pc:picChg chg="mod">
          <ac:chgData name="Sara Hekmaty" userId="ab471d4f-edb7-4b02-924a-f06f5e133c47" providerId="ADAL" clId="{6D23FB9C-2D62-4261-AB1A-3054B736B896}" dt="2024-11-18T13:12:38.674" v="21" actId="1366"/>
          <ac:picMkLst>
            <pc:docMk/>
            <pc:sldMk cId="1442576085" sldId="256"/>
            <ac:picMk id="5" creationId="{BCB031D8-35A7-1BAF-F101-625DDB20CF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9167-C156-358C-CB84-773F4AE5E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DB70F-22DB-24C9-0C68-E9529CDD4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B6915-3225-F27A-A27B-53034DC0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5C7D-4354-4643-BC68-9559CFE0A4D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A1CAD-F3D9-28A8-7BF5-A4140FEC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C06AB-5897-195C-46EC-74862244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338-4787-4DBA-911F-C32FBA5D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4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0582-C276-D73A-1F43-35645BDC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547BD-CFD9-EC1C-9CCD-2AD8BF129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89DBF-55A8-C367-2163-151976E7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5C7D-4354-4643-BC68-9559CFE0A4D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2AA1C-644A-3F9C-74AB-C8A56C15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86CD-B936-A5CE-13DB-00B4966D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338-4787-4DBA-911F-C32FBA5D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0CF4E-1F06-86B7-BA57-B1631A7B7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C7D3A-991F-3605-80BE-477565B58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3A9E4-ADCF-5E94-5623-CAE70714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5C7D-4354-4643-BC68-9559CFE0A4D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92188-31E6-F8DD-E6C8-0CC0637D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1B1A-93E3-3E09-421A-B8DA7418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338-4787-4DBA-911F-C32FBA5D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35B0-D327-6352-7645-D497BE3A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29FA-6A2F-8D9C-0BD2-E61A5D57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76D4-CD0B-34E7-5B74-EF8B327B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5C7D-4354-4643-BC68-9559CFE0A4D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7F49C-026A-8D0D-19D9-57593AAC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0A71D-9AB8-1CD3-4368-A3F62846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338-4787-4DBA-911F-C32FBA5D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1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89D1-A98C-5A74-D87C-2D2C30BB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A053B-1E98-7BE6-780B-81DA4B86C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6E86B-877E-A9BF-8A32-7B77A7EF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5C7D-4354-4643-BC68-9559CFE0A4D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820AA-5488-9DDB-E51B-1DED12C5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D6F0A-2498-6482-973B-0A8B934C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338-4787-4DBA-911F-C32FBA5D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EC26-968D-11A9-5FFE-C15BA2E7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75F5-DA60-0810-7C80-38A371D77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492EE-412B-E36B-9B6E-8823CE6E6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33927-71BD-EFB8-69D8-16E46088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5C7D-4354-4643-BC68-9559CFE0A4D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8C1CF-C5AF-3FF0-26AD-8776C524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F992B-9D93-701A-6D8C-F721D94F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338-4787-4DBA-911F-C32FBA5D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1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7D40-B5DE-F395-C54E-6BFC990E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D9CB-6F4C-40E2-03A2-0C0985417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85EEB-15B9-512A-CC9C-DE4AC70C5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10351-EE37-E41C-E815-4C46085B6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80729-C07E-7D60-70E8-64ADA1EEB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56C5A-3514-5A12-B877-E656983A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5C7D-4354-4643-BC68-9559CFE0A4D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DA63DD-79AB-AAA1-1F40-AE70ADFD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89988-734D-4537-3AC6-4B54C821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338-4787-4DBA-911F-C32FBA5D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0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004E-DF24-94DB-9E21-DCE61B2F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2203E-A1B1-7519-C944-E6097F76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5C7D-4354-4643-BC68-9559CFE0A4D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A120F-941E-FEDD-3C05-384696BC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2E72F-A85A-A409-4A43-2657228E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338-4787-4DBA-911F-C32FBA5D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0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77E2C-B281-5909-6F12-0787704A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5C7D-4354-4643-BC68-9559CFE0A4D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879F4-94C3-8CD8-0A35-AACD85A8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7B52F-434F-2C37-3927-AF38BF3B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338-4787-4DBA-911F-C32FBA5D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5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2154-2CFA-5F5F-4AAF-BE9322EB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BA773-CDE8-41F5-9E16-4FEEE2A37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F0E39-E286-4B3E-C1C4-FEA3C983F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0E7C5-B51C-4A62-4B80-3B1A01DD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5C7D-4354-4643-BC68-9559CFE0A4D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E9386-3FAE-4B20-8AEE-985D7C67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FEB08-C623-07D9-42D6-BF582B2A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338-4787-4DBA-911F-C32FBA5D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5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41BD-6107-6F29-3F3B-483E1773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96576-0D69-F868-3CA7-620C178B0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CF92F-F13B-22F0-3222-D5090ACFD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5D56E-8769-2EE2-DDD9-8F077158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5C7D-4354-4643-BC68-9559CFE0A4D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5C3AB-EC27-19A8-19D2-5125C867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604D6-ECD0-D44C-272A-65151C1A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338-4787-4DBA-911F-C32FBA5D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1D04E-4265-94EB-D842-F88F851C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1FF61-7754-B1FB-6ACD-F3F66975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62DC5-9B20-A855-9575-032B9D810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955C7D-4354-4643-BC68-9559CFE0A4D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51679-790D-DB08-4D3C-B65F16562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DEFD-62EB-CF7A-D591-36FCFDAE3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0F338-4787-4DBA-911F-C32FBA5D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7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A fingerprint in black and white">
            <a:extLst>
              <a:ext uri="{FF2B5EF4-FFF2-40B4-BE49-F238E27FC236}">
                <a16:creationId xmlns:a16="http://schemas.microsoft.com/office/drawing/2014/main" id="{BCB031D8-35A7-1BAF-F101-625DDB20CF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grayscl/>
          </a:blip>
          <a:srcRect t="7431" b="830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EBAD6F-0852-B275-11A7-F4E79D88F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</a:rPr>
              <a:t>Deep Fake Image Detection System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AI Agents for Defense &amp; Gov Hackathon 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C9B8D-4ED9-16F5-4CEC-F3ED6EC45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>
            <a:normAutofit/>
          </a:bodyPr>
          <a:lstStyle/>
          <a:p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15 November 2024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Sara Hekmaty, Terrell Davis,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Bonassa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Teizazu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Vishnavi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Chennu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7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72079-DC63-A936-1DFC-55BD51FC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5"/>
            <a:ext cx="6798541" cy="660904"/>
          </a:xfrm>
        </p:spPr>
        <p:txBody>
          <a:bodyPr anchor="b">
            <a:normAutofit/>
          </a:bodyPr>
          <a:lstStyle/>
          <a:p>
            <a:r>
              <a:rPr lang="en-US" sz="4000" dirty="0"/>
              <a:t>Problem Statement</a:t>
            </a:r>
          </a:p>
        </p:txBody>
      </p:sp>
      <p:pic>
        <p:nvPicPr>
          <p:cNvPr id="12" name="Picture 11" descr="Abstract picture of the brain made up of patterns">
            <a:extLst>
              <a:ext uri="{FF2B5EF4-FFF2-40B4-BE49-F238E27FC236}">
                <a16:creationId xmlns:a16="http://schemas.microsoft.com/office/drawing/2014/main" id="{6FA8563F-E0F5-4562-6119-F141A8D51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966" r="25000" b="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5230-B700-BD6A-AEE1-597F8A125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1209370"/>
            <a:ext cx="6798539" cy="5407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Deepfake images, powered by advanced AI techniques like GANs, pose an escalating threat to U.S. intelligence operations. These hyper-realistic forgeries are increasingly used by adversaries to spread misinformation, disrupt decision-making, and undermine trust in critical intelligence.</a:t>
            </a:r>
          </a:p>
          <a:p>
            <a:r>
              <a:rPr lang="en-US" sz="1600" b="1" dirty="0"/>
              <a:t>Misinformation Campaigns: </a:t>
            </a:r>
            <a:r>
              <a:rPr lang="en-US" sz="1600" dirty="0"/>
              <a:t>Deepfakes enable adversaries to fabricate evidence, manipulate public opinion, and destabilize geopolitical relations.</a:t>
            </a:r>
          </a:p>
          <a:p>
            <a:r>
              <a:rPr lang="en-US" sz="1600" b="1" dirty="0"/>
              <a:t>Operational Security Risks: </a:t>
            </a:r>
            <a:r>
              <a:rPr lang="en-US" sz="1600" dirty="0"/>
              <a:t>Synthetic media can impersonate individuals, compromise covert operations, and exploit vulnerabilities in intelligence workflows.</a:t>
            </a:r>
          </a:p>
          <a:p>
            <a:r>
              <a:rPr lang="en-US" sz="1600" b="1" dirty="0"/>
              <a:t>Detection Difficulties: </a:t>
            </a:r>
            <a:r>
              <a:rPr lang="en-US" sz="1600" dirty="0"/>
              <a:t>Advancing deepfake technology reduces detectable artifacts, while the sheer volume of digital content strains existing monitoring capabilities.</a:t>
            </a:r>
          </a:p>
          <a:p>
            <a:r>
              <a:rPr lang="en-US" sz="1600" b="1" dirty="0"/>
              <a:t>Why It Matters</a:t>
            </a:r>
          </a:p>
          <a:p>
            <a:pPr lvl="1"/>
            <a:r>
              <a:rPr lang="en-US" sz="1600" b="1" dirty="0"/>
              <a:t>National Security: </a:t>
            </a:r>
            <a:r>
              <a:rPr lang="en-US" sz="1600" dirty="0"/>
              <a:t>Deepfakes erode trust in intelligence assessments and may be weaponized in disinformation campaigns by nation-state actors.</a:t>
            </a:r>
          </a:p>
          <a:p>
            <a:pPr lvl="1"/>
            <a:r>
              <a:rPr lang="en-US" sz="1600" b="1" dirty="0"/>
              <a:t>Strategic Response: </a:t>
            </a:r>
            <a:r>
              <a:rPr lang="en-US" sz="1600" dirty="0"/>
              <a:t>Developing robust AI-driven detection tools is essential for safeguarding the integrity of intelligence operations and countering adversarial tactics.</a:t>
            </a:r>
          </a:p>
        </p:txBody>
      </p:sp>
    </p:spTree>
    <p:extLst>
      <p:ext uri="{BB962C8B-B14F-4D97-AF65-F5344CB8AC3E}">
        <p14:creationId xmlns:p14="http://schemas.microsoft.com/office/powerpoint/2010/main" val="126498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9F971-9F12-78E9-7EFD-BC3B2409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Deepfake Image Detection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2D66-972C-EF46-5E95-FFB41F35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9295"/>
            <a:ext cx="5096934" cy="4547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Modular Framework:</a:t>
            </a:r>
          </a:p>
          <a:p>
            <a:r>
              <a:rPr lang="en-US" sz="1400" dirty="0"/>
              <a:t>Train Module: Preprocesses labeled datasets of authentic and manipulated images, leveraging state-of-the-art machine learning models to learn subtle differences between real and deepfake content.</a:t>
            </a:r>
          </a:p>
          <a:p>
            <a:r>
              <a:rPr lang="en-US" sz="1400" dirty="0"/>
              <a:t>Test Module: Evaluates the trained model's performance on unseen data, ensuring high accuracy and robustness across diverse deepfake techniques.</a:t>
            </a:r>
          </a:p>
          <a:p>
            <a:r>
              <a:rPr lang="en-US" sz="1400" dirty="0"/>
              <a:t>Verify Module: Validates the model's ability to generalize by providing a confidence score for authenticity when applied to new images.</a:t>
            </a:r>
          </a:p>
          <a:p>
            <a:pPr marL="0" indent="0">
              <a:buNone/>
            </a:pPr>
            <a:r>
              <a:rPr lang="en-US" sz="1400" b="1" dirty="0"/>
              <a:t>Post-Training Functionality:</a:t>
            </a:r>
          </a:p>
          <a:p>
            <a:r>
              <a:rPr lang="en-US" sz="1400" dirty="0"/>
              <a:t>Image Analysis: Load single or multiple images for assessment.</a:t>
            </a:r>
          </a:p>
          <a:p>
            <a:r>
              <a:rPr lang="en-US" sz="1400" dirty="0"/>
              <a:t>Confidence Scoring: Generate a detailed confidence score indicating the likelihood of an image being a deepfake.</a:t>
            </a:r>
          </a:p>
          <a:p>
            <a:r>
              <a:rPr lang="en-US" sz="1400" dirty="0"/>
              <a:t>Scalability: Process large datasets efficiently for operational use in high-stakes scenarios.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41E9F5-D894-C8FA-7079-1E410F838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1629295"/>
            <a:ext cx="5096933" cy="4547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/>
              <a:t>How It Works</a:t>
            </a:r>
          </a:p>
          <a:p>
            <a:r>
              <a:rPr lang="en-US" sz="1200"/>
              <a:t>Data Preprocessing: </a:t>
            </a:r>
          </a:p>
          <a:p>
            <a:pPr lvl="1"/>
            <a:r>
              <a:rPr lang="en-US" sz="1200"/>
              <a:t>Utilizes advanced algorithms to extract critical features from input images.</a:t>
            </a:r>
          </a:p>
          <a:p>
            <a:pPr lvl="1"/>
            <a:r>
              <a:rPr lang="en-US" sz="1200"/>
              <a:t>Applies forensic techniques to detect inconsistencies in texture, lighting, and metadata.</a:t>
            </a:r>
          </a:p>
          <a:p>
            <a:r>
              <a:rPr lang="en-US" sz="1200"/>
              <a:t>Training Pipeline:</a:t>
            </a:r>
          </a:p>
          <a:p>
            <a:pPr lvl="1"/>
            <a:r>
              <a:rPr lang="en-US" sz="1200"/>
              <a:t>Combines convolutional neural networks (CNNs) for image analysis and auxiliary data processing for metadata.</a:t>
            </a:r>
          </a:p>
          <a:p>
            <a:pPr lvl="1"/>
            <a:r>
              <a:rPr lang="en-US" sz="1200"/>
              <a:t>Uses labeled datasets to learn patterns unique to deepfake images.</a:t>
            </a:r>
          </a:p>
          <a:p>
            <a:r>
              <a:rPr lang="en-US" sz="1200"/>
              <a:t>Evaluation Metrics:</a:t>
            </a:r>
          </a:p>
          <a:p>
            <a:pPr lvl="1"/>
            <a:r>
              <a:rPr lang="en-US" sz="1200"/>
              <a:t>Achieves high precision and recall rates, minimizing false positives and negatives.</a:t>
            </a:r>
          </a:p>
          <a:p>
            <a:pPr lvl="1"/>
            <a:r>
              <a:rPr lang="en-US" sz="1200"/>
              <a:t>Outputs are validated against real-world scenarios to ensure reliability.</a:t>
            </a:r>
          </a:p>
          <a:p>
            <a:r>
              <a:rPr lang="en-US" sz="1200"/>
              <a:t>Deployment:</a:t>
            </a:r>
          </a:p>
          <a:p>
            <a:pPr lvl="1"/>
            <a:r>
              <a:rPr lang="en-US" sz="1200"/>
              <a:t>Deployable on local and cloud platforms for rapid field use.</a:t>
            </a:r>
          </a:p>
          <a:p>
            <a:pPr lvl="1"/>
            <a:r>
              <a:rPr lang="en-US" sz="1200"/>
              <a:t>Intuitive interface for intelligence analysts to upload images and interpret confidence scores.</a:t>
            </a:r>
          </a:p>
        </p:txBody>
      </p:sp>
    </p:spTree>
    <p:extLst>
      <p:ext uri="{BB962C8B-B14F-4D97-AF65-F5344CB8AC3E}">
        <p14:creationId xmlns:p14="http://schemas.microsoft.com/office/powerpoint/2010/main" val="2962151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59F77-2D7C-9D89-3799-FA3F5B59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Recommendations /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3C01-C09A-4010-B1E1-9FC4893D3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5006"/>
            <a:ext cx="9957620" cy="50278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/>
              <a:t>1. Leverage Highly Curated Deepfake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Utilize datasets tailored to deepfake detection to improve model accuracy and robustness.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Include a variety of manipulation techniques to ensure comprehensive training coverage.</a:t>
            </a:r>
          </a:p>
          <a:p>
            <a:pPr marL="0" indent="0">
              <a:buNone/>
            </a:pPr>
            <a:r>
              <a:rPr lang="en-US" sz="1400" b="1" dirty="0"/>
              <a:t>2. Enhance Image Interpretation with Computer Vision and Face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Combine YOLO or AWS </a:t>
            </a:r>
            <a:r>
              <a:rPr lang="en-US" sz="1400" dirty="0" err="1"/>
              <a:t>Rekognition</a:t>
            </a:r>
            <a:r>
              <a:rPr lang="en-US" sz="1400" dirty="0"/>
              <a:t> for object detection with </a:t>
            </a:r>
            <a:r>
              <a:rPr lang="en-US" sz="1400" dirty="0" err="1"/>
              <a:t>FaceNet</a:t>
            </a:r>
            <a:r>
              <a:rPr lang="en-US" sz="1400" dirty="0"/>
              <a:t> or </a:t>
            </a:r>
            <a:r>
              <a:rPr lang="en-US" sz="1400" dirty="0" err="1"/>
              <a:t>Dlib</a:t>
            </a:r>
            <a:r>
              <a:rPr lang="en-US" sz="1400" dirty="0"/>
              <a:t> for high-accuracy face recognition.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Use OpenCV for preprocessing tasks such as image resizing, denoising, or edge detection before applying deep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Leverage Vision Transformers (</a:t>
            </a:r>
            <a:r>
              <a:rPr lang="en-US" sz="1400" dirty="0" err="1"/>
              <a:t>ViT</a:t>
            </a:r>
            <a:r>
              <a:rPr lang="en-US" sz="1400" dirty="0"/>
              <a:t>) or </a:t>
            </a:r>
            <a:r>
              <a:rPr lang="en-US" sz="1400" dirty="0" err="1"/>
              <a:t>ResNet</a:t>
            </a:r>
            <a:r>
              <a:rPr lang="en-US" sz="1400" dirty="0"/>
              <a:t> to improve detection accuracy for complex scenarios involving deepfakes.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Assign a </a:t>
            </a:r>
            <a:r>
              <a:rPr lang="en-US" sz="1400" b="1" dirty="0"/>
              <a:t>"Relevancy Score"</a:t>
            </a:r>
            <a:r>
              <a:rPr lang="en-US" sz="1400" dirty="0"/>
              <a:t>, highlighting the image's importance to the intelligence community.</a:t>
            </a:r>
          </a:p>
          <a:p>
            <a:pPr marL="0" indent="0">
              <a:buNone/>
            </a:pPr>
            <a:r>
              <a:rPr lang="en-US" sz="1400" b="1" dirty="0"/>
              <a:t>3. Apply Sentiment Analysis to Associated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Analyze accompanying text (e.g., captions, comments) to assess sentiment.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Generate a </a:t>
            </a:r>
            <a:r>
              <a:rPr lang="en-US" sz="1400" b="1" dirty="0"/>
              <a:t>"Sentiment Score"</a:t>
            </a:r>
            <a:r>
              <a:rPr lang="en-US" sz="1400" dirty="0"/>
              <a:t> categorizing content as positive, neutral, or hostile.</a:t>
            </a:r>
          </a:p>
          <a:p>
            <a:pPr marL="0" indent="0">
              <a:buNone/>
            </a:pPr>
            <a:r>
              <a:rPr lang="en-US" sz="1400" b="1" dirty="0"/>
              <a:t>4. Develop a Risk Assessment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Create a unified dashboard combining the following weighted scores: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Confidence Score</a:t>
            </a:r>
            <a:r>
              <a:rPr lang="en-US" sz="1400" dirty="0"/>
              <a:t>: Likelihood of the image being a deepfake.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Relevancy Score</a:t>
            </a:r>
            <a:r>
              <a:rPr lang="en-US" sz="1400" dirty="0"/>
              <a:t>: Strategic importance based on face recognition.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Sentiment Score</a:t>
            </a:r>
            <a:r>
              <a:rPr lang="en-US" sz="1400" dirty="0"/>
              <a:t>: Hostility or intent of associated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Weight scores to compute an </a:t>
            </a:r>
            <a:r>
              <a:rPr lang="en-US" sz="1400" b="1" dirty="0"/>
              <a:t>"Overall Risk Score"</a:t>
            </a:r>
            <a:r>
              <a:rPr lang="en-US" sz="1400" dirty="0"/>
              <a:t> for prioritizing potential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Enable automated alerts, workflows, and human review for high-risk cases.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8783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652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Deep Fake Image Detection System AI Agents for Defense &amp; Gov Hackathon </vt:lpstr>
      <vt:lpstr>Problem Statement</vt:lpstr>
      <vt:lpstr>Deepfake Image Detection System</vt:lpstr>
      <vt:lpstr>Recommendations /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Hekmaty</dc:creator>
  <cp:lastModifiedBy>Sara Hekmaty</cp:lastModifiedBy>
  <cp:revision>1</cp:revision>
  <dcterms:created xsi:type="dcterms:W3CDTF">2024-11-18T12:16:13Z</dcterms:created>
  <dcterms:modified xsi:type="dcterms:W3CDTF">2024-11-18T13:12:41Z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c8680e-7065-4e2f-8ad3-b5183d7b629d_Enabled">
    <vt:lpwstr>true</vt:lpwstr>
  </property>
  <property fmtid="{D5CDD505-2E9C-101B-9397-08002B2CF9AE}" pid="3" name="MSIP_Label_41c8680e-7065-4e2f-8ad3-b5183d7b629d_SetDate">
    <vt:lpwstr>2024-11-18T13:11:28Z</vt:lpwstr>
  </property>
  <property fmtid="{D5CDD505-2E9C-101B-9397-08002B2CF9AE}" pid="4" name="MSIP_Label_41c8680e-7065-4e2f-8ad3-b5183d7b629d_Method">
    <vt:lpwstr>Privileged</vt:lpwstr>
  </property>
  <property fmtid="{D5CDD505-2E9C-101B-9397-08002B2CF9AE}" pid="5" name="MSIP_Label_41c8680e-7065-4e2f-8ad3-b5183d7b629d_Name">
    <vt:lpwstr>Public Release</vt:lpwstr>
  </property>
  <property fmtid="{D5CDD505-2E9C-101B-9397-08002B2CF9AE}" pid="6" name="MSIP_Label_41c8680e-7065-4e2f-8ad3-b5183d7b629d_SiteId">
    <vt:lpwstr>812915b6-9808-4c3e-996f-802891c30308</vt:lpwstr>
  </property>
  <property fmtid="{D5CDD505-2E9C-101B-9397-08002B2CF9AE}" pid="7" name="MSIP_Label_41c8680e-7065-4e2f-8ad3-b5183d7b629d_ActionId">
    <vt:lpwstr>2f13f13a-9200-4030-87b7-3e68121a32ff</vt:lpwstr>
  </property>
  <property fmtid="{D5CDD505-2E9C-101B-9397-08002B2CF9AE}" pid="8" name="MSIP_Label_41c8680e-7065-4e2f-8ad3-b5183d7b629d_ContentBits">
    <vt:lpwstr>0</vt:lpwstr>
  </property>
</Properties>
</file>